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dominal Pain" id="{4289fe42-65a8-2964-86c2-9deece3c73c0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Abdominal Pain. Act first on shock, peritonitis, pain out of proportion and possible ruptured ectopic; then localize the pain and let lipase, liver tests and site-directed imaging (CT for most, ultrasound for RUQ or pelvic pain) find the cause.
Start: Acute abdominal pain in an adult. β-hCG if could be pregnant; vitals; abdominal, pelvic or genital and rectal exam CBC, lytes, creatinine, LFTs, lipase, lactate, UA; ECG if upper pain
Red flags of an acute abdomen? If yes: Acute abdomen: resuscitate, call surgery/gyne: Hypotension, tachycardia or sepsis; Rigidity, guarding or rebound; Pain out of proportion to the exam; Bilious vomiting, obstipation; Hematemesis or hematochezia; β-hCG + with shock or peritonism. Sepsis: fluids, antibiotics; AAA: permissive hypotension, OR.
Upper abdomen (RUQ/epigastric). Causes: Acute cholangitis; Biliary colic, cholecystitis; Pancreatitis, peptic ulcer. Clues: Fever, jaundice; full triad often absent; Murphy sign weak: LR 2.8 (CI 0.8–8.6); Epigastric pain boring to the back. Workup: RUQ US first; MRCP if CBD stone possible; Lipase &gt;3× ULN + typical pain; CT only if pancreatitis unclear. Management: Cholangitis: antibiotics, ERCP; Cholecystitis: early cholecystectomy; Pancreatitis: moderate fluids, early PO.
Lower abdomen, pelvis (RLQ, LLQ). Causes: Ectopic pregnancy; Ovarian or testicular torsion; Appendicitis, diverticulitis, stone, PID. Clues: Pain migrating to RLQ; fever; Vaginal bleeding; missed period; Sudden one-sided pain with vomiting. Workup: β-hCG +: transvaginal ultrasound; CT with IV contrast; noncontrast if stone; Doppler US if torsion; US first if pregnant. Management: No IUP: PUL; serial β-hCG, gynecology; Torsion: urgent surgical detorsion; Surgery; antibiotics if uncomplicated.
Diffuse (often surgical). Causes: Ruptured AAA or aortic dissection; Mesenteric ischemia; Perforation, obstruction, volvulus. Clues: Older smoker; back pain, pulsatile mass; Pain out of proportion; AF; Colicky pain, prior surgery or hernia. Workup: CTA if ischemia or aortic cause; Bedside ultrasound for AAA if unstable; CT with IV contrast, not plain films. Management: Rupture: door-to-repair &lt;90 min; Ischemia: heparin, revascularize; SBO: NG tube, fluids; OR if strangulated.
Image-negative (outside gut). Causes: Inferior MI; DKA, adrenal crisis; Hypercalcemia, pneumonia, zoster, IBS. Clues: Cardiac risk with upper abdominal pain; Carnett sign: abdominal wall pain; Normal imaging; recurrent pain. Workup: ECG ± troponin; Glucose, calcium, gas, cortisol; CXR if cough or hypoxemia. Management: Treat cause: ACS, DKA, hypercalcemia; Adrenal crisis: IV hydrocortisone 100 mg; Functional: TCA or SNRI, not opioids.
Key rule: Alvarado score, cut-point 5: 99% sensitivity for appendicitis; a score below 5 helps rule it out.
References:
1. Expert Panel on Gastrointestinal Imaging; Scheirey CD, Fowler KJ, et al. ACR Appropriateness Criteria acute nonlocalized abdominal pain. J Am Coll Radiol. 2018;15:S217–S231. PMID 30392591
2. Gay E, Levy N, eds. Abdominal Pain; Pancreatitis and Pancreatic Mass; Biliary Disease; Adrenal Disorders. In: Department of Medicine Housestaff Manual, 30th ed. 2024:69, 82, 85, 182.
3. Ohle R, O'Reilly F, O'Brien KK, et al. The Alvarado score for predicting acute appendicitis: a systematic review. BMC Med. 2011;9:139. PMID 22204638
4. Expert Panel on Gastrointestinal Imaging; Russo GK, Zaheer A, et al. ACR Appropriateness Criteria right upper quadrant pain: 2022 update. J Am Coll Radiol. 2023;20:S211–S223. PMID 37236744
5. Kiriyama S, Kozaka K, Takada T, et al. Tokyo Guidelines 2018: diagnostic criteria and severity grading of acute cholangitis. J Hepatobiliary Pancreat Sci. 2018;25:17–30. PMID 29032610
6. Trowbridge RL, Rutkowski NK, Shojania KG. Does this patient have acute cholecystitis? JAMA. 2003;289:80–86. PMID 12503981
7. Tenner S, Vege SS, Sheth SG, et al. American College of Gastroenterology guidelines: management of acute pancreatitis. Am J Gastroenterol. 2024;119:419–437. PMID 38857482
8. Po L, Thomas J, Mills K, et al. Guideline No. 414: management of pregnancy of unknown location and tubal and nontubal ectopic pregnancies. J Obstet Gynaecol Can. 2021;43:614–630.e1. PMID 33453378
9. Di Saverio S, Podda M, De Simone B, et al. Diagnosis and treatment of acute appendicitis: 2020 update of the WSES Jerusalem guidelines. World J Emerg Surg. 2020;15:27. PMID 32295644
10. Chaikof EL, Dalman RL, Eskandari MK, et al. The Society for Vascular Surgery practice guidelines on the care of patients with an abdominal aortic aneurysm. J Vasc Surg. 2018;67:2–77. PMID 29268916
11. Bala M, Catena F, Kashuk J, et al. Acute mesenteric ischemia: updated guidelines of the World Society of Emergency Surgery. World J Emerg Surg. 2022;17:54. PMID 36261857
12. Ten Broek RPG, Krielen P, Di Saverio S, et al. Bologna guidelines for diagnosis and management of adhesive small bowel obstruction (ASBO): 2017 update. World J Emerg Surg. 2018;13:24. PMID 29946347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abdominal-pain" TargetMode="External"/><Relationship Id="rId3" Type="http://schemas.openxmlformats.org/officeDocument/2006/relationships/hyperlink" Target="https://pubmed.ncbi.nlm.nih.gov/30392591/" TargetMode="External"/><Relationship Id="rId4" Type="http://schemas.openxmlformats.org/officeDocument/2006/relationships/hyperlink" Target="https://pubmed.ncbi.nlm.nih.gov/22204638/" TargetMode="External"/><Relationship Id="rId5" Type="http://schemas.openxmlformats.org/officeDocument/2006/relationships/hyperlink" Target="https://pubmed.ncbi.nlm.nih.gov/37236744/" TargetMode="External"/><Relationship Id="rId6" Type="http://schemas.openxmlformats.org/officeDocument/2006/relationships/hyperlink" Target="https://pubmed.ncbi.nlm.nih.gov/29032610/" TargetMode="External"/><Relationship Id="rId7" Type="http://schemas.openxmlformats.org/officeDocument/2006/relationships/hyperlink" Target="https://pubmed.ncbi.nlm.nih.gov/12503981/" TargetMode="External"/><Relationship Id="rId8" Type="http://schemas.openxmlformats.org/officeDocument/2006/relationships/hyperlink" Target="https://pubmed.ncbi.nlm.nih.gov/38857482/" TargetMode="External"/><Relationship Id="rId9" Type="http://schemas.openxmlformats.org/officeDocument/2006/relationships/hyperlink" Target="https://pubmed.ncbi.nlm.nih.gov/33453378/" TargetMode="External"/><Relationship Id="rId10" Type="http://schemas.openxmlformats.org/officeDocument/2006/relationships/hyperlink" Target="https://pubmed.ncbi.nlm.nih.gov/32295644/" TargetMode="External"/><Relationship Id="rId11" Type="http://schemas.openxmlformats.org/officeDocument/2006/relationships/hyperlink" Target="https://pubmed.ncbi.nlm.nih.gov/29268916/" TargetMode="External"/><Relationship Id="rId12" Type="http://schemas.openxmlformats.org/officeDocument/2006/relationships/hyperlink" Target="https://pubmed.ncbi.nlm.nih.gov/36261857/" TargetMode="External"/><Relationship Id="rId13" Type="http://schemas.openxmlformats.org/officeDocument/2006/relationships/hyperlink" Target="https://pubmed.ncbi.nlm.nih.gov/29946347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Abdominal Pain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ABDOMINAL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99%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Alvarado score, cut-point 5³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sensitivity for appendicitis; a score below 5 helps rule it out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505204"/>
          </a:xfrm>
          <a:prstGeom prst="roundRect">
            <a:avLst>
              <a:gd name="adj" fmla="val 4252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Acute abdominal pain in an adult</a:t>
            </a:r>
            <a:endParaRPr lang="en-US" sz="115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505204"/>
          </a:xfrm>
          <a:prstGeom prst="roundRect">
            <a:avLst>
              <a:gd name="adj" fmla="val 425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β-hCG if could be pregnant; vitals; abdominal, pelvic or genital and rectal exam²</a:t>
            </a:r>
            <a:endParaRPr lang="en-US" sz="115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505204"/>
          </a:xfrm>
          <a:prstGeom prst="roundRect">
            <a:avLst>
              <a:gd name="adj" fmla="val 425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CBC, lytes, creatinine, LFTs, lipase, lactate, UA; ECG if upper pain²</a:t>
            </a:r>
            <a:endParaRPr lang="en-US" sz="115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505204"/>
          </a:xfrm>
          <a:prstGeom prst="roundRect">
            <a:avLst>
              <a:gd name="adj" fmla="val 4375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Red flags of an acute abdomen?</a:t>
            </a:r>
            <a:endParaRPr lang="en-US" sz="1150" dirty="0"/>
          </a:p>
        </p:txBody>
      </p:sp>
      <p:sp>
        <p:nvSpPr>
          <p:cNvPr id="11" name="Arrow"/>
          <p:cNvSpPr/>
          <p:nvPr/>
        </p:nvSpPr>
        <p:spPr>
          <a:xfrm>
            <a:off x="2276856" y="20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20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20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505204"/>
          </a:xfrm>
          <a:prstGeom prst="roundRect">
            <a:avLst>
              <a:gd name="adj" fmla="val 4252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Acute abdomen: resuscitate, call surgery/gyne¹˒²</a:t>
            </a:r>
            <a:endParaRPr lang="en-US" sz="120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33728"/>
            <a:ext cx="2505456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Hypotension, tachycardia or sepsis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Rigidity, guarding or rebound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Pain out of proportion to the exam¹¹</a:t>
            </a:r>
            <a:endParaRPr lang="en-US" sz="110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33728"/>
            <a:ext cx="2505456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Bilious vomiting, obstipation¹²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Hematemesis or hematochezia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β-hCG + with shock or peritonism⁸</a:t>
            </a:r>
            <a:endParaRPr lang="en-US" sz="110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543556"/>
            <a:ext cx="5120640" cy="1732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B42318"/>
                </a:solidFill>
              </a:rPr>
              <a:t>→ Sepsis: fluids, antibiotics; AAA: permissive hypotension, OR¹⁰</a:t>
            </a:r>
            <a:endParaRPr lang="en-US" sz="1100" dirty="0"/>
          </a:p>
        </p:txBody>
      </p:sp>
      <p:sp>
        <p:nvSpPr>
          <p:cNvPr id="19" name="Yes arrow"/>
          <p:cNvSpPr/>
          <p:nvPr/>
        </p:nvSpPr>
        <p:spPr>
          <a:xfrm>
            <a:off x="8677656" y="2014474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79501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767076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3205988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32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32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32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32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6912672" y="2876804"/>
            <a:ext cx="1993775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</a:rPr>
              <a:t>If not: where is the pain?</a:t>
            </a:r>
            <a:endParaRPr lang="en-US" sz="1100" dirty="0"/>
          </a:p>
        </p:txBody>
      </p:sp>
      <p:sp>
        <p:nvSpPr>
          <p:cNvPr id="28" name="Branch Upper abdomen"/>
          <p:cNvSpPr/>
          <p:nvPr/>
        </p:nvSpPr>
        <p:spPr>
          <a:xfrm>
            <a:off x="841248" y="338886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Upper abdomen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RUQ/epigastric</a:t>
            </a:r>
            <a:endParaRPr lang="en-US" sz="1200" dirty="0"/>
          </a:p>
        </p:txBody>
      </p:sp>
      <p:sp>
        <p:nvSpPr>
          <p:cNvPr id="29" name="Branch Lower abdomen, pelvis"/>
          <p:cNvSpPr/>
          <p:nvPr/>
        </p:nvSpPr>
        <p:spPr>
          <a:xfrm>
            <a:off x="4210812" y="338886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Lower abdomen, pelvis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RLQ, LLQ</a:t>
            </a:r>
            <a:endParaRPr lang="en-US" sz="1200" dirty="0"/>
          </a:p>
        </p:txBody>
      </p:sp>
      <p:sp>
        <p:nvSpPr>
          <p:cNvPr id="30" name="Branch Diffuse"/>
          <p:cNvSpPr/>
          <p:nvPr/>
        </p:nvSpPr>
        <p:spPr>
          <a:xfrm>
            <a:off x="7580376" y="338886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Diffuse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often surgical</a:t>
            </a:r>
            <a:endParaRPr lang="en-US" sz="1200" dirty="0"/>
          </a:p>
        </p:txBody>
      </p:sp>
      <p:sp>
        <p:nvSpPr>
          <p:cNvPr id="31" name="Branch Image-negative"/>
          <p:cNvSpPr/>
          <p:nvPr/>
        </p:nvSpPr>
        <p:spPr>
          <a:xfrm>
            <a:off x="10949940" y="338886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334155"/>
          </a:solidFill>
          <a:ln w="12700">
            <a:solidFill>
              <a:srgbClr val="334155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Image-negative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outside gut</a:t>
            </a:r>
            <a:endParaRPr lang="en-US" sz="120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806444"/>
            <a:ext cx="292608" cy="773024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216992" y="4046652"/>
            <a:ext cx="773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Upper abdomen"/>
          <p:cNvSpPr/>
          <p:nvPr/>
        </p:nvSpPr>
        <p:spPr>
          <a:xfrm>
            <a:off x="841248" y="3806444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Upper abdomen"/>
          <p:cNvSpPr txBox="1"/>
          <p:nvPr/>
        </p:nvSpPr>
        <p:spPr>
          <a:xfrm>
            <a:off x="909828" y="3875024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Acute cholangitis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Biliary colic, cholecystitis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Pancreatitis, peptic ulcer</a:t>
            </a:r>
            <a:endParaRPr lang="en-US" sz="115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60232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Lower abdomen, pelvis"/>
          <p:cNvSpPr/>
          <p:nvPr/>
        </p:nvSpPr>
        <p:spPr>
          <a:xfrm>
            <a:off x="4210812" y="3806444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Lower abdomen, pelvis"/>
          <p:cNvSpPr txBox="1"/>
          <p:nvPr/>
        </p:nvSpPr>
        <p:spPr>
          <a:xfrm>
            <a:off x="4279392" y="3875024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Ectopic pregnancy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Ovarian or testicular torsion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Appendicitis, diverticulitis, stone, PID</a:t>
            </a:r>
            <a:endParaRPr lang="en-US" sz="115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60232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Diffuse"/>
          <p:cNvSpPr/>
          <p:nvPr/>
        </p:nvSpPr>
        <p:spPr>
          <a:xfrm>
            <a:off x="7580376" y="3806444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Diffuse"/>
          <p:cNvSpPr txBox="1"/>
          <p:nvPr/>
        </p:nvSpPr>
        <p:spPr>
          <a:xfrm>
            <a:off x="7648956" y="3875024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Ruptured AAA or aortic dissection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Mesenteric ischemia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Perforation, obstruction, volvulus</a:t>
            </a:r>
            <a:endParaRPr lang="en-US" sz="115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60232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Image-negative"/>
          <p:cNvSpPr/>
          <p:nvPr/>
        </p:nvSpPr>
        <p:spPr>
          <a:xfrm>
            <a:off x="10949940" y="3806444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Image-negative"/>
          <p:cNvSpPr txBox="1"/>
          <p:nvPr/>
        </p:nvSpPr>
        <p:spPr>
          <a:xfrm>
            <a:off x="11018520" y="3875024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Inferior MI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DKA, adrenal crisis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Hypercalcemia, pneumonia, zoster, IBS</a:t>
            </a:r>
            <a:endParaRPr lang="en-US" sz="115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60232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689196"/>
            <a:ext cx="292608" cy="773024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216992" y="4929403"/>
            <a:ext cx="773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Upper abdomen"/>
          <p:cNvSpPr/>
          <p:nvPr/>
        </p:nvSpPr>
        <p:spPr>
          <a:xfrm>
            <a:off x="841248" y="4689196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Upper abdomen"/>
          <p:cNvSpPr txBox="1"/>
          <p:nvPr/>
        </p:nvSpPr>
        <p:spPr>
          <a:xfrm>
            <a:off x="909828" y="4757776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Fever, jaundice; full triad often absent⁵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Murphy sign weak: LR 2.8 (CI 0.8–8.6)⁶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Epigastric pain boring to the back</a:t>
            </a:r>
            <a:endParaRPr lang="en-US" sz="115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48507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Lower abdomen, pelvis"/>
          <p:cNvSpPr/>
          <p:nvPr/>
        </p:nvSpPr>
        <p:spPr>
          <a:xfrm>
            <a:off x="4210812" y="4689196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Lower abdomen, pelvis"/>
          <p:cNvSpPr txBox="1"/>
          <p:nvPr/>
        </p:nvSpPr>
        <p:spPr>
          <a:xfrm>
            <a:off x="4279392" y="4757776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Pain migrating to RLQ; fever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Vaginal bleeding; missed period⁸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Sudden one-sided pain with vomiting</a:t>
            </a:r>
            <a:endParaRPr lang="en-US" sz="115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48507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Diffuse"/>
          <p:cNvSpPr/>
          <p:nvPr/>
        </p:nvSpPr>
        <p:spPr>
          <a:xfrm>
            <a:off x="7580376" y="4689196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Diffuse"/>
          <p:cNvSpPr txBox="1"/>
          <p:nvPr/>
        </p:nvSpPr>
        <p:spPr>
          <a:xfrm>
            <a:off x="7648956" y="4757776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Older smoker; back pain, pulsatile mass¹⁰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Pain out of proportion; AF¹¹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Colicky pain, prior surgery or hernia¹²</a:t>
            </a:r>
            <a:endParaRPr lang="en-US" sz="115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48507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Image-negative"/>
          <p:cNvSpPr/>
          <p:nvPr/>
        </p:nvSpPr>
        <p:spPr>
          <a:xfrm>
            <a:off x="10949940" y="4689196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Image-negative"/>
          <p:cNvSpPr txBox="1"/>
          <p:nvPr/>
        </p:nvSpPr>
        <p:spPr>
          <a:xfrm>
            <a:off x="11018520" y="4757776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Cardiac risk with upper abdominal pain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Carnett sign: abdominal wall pain²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Normal imaging; recurrent pain</a:t>
            </a:r>
            <a:endParaRPr lang="en-US" sz="115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48507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571947"/>
            <a:ext cx="292608" cy="1099007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54000" y="5975147"/>
            <a:ext cx="109900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Upper abdomen"/>
          <p:cNvSpPr/>
          <p:nvPr/>
        </p:nvSpPr>
        <p:spPr>
          <a:xfrm>
            <a:off x="841248" y="5571947"/>
            <a:ext cx="3223260" cy="1099007"/>
          </a:xfrm>
          <a:prstGeom prst="roundRect">
            <a:avLst>
              <a:gd name="adj" fmla="val 49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Upper abdomen"/>
          <p:cNvSpPr txBox="1"/>
          <p:nvPr/>
        </p:nvSpPr>
        <p:spPr>
          <a:xfrm>
            <a:off x="909828" y="5640527"/>
            <a:ext cx="3086100" cy="96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RUQ US first; MRCP if CBD stone possible⁴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Lipase &gt;3× ULN + typical pain⁷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CT only if pancreatitis unclear⁷</a:t>
            </a:r>
            <a:endParaRPr lang="en-US" sz="115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6938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Lower abdomen, pelvis"/>
          <p:cNvSpPr/>
          <p:nvPr/>
        </p:nvSpPr>
        <p:spPr>
          <a:xfrm>
            <a:off x="4210812" y="5571947"/>
            <a:ext cx="3223260" cy="1099007"/>
          </a:xfrm>
          <a:prstGeom prst="roundRect">
            <a:avLst>
              <a:gd name="adj" fmla="val 49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Lower abdomen, pelvis"/>
          <p:cNvSpPr txBox="1"/>
          <p:nvPr/>
        </p:nvSpPr>
        <p:spPr>
          <a:xfrm>
            <a:off x="4279392" y="5640527"/>
            <a:ext cx="3086100" cy="96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β-hCG +: transvaginal ultrasound⁸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CT with IV contrast; noncontrast if stone¹˒²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Doppler US if torsion; US first if pregnant⁹</a:t>
            </a:r>
            <a:endParaRPr lang="en-US" sz="115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6938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Diffuse"/>
          <p:cNvSpPr/>
          <p:nvPr/>
        </p:nvSpPr>
        <p:spPr>
          <a:xfrm>
            <a:off x="7580376" y="5571947"/>
            <a:ext cx="3223260" cy="1099007"/>
          </a:xfrm>
          <a:prstGeom prst="roundRect">
            <a:avLst>
              <a:gd name="adj" fmla="val 49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Diffuse"/>
          <p:cNvSpPr txBox="1"/>
          <p:nvPr/>
        </p:nvSpPr>
        <p:spPr>
          <a:xfrm>
            <a:off x="7648956" y="5640527"/>
            <a:ext cx="3086100" cy="96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CTA if ischemia or aortic cause¹⁰˒¹¹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Bedside ultrasound for AAA if unstable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CT with IV contrast, not plain films¹˒¹²</a:t>
            </a:r>
            <a:endParaRPr lang="en-US" sz="115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6938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Image-negative"/>
          <p:cNvSpPr/>
          <p:nvPr/>
        </p:nvSpPr>
        <p:spPr>
          <a:xfrm>
            <a:off x="10949940" y="5571947"/>
            <a:ext cx="3223260" cy="1099007"/>
          </a:xfrm>
          <a:prstGeom prst="roundRect">
            <a:avLst>
              <a:gd name="adj" fmla="val 49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Image-negative"/>
          <p:cNvSpPr txBox="1"/>
          <p:nvPr/>
        </p:nvSpPr>
        <p:spPr>
          <a:xfrm>
            <a:off x="11018520" y="5640527"/>
            <a:ext cx="3086100" cy="96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ECG ± troponin²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Glucose, calcium, gas, cortisol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CXR if cough or hypoxemia</a:t>
            </a:r>
            <a:endParaRPr lang="en-US" sz="115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6938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780682"/>
            <a:ext cx="292608" cy="773024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216992" y="7020890"/>
            <a:ext cx="773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Upper abdomen"/>
          <p:cNvSpPr/>
          <p:nvPr/>
        </p:nvSpPr>
        <p:spPr>
          <a:xfrm>
            <a:off x="841248" y="6780682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Upper abdomen"/>
          <p:cNvSpPr txBox="1"/>
          <p:nvPr/>
        </p:nvSpPr>
        <p:spPr>
          <a:xfrm>
            <a:off x="909828" y="6849262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Cholangitis: antibiotics, ERCP²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Cholecystitis: early cholecystectomy²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Pancreatitis: moderate fluids, early PO⁷</a:t>
            </a:r>
            <a:endParaRPr lang="en-US" sz="1150" dirty="0"/>
          </a:p>
        </p:txBody>
      </p:sp>
      <p:sp>
        <p:nvSpPr>
          <p:cNvPr id="78" name="management Lower abdomen, pelvis"/>
          <p:cNvSpPr/>
          <p:nvPr/>
        </p:nvSpPr>
        <p:spPr>
          <a:xfrm>
            <a:off x="4210812" y="6780682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Lower abdomen, pelvis"/>
          <p:cNvSpPr txBox="1"/>
          <p:nvPr/>
        </p:nvSpPr>
        <p:spPr>
          <a:xfrm>
            <a:off x="4279392" y="6849262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No IUP: PUL; serial β-hCG, gynecology⁸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Torsion: urgent surgical detorsion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Surgery; antibiotics if uncomplicated⁹</a:t>
            </a:r>
            <a:endParaRPr lang="en-US" sz="1150" dirty="0"/>
          </a:p>
        </p:txBody>
      </p:sp>
      <p:sp>
        <p:nvSpPr>
          <p:cNvPr id="80" name="management Diffuse"/>
          <p:cNvSpPr/>
          <p:nvPr/>
        </p:nvSpPr>
        <p:spPr>
          <a:xfrm>
            <a:off x="7580376" y="6780682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Diffuse"/>
          <p:cNvSpPr txBox="1"/>
          <p:nvPr/>
        </p:nvSpPr>
        <p:spPr>
          <a:xfrm>
            <a:off x="7648956" y="6849262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Rupture: door-to-repair &lt;90 min¹⁰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Ischemia: heparin, revascularize¹¹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SBO: NG tube, fluids; OR if strangulated¹²</a:t>
            </a:r>
            <a:endParaRPr lang="en-US" sz="1150" dirty="0"/>
          </a:p>
        </p:txBody>
      </p:sp>
      <p:sp>
        <p:nvSpPr>
          <p:cNvPr id="82" name="management Image-negative"/>
          <p:cNvSpPr/>
          <p:nvPr/>
        </p:nvSpPr>
        <p:spPr>
          <a:xfrm>
            <a:off x="10949940" y="6780682"/>
            <a:ext cx="3223260" cy="773024"/>
          </a:xfrm>
          <a:prstGeom prst="roundRect">
            <a:avLst>
              <a:gd name="adj" fmla="val 709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Image-negative"/>
          <p:cNvSpPr txBox="1"/>
          <p:nvPr/>
        </p:nvSpPr>
        <p:spPr>
          <a:xfrm>
            <a:off x="11018520" y="6849262"/>
            <a:ext cx="3086100" cy="63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Treat cause: ACS, DKA, hypercalcemia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Adrenal crisis: IV hydrocortisone 100 mg²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Functional: TCA or SNRI, not opioids²</a:t>
            </a:r>
            <a:endParaRPr lang="en-US" sz="115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00010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681722"/>
            <a:ext cx="23942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stethopedia.ca/approach/abdominal-pain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445844" y="7681722"/>
            <a:ext cx="10727356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Scheirey 2018, J Am Coll Radiol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² Manual 2024–25, pp. 69, 82, 85, 182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Ohle 2011, BMC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Russo 2023, J Am Coll Radiol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Kiriyama 2018, J Hepatobil Pancreat Sci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Trowbridge 2003,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Tenner 2024,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Po 2021, J Obstet Gynaecol Can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Di Saverio 2020, World J Emerg Surg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Chaikof 2018, J Vasc Surg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Bala 2022, World J Emerg Surg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¹² Ten Broek 2018, World J Emerg Surg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Abdominal Pain</dc:title>
  <dc:subject>Act first on shock, peritonitis, pain out of proportion and possible ruptured ectopic; then localize the pain and let lipase, liver tests and site-directed imaging (CT for most, ultrasound for RUQ or pelvic pain) find the cause.</dc:subject>
  <dc:creator>Stethopedia</dc:creator>
  <cp:lastModifiedBy>Stethopedia</cp:lastModifiedBy>
  <cp:revision>1</cp:revision>
  <dcterms:created xsi:type="dcterms:W3CDTF">2026-11-04T23:39:33Z</dcterms:created>
  <dcterms:modified xsi:type="dcterms:W3CDTF">2026-11-04T23:39:33Z</dcterms:modified>
</cp:coreProperties>
</file>