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normal Liver Tests" id="{a8817010-2361-1d58-4ba7-964a2c7904bc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Abnormal Liver Tests. Act first on liver failure, cholangitis, drug jaundice or acetaminophen. Then name the pattern: mild (&lt;5× ULN) or marked (≥5×; &gt;15× suggests acetaminophen or ischemia) hepatocellular, cholestatic, or isolated bilirubin.
Start: Abnormal ALT, AST, ALP or bilirubin on routine or acute testing. Repeat tests; history: alcohol, drugs, supplements, metabolic and viral risk R = (ALT/ULN) ÷ (ALP/ULN); bilirubin, INR, albumin, platelets
Liver failure, cholangitis or overdose? If yes: Emergency: admit; hepatology, GI or toxicology: ALF: INR ≥1.5 + confusion, no cirrhosis; Possible acetaminophen excess; Fever, RUQ pain, jaundice; Drug + ALT &gt;3×, bilirubin &gt;2× ULN (Hy's law); Shock, hypoglycemia, ↑lactate; Pregnancy: HELLP, acute fatty liver. NAC if acetaminophen risk or early ALF; ALF: ICU, transplant.
Hepatocellular, mild (R &gt;5, &lt;5× ULN). Causes: MASLD; alcohol-related disease; Drugs, herbal supplements; HBV, HCV, iron overload, Wilson, autoimmune. Clues: Obesity, diabetes, dyslipidemia; AST:ALT ≥2:1 suggests alcohol; AST ≫ ALT, high CK: muscle, not liver. Workup: HBsAg, anti-HBc, HCV Ab; iron studies; ANA, anti-smooth muscle, IgG; ceruloplasmin; Ultrasound; FIB-4 ≥1.3 → elastography. Management: Stop alcohol and culprit drugs; MASLD: weight loss, treat metabolic risk; HBV, HCV: refer for antivirals.
Hepatocellular, marked (R &gt;5, ≥5× ULN). Causes: Acetaminophen toxicity; Ischemia, HSV, Budd-Chiari, Wilson; Acute hepatitis A, B, E; drugs; autoimmune. Clues: Overdose, or repeated excess + alcohol; ALT:LDH &lt;1.5: ischemia, acetaminophen; HSV: fever, anicteric; pregnant, immunosupp.. Workup: Acetaminophen level even if no history; HAV IgM, HBsAg, anti-HBc IgM, HSV PCR; Doppler ultrasound; trend INR, glucose. Management: NAC now if acetaminophen possible; Stop the drug; autoimmune: steroids; Suspect HSV: empiric IV acyclovir.
Cholestatic or mixed (R &lt;5). Causes: Cholangitis; Stone; pancreatic or biliary cancer; PBC, PSC, drugs, infiltration. Clues: Fever, RUQ pain, jaundice: Charcot; Painless jaundice, weight loss: cancer; Itch, middle-aged woman: PBC; IBD: PSC. Workup: High GGT confirms liver source of ALP; Ultrasound: dilated ducts → MRCP/ERCP; Normal ducts: AMA (PBC); MRCP (PSC). Management: Cholangitis: antibiotics, then drainage; Stones: ERCP, then cholecystectomy; PBC: ursodiol 13–15 mg/kg/d.
Isolated bilirubin (enzymes normal). Causes: Gilbert syndrome; Hemolysis; hematoma resorption; Direct: sepsis, TPN, drugs; Dubin-Johnson. Clues: Indirect; rises with fasting, illness; Anemia, high LDH, low haptoglobin. Workup: Fractionate: direct vs indirect; CBC, smear, reticulocytes, haptoglobin; Direct: ultrasound, as for cholestasis. Management: Gilbert: reassure; no further tests; Hemolysis: find and treat the cause.
Key rule: Healthy ALT upper limit (ACG): 29–33 U/L in men and 19–25 U/L in women; assess any ALT above this.
References:
1. Kwo PY, Cohen SM, Lim JK. ACG clinical guideline: evaluation of abnormal liver chemistries. Am J Gastroenterol. 2017;112:18–35. PMID 27995906
2. Chalasani NP, Maddur H, Russo MW, Wong RJ, Reddy KR. ACG clinical guideline: diagnosis and management of idiosyncratic drug-induced liver injury. Am J Gastroenterol. 2021;116:878–898. PMID 33929376
3. Shingina A, Mukhtar N, Wakim-Fleming J, et al. Acute liver failure guidelines. Am J Gastroenterol. 2023;118:1128–1153. PMID 37377263
4. Lee WM, Hynan LS, Rossaro L, et al. Intravenous N-acetylcysteine improves transplant-free survival in early stage non-acetaminophen acute liver failure. Gastroenterology. 2009;137:856–864. PMID 19524577
5. Dart RC, Mullins ME, Matoushek T, et al. Management of acetaminophen poisoning in the US and Canada: a consensus statement. JAMA Netw Open. 2023;6:e2327739. PMID 37552484
6. Cassidy WM, Reynolds TB. Serum lactic dehydrogenase in the differential diagnosis of acute hepatocellular injury. J Clin Gastroenterol. 1994;19:118–121. PMID 7963356
7. Rinella ME, Neuschwander-Tetri BA, Siddiqui MS, et al. AASLD practice guidance on the clinical assessment and management of nonalcoholic fatty liver disease. Hepatology. 2023;77:1797–1835. PMID 36727674
8. Osiowy C, Alvarez F, Coffin CS, et al.; CASL Clinical Practice Guidelines Committee. The management of chronic hepatitis B: 2025 guidelines update from the Canadian Association for the Study of the Liver and AMMI Canada. Can Liver J. 2025;8:368–440. PMID 40677987
9. Bhattacharya D, Aronsohn A, Price J, Lo Re V; AASLD-IDSA HCV Guidance Panel. Hepatitis C guidance 2023 update: AASLD-IDSA recommendations for testing, managing, and treating hepatitis C virus infection. Clin Infect Dis. 2023:ciad319. PMID 37229695
10. Lindor KD, Bowlus CL, Boyer J, Levy C, Mayo M. Primary biliary cholangitis: 2018 practice guidance from the American Association for the Study of Liver Diseases. Hepatology. 2019;69:394–419. PMID 30070375
11. Miura F, Okamoto K, Takada T, et al. Tokyo Guidelines 2018: initial management of acute biliary infection and flowchart for acute cholangitis. J Hepatobiliary Pancreat Sci. 2018;25:31–40. PMID 28941329
12. Gay E, Levy N, eds. Liver Chemistry Tests; Biliary Disease; Acute Liver Injury &amp; Failure; Viral Hepatitis. In: Department of Medicine Housestaff Manual, 30th ed. 2024:84–87.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abnormal-liver-tests" TargetMode="External"/><Relationship Id="rId3" Type="http://schemas.openxmlformats.org/officeDocument/2006/relationships/hyperlink" Target="https://pubmed.ncbi.nlm.nih.gov/27995906/" TargetMode="External"/><Relationship Id="rId4" Type="http://schemas.openxmlformats.org/officeDocument/2006/relationships/hyperlink" Target="https://pubmed.ncbi.nlm.nih.gov/33929376/" TargetMode="External"/><Relationship Id="rId5" Type="http://schemas.openxmlformats.org/officeDocument/2006/relationships/hyperlink" Target="https://pubmed.ncbi.nlm.nih.gov/37377263/" TargetMode="External"/><Relationship Id="rId6" Type="http://schemas.openxmlformats.org/officeDocument/2006/relationships/hyperlink" Target="https://pubmed.ncbi.nlm.nih.gov/19524577/" TargetMode="External"/><Relationship Id="rId7" Type="http://schemas.openxmlformats.org/officeDocument/2006/relationships/hyperlink" Target="https://pubmed.ncbi.nlm.nih.gov/37552484/" TargetMode="External"/><Relationship Id="rId8" Type="http://schemas.openxmlformats.org/officeDocument/2006/relationships/hyperlink" Target="https://pubmed.ncbi.nlm.nih.gov/7963356/" TargetMode="External"/><Relationship Id="rId9" Type="http://schemas.openxmlformats.org/officeDocument/2006/relationships/hyperlink" Target="https://pubmed.ncbi.nlm.nih.gov/36727674/" TargetMode="External"/><Relationship Id="rId10" Type="http://schemas.openxmlformats.org/officeDocument/2006/relationships/hyperlink" Target="https://pubmed.ncbi.nlm.nih.gov/40677987/" TargetMode="External"/><Relationship Id="rId11" Type="http://schemas.openxmlformats.org/officeDocument/2006/relationships/hyperlink" Target="https://pubmed.ncbi.nlm.nih.gov/37229695/" TargetMode="External"/><Relationship Id="rId12" Type="http://schemas.openxmlformats.org/officeDocument/2006/relationships/hyperlink" Target="https://pubmed.ncbi.nlm.nih.gov/30070375/" TargetMode="External"/><Relationship Id="rId13" Type="http://schemas.openxmlformats.org/officeDocument/2006/relationships/hyperlink" Target="https://pubmed.ncbi.nlm.nih.gov/28941329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Abnormal Liver Tests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ABDOMINAL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1427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29–33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66084" y="301752"/>
            <a:ext cx="41791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Healthy ALT upper limit (ACG)¹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U/L in men and 19–25 U/L in women; assess any ALT above this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505204"/>
          </a:xfrm>
          <a:prstGeom prst="roundRect">
            <a:avLst>
              <a:gd name="adj" fmla="val 425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Abnormal ALT, AST, ALP or bilirubin on routine or acute testing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505204"/>
          </a:xfrm>
          <a:prstGeom prst="roundRect">
            <a:avLst>
              <a:gd name="adj" fmla="val 425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Repeat tests; history: alcohol, drugs, supplements, metabolic and viral risk¹˒²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505204"/>
          </a:xfrm>
          <a:prstGeom prst="roundRect">
            <a:avLst>
              <a:gd name="adj" fmla="val 425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R = (ALT/ULN) ÷ (ALP/ULN); bilirubin, INR, albumin, platelets¹˒¹²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505204"/>
          </a:xfrm>
          <a:prstGeom prst="roundRect">
            <a:avLst>
              <a:gd name="adj" fmla="val 4375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Liver failure, cholangitis or overdose?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20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505204"/>
          </a:xfrm>
          <a:prstGeom prst="roundRect">
            <a:avLst>
              <a:gd name="adj" fmla="val 425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Emergency: admit; hepatology, GI or toxicology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ALF: INR ≥1.5 + confusion, no cirrhosis³˒¹²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Possible acetaminophen excess⁵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Fever, RUQ pain, jaundice¹¹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Drug + ALT &gt;3×, bilirubin &gt;2× ULN (Hy's law)²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Shock, hypoglycemia, ↑lactate³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Pregnancy: HELLP, acute fatty liver¹²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543556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NAC if acetaminophen risk or early ALF; ALF: ICU, transplant³˒⁴˒⁵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2014474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9501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767076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205988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2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7023577" y="2876804"/>
            <a:ext cx="1771967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If not: which pattern?</a:t>
            </a:r>
            <a:endParaRPr lang="en-US" sz="1100" dirty="0"/>
          </a:p>
        </p:txBody>
      </p:sp>
      <p:sp>
        <p:nvSpPr>
          <p:cNvPr id="28" name="Branch Hepatocellular, mild"/>
          <p:cNvSpPr/>
          <p:nvPr/>
        </p:nvSpPr>
        <p:spPr>
          <a:xfrm>
            <a:off x="841248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Hepatocellular, mild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R &gt;5, &lt;5× ULN</a:t>
            </a:r>
            <a:endParaRPr lang="en-US" sz="1200" dirty="0"/>
          </a:p>
        </p:txBody>
      </p:sp>
      <p:sp>
        <p:nvSpPr>
          <p:cNvPr id="29" name="Branch Hepatocellular, marked"/>
          <p:cNvSpPr/>
          <p:nvPr/>
        </p:nvSpPr>
        <p:spPr>
          <a:xfrm>
            <a:off x="4210812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Hepatocellular, marked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R &gt;5, ≥5× ULN</a:t>
            </a:r>
            <a:endParaRPr lang="en-US" sz="1200" dirty="0"/>
          </a:p>
        </p:txBody>
      </p:sp>
      <p:sp>
        <p:nvSpPr>
          <p:cNvPr id="30" name="Branch Cholestatic or mixed"/>
          <p:cNvSpPr/>
          <p:nvPr/>
        </p:nvSpPr>
        <p:spPr>
          <a:xfrm>
            <a:off x="7580376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Cholestatic or mixed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R &lt;5</a:t>
            </a:r>
            <a:endParaRPr lang="en-US" sz="1200" dirty="0"/>
          </a:p>
        </p:txBody>
      </p:sp>
      <p:sp>
        <p:nvSpPr>
          <p:cNvPr id="31" name="Branch Isolated bilirubin"/>
          <p:cNvSpPr/>
          <p:nvPr/>
        </p:nvSpPr>
        <p:spPr>
          <a:xfrm>
            <a:off x="10949940" y="338886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Isolated bilirubin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enzymes normal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806444"/>
            <a:ext cx="292608" cy="895267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55870" y="4107774"/>
            <a:ext cx="89526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Hepatocellular, mild"/>
          <p:cNvSpPr/>
          <p:nvPr/>
        </p:nvSpPr>
        <p:spPr>
          <a:xfrm>
            <a:off x="841248" y="3806444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Hepatocellular, mild"/>
          <p:cNvSpPr txBox="1"/>
          <p:nvPr/>
        </p:nvSpPr>
        <p:spPr>
          <a:xfrm>
            <a:off x="909828" y="3875024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MASLD; alcohol-related disease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Drugs, herbal supplements²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HBV, HCV, iron overload, Wilson, autoimmune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72457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Hepatocellular, marked"/>
          <p:cNvSpPr/>
          <p:nvPr/>
        </p:nvSpPr>
        <p:spPr>
          <a:xfrm>
            <a:off x="4210812" y="3806444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Hepatocellular, marked"/>
          <p:cNvSpPr txBox="1"/>
          <p:nvPr/>
        </p:nvSpPr>
        <p:spPr>
          <a:xfrm>
            <a:off x="4279392" y="3875024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Acetaminophen toxicity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Ischemia, HSV, Budd-Chiari, Wilson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Acute hepatitis A, B, E; drugs; autoimmune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72457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Cholestatic or mixed"/>
          <p:cNvSpPr/>
          <p:nvPr/>
        </p:nvSpPr>
        <p:spPr>
          <a:xfrm>
            <a:off x="7580376" y="3806444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Cholestatic or mixed"/>
          <p:cNvSpPr txBox="1"/>
          <p:nvPr/>
        </p:nvSpPr>
        <p:spPr>
          <a:xfrm>
            <a:off x="7648956" y="3875024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Cholangitis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Stone; pancreatic or biliary cancer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PBC, PSC, drugs, infiltration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72457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Isolated bilirubin"/>
          <p:cNvSpPr/>
          <p:nvPr/>
        </p:nvSpPr>
        <p:spPr>
          <a:xfrm>
            <a:off x="10949940" y="3806444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Isolated bilirubin"/>
          <p:cNvSpPr txBox="1"/>
          <p:nvPr/>
        </p:nvSpPr>
        <p:spPr>
          <a:xfrm>
            <a:off x="11018520" y="3875024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Gilbert syndrome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Hemolysis; hematoma resorption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Direct: sepsis, TPN, drugs; Dubin-Johnson¹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72457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811439"/>
            <a:ext cx="292608" cy="895267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55870" y="5112769"/>
            <a:ext cx="89526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Hepatocellular, mild"/>
          <p:cNvSpPr/>
          <p:nvPr/>
        </p:nvSpPr>
        <p:spPr>
          <a:xfrm>
            <a:off x="841248" y="4811439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Hepatocellular, mild"/>
          <p:cNvSpPr txBox="1"/>
          <p:nvPr/>
        </p:nvSpPr>
        <p:spPr>
          <a:xfrm>
            <a:off x="909828" y="4880019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Obesity, diabetes, dyslipidemia⁷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AST:ALT ≥2:1 suggests alcohol¹˒¹²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AST ≫ ALT, high CK: muscle, not liver¹²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72956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Hepatocellular, marked"/>
          <p:cNvSpPr/>
          <p:nvPr/>
        </p:nvSpPr>
        <p:spPr>
          <a:xfrm>
            <a:off x="4210812" y="4811439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Hepatocellular, marked"/>
          <p:cNvSpPr txBox="1"/>
          <p:nvPr/>
        </p:nvSpPr>
        <p:spPr>
          <a:xfrm>
            <a:off x="4279392" y="4880019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Overdose, or repeated excess + alcohol⁵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ALT:LDH &lt;1.5: ischemia, acetaminophen⁶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HSV: fever, anicteric; pregnant, immunosupp.³˒¹²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72956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Cholestatic or mixed"/>
          <p:cNvSpPr/>
          <p:nvPr/>
        </p:nvSpPr>
        <p:spPr>
          <a:xfrm>
            <a:off x="7580376" y="4811439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Cholestatic or mixed"/>
          <p:cNvSpPr txBox="1"/>
          <p:nvPr/>
        </p:nvSpPr>
        <p:spPr>
          <a:xfrm>
            <a:off x="7648956" y="4880019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Fever, RUQ pain, jaundice: Charcot¹¹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Painless jaundice, weight loss: cancer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Itch, middle-aged woman: PBC; IBD: PSC¹˒¹⁰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72956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Isolated bilirubin"/>
          <p:cNvSpPr/>
          <p:nvPr/>
        </p:nvSpPr>
        <p:spPr>
          <a:xfrm>
            <a:off x="10949940" y="4811439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Isolated bilirubin"/>
          <p:cNvSpPr txBox="1"/>
          <p:nvPr/>
        </p:nvSpPr>
        <p:spPr>
          <a:xfrm>
            <a:off x="11018520" y="4880019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Indirect; rises with fasting, illness¹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Anemia, high LDH, low haptoglobin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72956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816435"/>
            <a:ext cx="292608" cy="895267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155870" y="6117765"/>
            <a:ext cx="89526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Hepatocellular, mild"/>
          <p:cNvSpPr/>
          <p:nvPr/>
        </p:nvSpPr>
        <p:spPr>
          <a:xfrm>
            <a:off x="841248" y="5816435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Hepatocellular, mild"/>
          <p:cNvSpPr txBox="1"/>
          <p:nvPr/>
        </p:nvSpPr>
        <p:spPr>
          <a:xfrm>
            <a:off x="909828" y="5885015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HBsAg, anti-HBc, HCV Ab; iron studies¹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ANA, anti-smooth muscle, IgG; ceruloplasmin¹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Ultrasound; FIB-4 ≥1.3 → elastography⁷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73456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Hepatocellular, marked"/>
          <p:cNvSpPr/>
          <p:nvPr/>
        </p:nvSpPr>
        <p:spPr>
          <a:xfrm>
            <a:off x="4210812" y="5816435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Hepatocellular, marked"/>
          <p:cNvSpPr txBox="1"/>
          <p:nvPr/>
        </p:nvSpPr>
        <p:spPr>
          <a:xfrm>
            <a:off x="4279392" y="5885015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Acetaminophen level even if no history⁵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HAV IgM, HBsAg, anti-HBc IgM, HSV PCR³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Doppler ultrasound; trend INR, glucose³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73456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Cholestatic or mixed"/>
          <p:cNvSpPr/>
          <p:nvPr/>
        </p:nvSpPr>
        <p:spPr>
          <a:xfrm>
            <a:off x="7580376" y="5816435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Cholestatic or mixed"/>
          <p:cNvSpPr txBox="1"/>
          <p:nvPr/>
        </p:nvSpPr>
        <p:spPr>
          <a:xfrm>
            <a:off x="7648956" y="5885015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High GGT confirms liver source of ALP¹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Ultrasound: dilated ducts → MRCP/ERCP¹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Normal ducts: AMA (PBC); MRCP (PSC)¹˒¹⁰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73456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Isolated bilirubin"/>
          <p:cNvSpPr/>
          <p:nvPr/>
        </p:nvSpPr>
        <p:spPr>
          <a:xfrm>
            <a:off x="10949940" y="5816435"/>
            <a:ext cx="3223260" cy="895267"/>
          </a:xfrm>
          <a:prstGeom prst="roundRect">
            <a:avLst>
              <a:gd name="adj" fmla="val 612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Isolated bilirubin"/>
          <p:cNvSpPr txBox="1"/>
          <p:nvPr/>
        </p:nvSpPr>
        <p:spPr>
          <a:xfrm>
            <a:off x="11018520" y="5885015"/>
            <a:ext cx="3086100" cy="758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Fractionate: direct vs indirect¹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CBC, smear, reticulocytes, haptoglobin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Direct: ultrasound, as for cholestasis¹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73456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821430"/>
            <a:ext cx="292608" cy="732276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237366" y="7041264"/>
            <a:ext cx="7322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Hepatocellular, mild"/>
          <p:cNvSpPr/>
          <p:nvPr/>
        </p:nvSpPr>
        <p:spPr>
          <a:xfrm>
            <a:off x="841248" y="6821430"/>
            <a:ext cx="3223260" cy="732276"/>
          </a:xfrm>
          <a:prstGeom prst="roundRect">
            <a:avLst>
              <a:gd name="adj" fmla="val 7492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Hepatocellular, mild"/>
          <p:cNvSpPr txBox="1"/>
          <p:nvPr/>
        </p:nvSpPr>
        <p:spPr>
          <a:xfrm>
            <a:off x="909828" y="6890010"/>
            <a:ext cx="3086100" cy="59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Stop alcohol and culprit drugs²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MASLD: weight loss, treat metabolic risk⁷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HBV, HCV: refer for antivirals⁸˒⁹</a:t>
            </a:r>
            <a:endParaRPr lang="en-US" sz="1150" dirty="0"/>
          </a:p>
        </p:txBody>
      </p:sp>
      <p:sp>
        <p:nvSpPr>
          <p:cNvPr id="78" name="management Hepatocellular, marked"/>
          <p:cNvSpPr/>
          <p:nvPr/>
        </p:nvSpPr>
        <p:spPr>
          <a:xfrm>
            <a:off x="4210812" y="6821430"/>
            <a:ext cx="3223260" cy="732276"/>
          </a:xfrm>
          <a:prstGeom prst="roundRect">
            <a:avLst>
              <a:gd name="adj" fmla="val 7492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Hepatocellular, marked"/>
          <p:cNvSpPr txBox="1"/>
          <p:nvPr/>
        </p:nvSpPr>
        <p:spPr>
          <a:xfrm>
            <a:off x="4279392" y="6890010"/>
            <a:ext cx="3086100" cy="59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NAC now if acetaminophen possible⁵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Stop the drug; autoimmune: steroids²˒¹²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Suspect HSV: empiric IV acyclovir³</a:t>
            </a:r>
            <a:endParaRPr lang="en-US" sz="1150" dirty="0"/>
          </a:p>
        </p:txBody>
      </p:sp>
      <p:sp>
        <p:nvSpPr>
          <p:cNvPr id="80" name="management Cholestatic or mixed"/>
          <p:cNvSpPr/>
          <p:nvPr/>
        </p:nvSpPr>
        <p:spPr>
          <a:xfrm>
            <a:off x="7580376" y="6821430"/>
            <a:ext cx="3223260" cy="732276"/>
          </a:xfrm>
          <a:prstGeom prst="roundRect">
            <a:avLst>
              <a:gd name="adj" fmla="val 7492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Cholestatic or mixed"/>
          <p:cNvSpPr txBox="1"/>
          <p:nvPr/>
        </p:nvSpPr>
        <p:spPr>
          <a:xfrm>
            <a:off x="7648956" y="6890010"/>
            <a:ext cx="3086100" cy="59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Cholangitis: antibiotics, then drainage¹¹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Stones: ERCP, then cholecystectomy¹²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PBC: ursodiol 13–15 mg/kg/d¹⁰</a:t>
            </a:r>
            <a:endParaRPr lang="en-US" sz="1150" dirty="0"/>
          </a:p>
        </p:txBody>
      </p:sp>
      <p:sp>
        <p:nvSpPr>
          <p:cNvPr id="82" name="management Isolated bilirubin"/>
          <p:cNvSpPr/>
          <p:nvPr/>
        </p:nvSpPr>
        <p:spPr>
          <a:xfrm>
            <a:off x="10949940" y="6821430"/>
            <a:ext cx="3223260" cy="732276"/>
          </a:xfrm>
          <a:prstGeom prst="roundRect">
            <a:avLst>
              <a:gd name="adj" fmla="val 7492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Isolated bilirubin"/>
          <p:cNvSpPr txBox="1"/>
          <p:nvPr/>
        </p:nvSpPr>
        <p:spPr>
          <a:xfrm>
            <a:off x="11018520" y="6890010"/>
            <a:ext cx="3086100" cy="59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Gilbert: reassure; no further tests¹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Hemolysis: find and treat the cause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681722"/>
            <a:ext cx="266199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stethopedia.ca/approach/abnormal-liver-tests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713551" y="7681722"/>
            <a:ext cx="10459649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Kwo 2017,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Chalasani 2021,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Shingina 2023,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Lee 2009, Gastroenterology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Dart 2023, JAMA Netw Open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Cassidy 1994, J Clin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Rinella 2023, Hepatology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Osiowy 2025, Can Liver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Bhattacharya 2023,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Lindor 2019, Hepatology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Miura 2018, J Hepatobiliary Pancreat Sci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84–87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Abnormal Liver Tests</dc:title>
  <dc:subject>Act first on liver failure, cholangitis, drug jaundice or acetaminophen. Then name the pattern: mild (&lt;5× ULN) or marked (≥5×; &gt;15× suggests acetaminophen or ischemia) hepatocellular, cholestatic, or isolated bilirubin.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