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cid–Base Disorders" id="{867efee8-f5d8-7281-0e44-f9c66161f987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Acid–Base Disorders. Read the pH, name the primary process and check compensation. Act first on shock, poisoning, acute hypercapnia or pH &lt;7.20/&gt;7.60. Always correct the anion gap for albumin, then sort: high-AG, normal-AG, alkalosis, respiratory.
Start: Abnormal pH, HCO3 or PaCO2 on a blood gas or chemistry panel. Gas + lytes: pH &lt;7.35 acidemia, &gt;7.45 alkalemia; primary process; VBG pH ~0.03 below ABG Winter's PaCO2 = 1.5×HCO3 + 8±2; anion gap = Na − (Cl + HCO3), correct for albumin
Shock, toxin, acute ↑CO2 or extreme pH? If yes: Emergency: ABCs, ICU, poison centre: pH &lt;7.20 or &gt;7.60: arrhythmia, shock; Drowsy or acute ↑PaCO2: NIV/intubate; Shock or sepsis + lactate &gt;2 mmol/L: fluids; Toxic alcohol suspected: fomepizole ± HD; Salicylate: IV NaHCO3; intubated: keep RR high; Salicylate HD: AMS, &gt;7.2 mmol/L (&gt;6.5 if AKI). Acidemia: NaHCO3 only if able to ventilate; recheck gas, K, iCa.
High-AG acidosis (AG ↑). Causes: Lactate: shock, ischemia, metformin; Ketoacidosis: DKA (incl. SGLT2i), alcohol; Toxic alcohols, salicylate; uremia. Clues: Osm gap &gt;10: toxic alcohol; can be normal; Respiratory alkalosis + tinnitus: salicylate; ΔAG vs ΔHCO3: hidden second process. Workup: Lactate, β-hydroxybutyrate, creatinine; Salicylate, ethanol, measured Osm. Management: Lactate: restore perfusion; DKA protocol; Fomepizole ± HD for toxic alcohol; NaHCO3 if pH ≤7.20 + AKI 2–3 (not DKA).
Normal-AG acidosis (Cl ↑). Causes: Diarrhea, GI fistula, ileal conduit; Large-volume 0.9% saline; RTA; acetazolamide. Clues: Diarrhea or saline load in history; High K, diabetic CKD: type 4 RTA. Workup: UAG neg: GI or proximal RTA; pos: distal; Urine pH, K; Ca/Cr for type of RTA. Management: Stop saline; balanced crystalloid; Alkali for RTA 1–2; type 4: lower K.
Metabolic alkalosis (HCO3 ↑). Causes: Vomiting, NG suction; Diuretics; low K or Mg; Mineralocorticoid excess. Clues: Volume-depleted: vomiting, diuretics; Hypertension with low K. Workup: Urine Cl: low = saline-responsive; Renin, aldosterone if hypertensive. Management: 0.9% saline + KCl if Cl-responsive; Overloaded: acetazolamide; Aldosterone excess: amiloride or MRA.
Respiratory (PaCO2 ↑ or ↓). Causes: High PaCO2: opioids, COPD, weakness; Low PaCO2: sepsis, PE, hypoxemia; Pain, anxiety, pregnancy, cirrhosis. Clues: PaCO2 +10: HCO3 +1 acute, +4 chronic; PaCO2 −10: HCO3 −2 acute, −4 chronic. Workup: ABG: venous PCO2 is unreliable; CXR, drug screen; CTPA if PE likely. Management: NIV or ventilate; reverse opioids; No NaHCO3 for respiratory acidosis; Alkalosis: treat hypoxemia, pain, cause.
Key rule: Albumin-corrected anion gap: +2.5 mmol/L added to the AG per 10 g/L albumin below 40 g/L (4 g/dL).
References:
1. Berend K, de Vries AP, Gans RO. Physiological approach to assessment of acid–base disturbances. N Engl J Med. 2014;371:1434–1445. PMID 25295502
2. Figge J, Jabor A, Kazda A, Fencl V. Anion gap and hypoalbuminemia. Crit Care Med. 1998;26:1807–1810. PMID 9824071
3. Byrne AL, Bennett M, Chatterji R, et al. Peripheral venous and arterial blood gas analysis in adults: are they comparable? A systematic review and meta-analysis. Respirology. 2014;19:168–175. PMID 24383789
4. Stolbach AI, Hoffman RS, Nelson LS. Mechanical ventilation was associated with acidemia in a case series of salicylate-poisoned patients. Acad Emerg Med. 2008;15:866–869. PMID 18821862
5. Batlle DC, Hizon M, Cohen E, et al. The use of the urinary anion gap in the diagnosis of hyperchloremic metabolic acidosis. N Engl J Med. 1988;318:594–599. PMID 3344005
6. Kraut JA, Mullins ME. Toxic alcohols. N Engl J Med. 2018;378:270–280. PMID 29342392
7. Kraut JA, Madias NE. Lactic acidosis. N Engl J Med. 2014;371:2309–2319. PMID 25494270
8. Jung B, Jabaudon M, De Jong A, et al. Sodium bicarbonate for severe metabolic acidemia and acute kidney injury: the BICARICU-2 randomized clinical trial. JAMA. 2025;334:2000–2010. PMID 41159812
9. Prescott HC, Antonelli M, Alhazzani W, et al. Surviving Sepsis Campaign: international guidelines for management of sepsis and septic shock 2026. Crit Care Med. 2026;54:725–812. PMID 41869847
10. Juurlink DN, Gosselin S, Kielstein JT, et al. Extracorporeal treatment for salicylate poisoning: systematic review and recommendations from the EXTRIP Workgroup. Ann Emerg Med. 2015;66:165–181. PMID 25986310
11. Emmett M. Metabolic alkalosis: a brief pathophysiologic review. Clin J Am Soc Nephrol. 2020;15:1848–1856. PMID 32586924
12. Gay E, Levy N, eds. Acid-Base Disorders. In: Department of Medicine Housestaff Manual, 30th ed. 2024:102–103.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acid-base" TargetMode="External"/><Relationship Id="rId3" Type="http://schemas.openxmlformats.org/officeDocument/2006/relationships/hyperlink" Target="https://pubmed.ncbi.nlm.nih.gov/25295502/" TargetMode="External"/><Relationship Id="rId4" Type="http://schemas.openxmlformats.org/officeDocument/2006/relationships/hyperlink" Target="https://pubmed.ncbi.nlm.nih.gov/9824071/" TargetMode="External"/><Relationship Id="rId5" Type="http://schemas.openxmlformats.org/officeDocument/2006/relationships/hyperlink" Target="https://pubmed.ncbi.nlm.nih.gov/24383789/" TargetMode="External"/><Relationship Id="rId6" Type="http://schemas.openxmlformats.org/officeDocument/2006/relationships/hyperlink" Target="https://pubmed.ncbi.nlm.nih.gov/18821862/" TargetMode="External"/><Relationship Id="rId7" Type="http://schemas.openxmlformats.org/officeDocument/2006/relationships/hyperlink" Target="https://pubmed.ncbi.nlm.nih.gov/3344005/" TargetMode="External"/><Relationship Id="rId8" Type="http://schemas.openxmlformats.org/officeDocument/2006/relationships/hyperlink" Target="https://pubmed.ncbi.nlm.nih.gov/29342392/" TargetMode="External"/><Relationship Id="rId9" Type="http://schemas.openxmlformats.org/officeDocument/2006/relationships/hyperlink" Target="https://pubmed.ncbi.nlm.nih.gov/25494270/" TargetMode="External"/><Relationship Id="rId10" Type="http://schemas.openxmlformats.org/officeDocument/2006/relationships/hyperlink" Target="https://pubmed.ncbi.nlm.nih.gov/41159812/" TargetMode="External"/><Relationship Id="rId11" Type="http://schemas.openxmlformats.org/officeDocument/2006/relationships/hyperlink" Target="https://pubmed.ncbi.nlm.nih.gov/41869847/" TargetMode="External"/><Relationship Id="rId12" Type="http://schemas.openxmlformats.org/officeDocument/2006/relationships/hyperlink" Target="https://pubmed.ncbi.nlm.nih.gov/25986310/" TargetMode="External"/><Relationship Id="rId13" Type="http://schemas.openxmlformats.org/officeDocument/2006/relationships/hyperlink" Target="https://pubmed.ncbi.nlm.nih.gov/32586924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Acid–Base Disorders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RENAL &amp; VOLUME STATUS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+2.5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Albumin-corrected anion gap²˒¹²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mmol/L added to the AG per 10 g/L albumin below 40 g/L (4 g/dL)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661109"/>
          </a:xfrm>
          <a:prstGeom prst="roundRect">
            <a:avLst>
              <a:gd name="adj" fmla="val 3853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Abnormal pH, HCO3 or PaCO2 on a blood gas or chemistry panel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661109"/>
          </a:xfrm>
          <a:prstGeom prst="roundRect">
            <a:avLst>
              <a:gd name="adj" fmla="val 3853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Gas + lytes: pH &lt;7.35 acidemia, &gt;7.45 alkalemia; primary process; VBG pH ~0.03 below ABG¹˒³</a:t>
            </a:r>
            <a:endParaRPr lang="en-US" sz="115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661109"/>
          </a:xfrm>
          <a:prstGeom prst="roundRect">
            <a:avLst>
              <a:gd name="adj" fmla="val 3853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Winter's PaCO2 = 1.5×HCO3 + 8±2; anion gap = Na − (Cl + HCO3), correct for albumin¹˒²˒¹²</a:t>
            </a:r>
            <a:endParaRPr lang="en-US" sz="115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661109"/>
          </a:xfrm>
          <a:prstGeom prst="roundRect">
            <a:avLst>
              <a:gd name="adj" fmla="val 4375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Shock, toxin, acute ↑CO2 or extreme pH?</a:t>
            </a:r>
            <a:endParaRPr lang="en-US" sz="1150" dirty="0"/>
          </a:p>
        </p:txBody>
      </p:sp>
      <p:sp>
        <p:nvSpPr>
          <p:cNvPr id="11" name="Arrow"/>
          <p:cNvSpPr/>
          <p:nvPr/>
        </p:nvSpPr>
        <p:spPr>
          <a:xfrm>
            <a:off x="2276856" y="2092427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2092427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2092427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661109"/>
          </a:xfrm>
          <a:prstGeom prst="roundRect">
            <a:avLst>
              <a:gd name="adj" fmla="val 3853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Emergency: ABCs, ICU, poison centre¹˒¹²</a:t>
            </a:r>
            <a:endParaRPr lang="en-US" sz="120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33728"/>
            <a:ext cx="2505456" cy="992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pH &lt;7.20 or &gt;7.60: arrhythmia, shock¹²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Drowsy or acute ↑PaCO2: NIV/intubate¹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Shock or sepsis + lactate &gt;2 mmol/L: fluids⁷˒⁹</a:t>
            </a:r>
            <a:endParaRPr lang="en-US" sz="110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33728"/>
            <a:ext cx="2505456" cy="992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Toxic alcohol suspected: fomepizole ± HD⁶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Salicylate: IV NaHCO3; intubated: keep RR high⁴˒¹⁰˒¹²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Salicylate HD: AMS, &gt;7.2 mmol/L (&gt;6.5 if AKI)¹⁰˒¹²</a:t>
            </a:r>
            <a:endParaRPr lang="en-US" sz="110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699461"/>
            <a:ext cx="512064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Acidemia: NaHCO3 only if able to ventilate; recheck gas, K, iCa</a:t>
            </a:r>
            <a:endParaRPr lang="en-US" sz="1100" dirty="0"/>
          </a:p>
        </p:txBody>
      </p:sp>
      <p:sp>
        <p:nvSpPr>
          <p:cNvPr id="19" name="Yes arrow"/>
          <p:cNvSpPr/>
          <p:nvPr/>
        </p:nvSpPr>
        <p:spPr>
          <a:xfrm>
            <a:off x="8677656" y="2092427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872971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922981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3361893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336189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336189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336189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336189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693709" y="3032709"/>
            <a:ext cx="2431701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Then: which primary disorder?</a:t>
            </a:r>
            <a:endParaRPr lang="en-US" sz="1100" dirty="0"/>
          </a:p>
        </p:txBody>
      </p:sp>
      <p:sp>
        <p:nvSpPr>
          <p:cNvPr id="28" name="Branch High-AG acidosis"/>
          <p:cNvSpPr/>
          <p:nvPr/>
        </p:nvSpPr>
        <p:spPr>
          <a:xfrm>
            <a:off x="841248" y="354477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High-AG acidosis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AG ↑</a:t>
            </a:r>
            <a:endParaRPr lang="en-US" sz="1200" dirty="0"/>
          </a:p>
        </p:txBody>
      </p:sp>
      <p:sp>
        <p:nvSpPr>
          <p:cNvPr id="29" name="Branch Normal-AG acidosis"/>
          <p:cNvSpPr/>
          <p:nvPr/>
        </p:nvSpPr>
        <p:spPr>
          <a:xfrm>
            <a:off x="4210812" y="354477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Normal-AG acidosis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Cl ↑</a:t>
            </a:r>
            <a:endParaRPr lang="en-US" sz="1200" dirty="0"/>
          </a:p>
        </p:txBody>
      </p:sp>
      <p:sp>
        <p:nvSpPr>
          <p:cNvPr id="30" name="Branch Metabolic alkalosis"/>
          <p:cNvSpPr/>
          <p:nvPr/>
        </p:nvSpPr>
        <p:spPr>
          <a:xfrm>
            <a:off x="7580376" y="354477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Metabolic alkalosis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HCO3 ↑</a:t>
            </a:r>
            <a:endParaRPr lang="en-US" sz="1200" dirty="0"/>
          </a:p>
        </p:txBody>
      </p:sp>
      <p:sp>
        <p:nvSpPr>
          <p:cNvPr id="31" name="Branch Respiratory"/>
          <p:cNvSpPr/>
          <p:nvPr/>
        </p:nvSpPr>
        <p:spPr>
          <a:xfrm>
            <a:off x="10949940" y="354477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Respiratory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PaCO2 ↑ or ↓</a:t>
            </a:r>
            <a:endParaRPr lang="en-US" sz="120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962349"/>
            <a:ext cx="292608" cy="871595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167707" y="4251843"/>
            <a:ext cx="8715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High-AG acidosis"/>
          <p:cNvSpPr/>
          <p:nvPr/>
        </p:nvSpPr>
        <p:spPr>
          <a:xfrm>
            <a:off x="841248" y="3962349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High-AG acidosis"/>
          <p:cNvSpPr txBox="1"/>
          <p:nvPr/>
        </p:nvSpPr>
        <p:spPr>
          <a:xfrm>
            <a:off x="909828" y="4030929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Lactate: shock, ischemia, metformin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Ketoacidosis: DKA (incl. SGLT2i), alcohol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Toxic alcohols, salicylate; uremia</a:t>
            </a:r>
            <a:endParaRPr lang="en-US" sz="115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85680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Normal-AG acidosis"/>
          <p:cNvSpPr/>
          <p:nvPr/>
        </p:nvSpPr>
        <p:spPr>
          <a:xfrm>
            <a:off x="4210812" y="3962349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Normal-AG acidosis"/>
          <p:cNvSpPr txBox="1"/>
          <p:nvPr/>
        </p:nvSpPr>
        <p:spPr>
          <a:xfrm>
            <a:off x="4279392" y="4030929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Diarrhea, GI fistula, ileal conduit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Large-volume 0.9% saline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RTA; acetazolamide</a:t>
            </a:r>
            <a:endParaRPr lang="en-US" sz="115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85680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Metabolic alkalosis"/>
          <p:cNvSpPr/>
          <p:nvPr/>
        </p:nvSpPr>
        <p:spPr>
          <a:xfrm>
            <a:off x="7580376" y="3962349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Metabolic alkalosis"/>
          <p:cNvSpPr txBox="1"/>
          <p:nvPr/>
        </p:nvSpPr>
        <p:spPr>
          <a:xfrm>
            <a:off x="7648956" y="4030929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Vomiting, NG suction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Diuretics; low K or Mg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Mineralocorticoid excess</a:t>
            </a:r>
            <a:endParaRPr lang="en-US" sz="115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85680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Respiratory"/>
          <p:cNvSpPr/>
          <p:nvPr/>
        </p:nvSpPr>
        <p:spPr>
          <a:xfrm>
            <a:off x="10949940" y="3962349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Respiratory"/>
          <p:cNvSpPr txBox="1"/>
          <p:nvPr/>
        </p:nvSpPr>
        <p:spPr>
          <a:xfrm>
            <a:off x="11018520" y="4030929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High PaCO2: opioids, COPD, weakness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Low PaCO2: sepsis, PE, hypoxemia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Pain, anxiety, pregnancy, cirrhosis</a:t>
            </a:r>
            <a:endParaRPr lang="en-US" sz="115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85680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943672"/>
            <a:ext cx="292608" cy="871595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167707" y="5233165"/>
            <a:ext cx="8715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High-AG acidosis"/>
          <p:cNvSpPr/>
          <p:nvPr/>
        </p:nvSpPr>
        <p:spPr>
          <a:xfrm>
            <a:off x="841248" y="4943672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High-AG acidosis"/>
          <p:cNvSpPr txBox="1"/>
          <p:nvPr/>
        </p:nvSpPr>
        <p:spPr>
          <a:xfrm>
            <a:off x="909828" y="5012252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Osm gap &gt;10: toxic alcohol; can be normal⁶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Respiratory alkalosis + tinnitus: salicylate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ΔAG vs ΔHCO3: hidden second process¹</a:t>
            </a:r>
            <a:endParaRPr lang="en-US" sz="115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8381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Normal-AG acidosis"/>
          <p:cNvSpPr/>
          <p:nvPr/>
        </p:nvSpPr>
        <p:spPr>
          <a:xfrm>
            <a:off x="4210812" y="4943672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Normal-AG acidosis"/>
          <p:cNvSpPr txBox="1"/>
          <p:nvPr/>
        </p:nvSpPr>
        <p:spPr>
          <a:xfrm>
            <a:off x="4279392" y="5012252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Diarrhea or saline load in history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High K, diabetic CKD: type 4 RTA¹²</a:t>
            </a:r>
            <a:endParaRPr lang="en-US" sz="115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8381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Metabolic alkalosis"/>
          <p:cNvSpPr/>
          <p:nvPr/>
        </p:nvSpPr>
        <p:spPr>
          <a:xfrm>
            <a:off x="7580376" y="4943672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Metabolic alkalosis"/>
          <p:cNvSpPr txBox="1"/>
          <p:nvPr/>
        </p:nvSpPr>
        <p:spPr>
          <a:xfrm>
            <a:off x="7648956" y="5012252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Volume-depleted: vomiting, diuretics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Hypertension with low K</a:t>
            </a:r>
            <a:endParaRPr lang="en-US" sz="115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8381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Respiratory"/>
          <p:cNvSpPr/>
          <p:nvPr/>
        </p:nvSpPr>
        <p:spPr>
          <a:xfrm>
            <a:off x="10949940" y="4943672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Respiratory"/>
          <p:cNvSpPr txBox="1"/>
          <p:nvPr/>
        </p:nvSpPr>
        <p:spPr>
          <a:xfrm>
            <a:off x="11018520" y="5012252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PaCO2 +10: HCO3 +1 acute, +4 chronic¹˒¹²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PaCO2 −10: HCO3 −2 acute, −4 chronic¹˒¹²</a:t>
            </a:r>
            <a:endParaRPr lang="en-US" sz="115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8381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924995"/>
            <a:ext cx="292608" cy="683203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261903" y="6120292"/>
            <a:ext cx="68320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High-AG acidosis"/>
          <p:cNvSpPr/>
          <p:nvPr/>
        </p:nvSpPr>
        <p:spPr>
          <a:xfrm>
            <a:off x="841248" y="5924995"/>
            <a:ext cx="3223260" cy="683203"/>
          </a:xfrm>
          <a:prstGeom prst="roundRect">
            <a:avLst>
              <a:gd name="adj" fmla="val 803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High-AG acidosis"/>
          <p:cNvSpPr txBox="1"/>
          <p:nvPr/>
        </p:nvSpPr>
        <p:spPr>
          <a:xfrm>
            <a:off x="909828" y="5993575"/>
            <a:ext cx="3086100" cy="546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Lactate, β-hydroxybutyrate, creatinine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Salicylate, ethanol, measured Osm⁶</a:t>
            </a:r>
            <a:endParaRPr lang="en-US" sz="115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63105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Normal-AG acidosis"/>
          <p:cNvSpPr/>
          <p:nvPr/>
        </p:nvSpPr>
        <p:spPr>
          <a:xfrm>
            <a:off x="4210812" y="5924995"/>
            <a:ext cx="3223260" cy="683203"/>
          </a:xfrm>
          <a:prstGeom prst="roundRect">
            <a:avLst>
              <a:gd name="adj" fmla="val 803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Normal-AG acidosis"/>
          <p:cNvSpPr txBox="1"/>
          <p:nvPr/>
        </p:nvSpPr>
        <p:spPr>
          <a:xfrm>
            <a:off x="4279392" y="5993575"/>
            <a:ext cx="3086100" cy="546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UAG neg: GI or proximal RTA; pos: distal⁵˒¹²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Urine pH, K; Ca/Cr for type of RTA¹²</a:t>
            </a:r>
            <a:endParaRPr lang="en-US" sz="115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63105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Metabolic alkalosis"/>
          <p:cNvSpPr/>
          <p:nvPr/>
        </p:nvSpPr>
        <p:spPr>
          <a:xfrm>
            <a:off x="7580376" y="5924995"/>
            <a:ext cx="3223260" cy="683203"/>
          </a:xfrm>
          <a:prstGeom prst="roundRect">
            <a:avLst>
              <a:gd name="adj" fmla="val 803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Metabolic alkalosis"/>
          <p:cNvSpPr txBox="1"/>
          <p:nvPr/>
        </p:nvSpPr>
        <p:spPr>
          <a:xfrm>
            <a:off x="7648956" y="5993575"/>
            <a:ext cx="3086100" cy="546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Urine Cl: low = saline-responsive¹¹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Renin, aldosterone if hypertensive¹¹</a:t>
            </a:r>
            <a:endParaRPr lang="en-US" sz="115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63105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Respiratory"/>
          <p:cNvSpPr/>
          <p:nvPr/>
        </p:nvSpPr>
        <p:spPr>
          <a:xfrm>
            <a:off x="10949940" y="5924995"/>
            <a:ext cx="3223260" cy="683203"/>
          </a:xfrm>
          <a:prstGeom prst="roundRect">
            <a:avLst>
              <a:gd name="adj" fmla="val 803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Respiratory"/>
          <p:cNvSpPr txBox="1"/>
          <p:nvPr/>
        </p:nvSpPr>
        <p:spPr>
          <a:xfrm>
            <a:off x="11018520" y="5993575"/>
            <a:ext cx="3086100" cy="546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ABG: venous PCO2 is unreliable³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CXR, drug screen; CTPA if PE likely</a:t>
            </a:r>
            <a:endParaRPr lang="en-US" sz="115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63105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717925"/>
            <a:ext cx="292608" cy="871595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167707" y="7007419"/>
            <a:ext cx="8715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High-AG acidosis"/>
          <p:cNvSpPr/>
          <p:nvPr/>
        </p:nvSpPr>
        <p:spPr>
          <a:xfrm>
            <a:off x="841248" y="6717925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High-AG acidosis"/>
          <p:cNvSpPr txBox="1"/>
          <p:nvPr/>
        </p:nvSpPr>
        <p:spPr>
          <a:xfrm>
            <a:off x="909828" y="6786505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Lactate: restore perfusion; DKA protocol⁷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Fomepizole ± HD for toxic alcohol⁶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NaHCO3 if pH ≤7.20 + AKI 2–3 (not DKA)⁸˒⁹</a:t>
            </a:r>
            <a:endParaRPr lang="en-US" sz="1150" dirty="0"/>
          </a:p>
        </p:txBody>
      </p:sp>
      <p:sp>
        <p:nvSpPr>
          <p:cNvPr id="78" name="management Normal-AG acidosis"/>
          <p:cNvSpPr/>
          <p:nvPr/>
        </p:nvSpPr>
        <p:spPr>
          <a:xfrm>
            <a:off x="4210812" y="6717925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Normal-AG acidosis"/>
          <p:cNvSpPr txBox="1"/>
          <p:nvPr/>
        </p:nvSpPr>
        <p:spPr>
          <a:xfrm>
            <a:off x="4279392" y="6786505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Stop saline; balanced crystalloid⁹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Alkali for RTA 1–2; type 4: lower K¹²</a:t>
            </a:r>
            <a:endParaRPr lang="en-US" sz="1150" dirty="0"/>
          </a:p>
        </p:txBody>
      </p:sp>
      <p:sp>
        <p:nvSpPr>
          <p:cNvPr id="80" name="management Metabolic alkalosis"/>
          <p:cNvSpPr/>
          <p:nvPr/>
        </p:nvSpPr>
        <p:spPr>
          <a:xfrm>
            <a:off x="7580376" y="6717925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Metabolic alkalosis"/>
          <p:cNvSpPr txBox="1"/>
          <p:nvPr/>
        </p:nvSpPr>
        <p:spPr>
          <a:xfrm>
            <a:off x="7648956" y="6786505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0.9% saline + KCl if Cl-responsive¹²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Overloaded: acetazolamide¹²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Aldosterone excess: amiloride or MRA¹²</a:t>
            </a:r>
            <a:endParaRPr lang="en-US" sz="1150" dirty="0"/>
          </a:p>
        </p:txBody>
      </p:sp>
      <p:sp>
        <p:nvSpPr>
          <p:cNvPr id="82" name="management Respiratory"/>
          <p:cNvSpPr/>
          <p:nvPr/>
        </p:nvSpPr>
        <p:spPr>
          <a:xfrm>
            <a:off x="10949940" y="6717925"/>
            <a:ext cx="3223260" cy="871595"/>
          </a:xfrm>
          <a:prstGeom prst="roundRect">
            <a:avLst>
              <a:gd name="adj" fmla="val 6295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Respiratory"/>
          <p:cNvSpPr txBox="1"/>
          <p:nvPr/>
        </p:nvSpPr>
        <p:spPr>
          <a:xfrm>
            <a:off x="11018520" y="6786505"/>
            <a:ext cx="3086100" cy="73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NIV or ventilate; reverse opioids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 NaHCO3 for respiratory acidosis¹²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Alkalosis: treat hypoxemia, pain, cause</a:t>
            </a:r>
            <a:endParaRPr lang="en-US" sz="115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717536"/>
            <a:ext cx="20842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stethopedia.ca/approach/acid-base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135828" y="7717536"/>
            <a:ext cx="110373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Berend 2014,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Figge 1998, Crit Care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Byrne 2014, Respirology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Stolbach 2008, Acad Emerg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Batlle 1988,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Kraut 2018,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Kraut 2014,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Jung 2025,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Prescott 2026, Crit Care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Juurlink 2015, Ann Emerg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Emmett 2020, Clin J Am Soc Nephrol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102–103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Acid–Base Disorders</dc:title>
  <dc:subject>Read the pH, name the primary process and check compensation. Act first on shock, poisoning, acute hypercapnia or pH &lt;7.20/&gt;7.60. Always correct the anion gap for albumin, then sort: high-AG, normal-AG, alkalosis, respiratory.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