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cute Kidney Injury" id="{8efe3cd5-9c77-5650-f404-5d5676917b0a}">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Acute Kidney Injury. Confirm and stage AKI with KDIGO criteria, treat renal emergencies (hyperkalemia first; dialysis only if refractory), then sort the cause into pre-renal, intrinsic (tubulointerstitial, glomerular or vascular) or post-renal.
Start: Creatinine rising or urine output falling. KDIGO: Cr ↑≥26.5 µmol/L (0.3 mg/dL) in 48 h, ≥1.5× in 7 d, or UOP &lt;0.5 mL/kg/h ×6 h; stage 1–3 K, VBG, ECG; volume; hold nephrotoxins; bladder scan; UA, sediment; urine Na, Cr, urea
Any renal emergency? If yes: Renal emergency: treat now; call nephrology: ECG change, K ≥6.0 mmol/L, or rising fast; Refractory pulmonary edema; pH &lt;7.1 despite bicarbonate; Uremia: pericarditis, confusion; Lithium or toxic alcohol; RPGN: hemoptysis, RBC casts. ECG change: Ca gluconate; K ≥6.5: shift K; dialyze if refractory.
Pre-renal (commonest). Causes: Volume loss: GI, bleeding, diuretics; Low EABV: heart failure, cirrhosis, sepsis; NSAIDs, ACEi/ARB. Clues: Orthostasis, dry mucosa; or congestion; Bland sediment, hyaline casts. Workup: FENa &lt;1% if off diuretics; FEUrea ≤35% on diuretics: weak. Management: Dry: balanced crystalloid; hold diuretics; HF congestion: diurese; Cr rise OK; Cirrhosis: stop diuretics; albumin challenge.
Tubulointerstitial (intrinsic). Causes: ATN: ischemia, sepsis, contrast; AIN: β-lactams, PPIs, NSAIDs; Rhabdomyolysis; crystals (TLS). Clues: Muddy brown casts, tubular cells: ATN; New drug; fever, rash, sterile pyuria; Heme+ dipstick, no RBCs: rhabdo. Workup: Fresh urine microscopy; CK; urate, phosphate, LDH if TLS; Skip urine eosinophils (LR ~1). Management: ATN: supportive; avoid nephrotoxins; AIN: stop drug; steroids per nephrology; Rhabdo: early isotonic fluids; watch K.
Glomerular &amp; vascular (intrinsic). Causes: RPGN: anti-GBM, ANCA vasculitis; Lupus, IgA, post-infectious GN; TTP/HUS, scleroderma crisis, atheroemboli. Clues: RBC casts, dysmorphic RBCs; Hemoptysis, rash, sinusitis; Schistocytes, low platelets, high LDH. Workup: ANCA, anti-GBM, C3/C4, ANA; Smear, LDH, haptoglobin, ADAMTS13 if TMA; Biopsy if it will change treatment. Management: RPGN: steroids ± PLEX, nephrology today; TTP: hematology, PLEX; Scleroderma crisis: captopril.
Post-renal (quick to fix). Causes: Bladder outlet: BPH, anticholinergics; Blocked urinary catheter; Bilateral stones, pelvic mass. Clues: Anuria; palpable bladder; Prostatism, recurrent UTIs. Workup: Bladder scan for retention; Renal US: hydronephrosis. Management: Foley; flush or replace blocked catheter; Fever + hydro: urgent decompression; Watch for post-obstructive diuresis.
Key rule: FEUrea ≤35% (pre-renal AKI): 89% sensitivity on diuretics (24/27); later study: specificity 33%.
References:
1. Kellum JA, Lameire N; KDIGO AKI Guideline Work Group. Diagnosis, evaluation, and management of acute kidney injury: a KDIGO summary (Part 1). Crit Care. 2013;17:204. PMID 23394211
2. James M, Bouchard J, Ho J, et al. Canadian Society of Nephrology commentary on the 2012 KDIGO clinical practice guideline for acute kidney injury. Am J Kidney Dis. 2013;61:673–685. PMID 23518195
3. Carvounis CP, Nisar S, Guro-Razuman S. Significance of the fractional excretion of urea in the differential diagnosis of acute renal failure. Kidney Int. 2002;62:2223–2229. PMID 12427149
4. Perazella MA, Coca SG, Kanbay M, et al. Diagnostic value of urine microscopy for differential diagnosis of acute kidney injury in hospitalized patients. Clin J Am Soc Nephrol. 2008;3:1615–1619. PMID 18784207
5. Muriithi AK, Nasr SH, Leung N. Utility of urine eosinophils in the diagnosis of acute interstitial nephritis. Clin J Am Soc Nephrol. 2013;8:1857–1862. PMID 24052222
6. Licurse A, Kim MC, Dziura J, et al. Renal ultrasonography in the evaluation of acute kidney injury: developing a risk stratification framework. Arch Intern Med. 2010;170:1900–1907. PMID 21098348
7. Semler MW, Self WH, Wanderer JP, et al. Balanced crystalloids versus saline in critically ill adults. N Engl J Med. 2018;378:829–839. PMID 29485925
8. STARRT-AKI Investigators. Timing of initiation of renal-replacement therapy in acute kidney injury. N Engl J Med. 2020;383:240–251. PMID 32668114
9. Bosch X, Poch E, Grau JM. Rhabdomyolysis and acute kidney injury. N Engl J Med. 2009;361:62–72. PMID 19571284
10. Rovin BH, Adler SG, Barratt J, et al. Executive summary of the KDIGO 2021 guideline for the management of glomerular diseases. Kidney Int. 2021;100:753–779. PMID 34556300
11. Gay E, Levy N, eds. Hepatorenal Syndrome; Acute Kidney Injury; Advanced Diuresis; Urinalysis &amp; Nephrolithiasis; Transfusion Medicine. In: Department of Medicine Housestaff Manual, 30th ed. 2024:94, 96–97, 101, 108, 142.
12. Pépin MN, Bouchard J, Legault L, Ethier J. Diagnostic performance of fractional excretion of urea and fractional excretion of sodium in the evaluations of patients with acute kidney injury with or without diuretic treatment. Am J Kidney Dis. 2007;50:566–573. PMID 17900456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acute-kidney-injury" TargetMode="External"/><Relationship Id="rId3" Type="http://schemas.openxmlformats.org/officeDocument/2006/relationships/hyperlink" Target="https://pubmed.ncbi.nlm.nih.gov/23394211/" TargetMode="External"/><Relationship Id="rId4" Type="http://schemas.openxmlformats.org/officeDocument/2006/relationships/hyperlink" Target="https://pubmed.ncbi.nlm.nih.gov/23518195/" TargetMode="External"/><Relationship Id="rId5" Type="http://schemas.openxmlformats.org/officeDocument/2006/relationships/hyperlink" Target="https://pubmed.ncbi.nlm.nih.gov/12427149/" TargetMode="External"/><Relationship Id="rId6" Type="http://schemas.openxmlformats.org/officeDocument/2006/relationships/hyperlink" Target="https://pubmed.ncbi.nlm.nih.gov/18784207/" TargetMode="External"/><Relationship Id="rId7" Type="http://schemas.openxmlformats.org/officeDocument/2006/relationships/hyperlink" Target="https://pubmed.ncbi.nlm.nih.gov/24052222/" TargetMode="External"/><Relationship Id="rId8" Type="http://schemas.openxmlformats.org/officeDocument/2006/relationships/hyperlink" Target="https://pubmed.ncbi.nlm.nih.gov/21098348/" TargetMode="External"/><Relationship Id="rId9" Type="http://schemas.openxmlformats.org/officeDocument/2006/relationships/hyperlink" Target="https://pubmed.ncbi.nlm.nih.gov/29485925/" TargetMode="External"/><Relationship Id="rId10" Type="http://schemas.openxmlformats.org/officeDocument/2006/relationships/hyperlink" Target="https://pubmed.ncbi.nlm.nih.gov/32668114/" TargetMode="External"/><Relationship Id="rId11" Type="http://schemas.openxmlformats.org/officeDocument/2006/relationships/hyperlink" Target="https://pubmed.ncbi.nlm.nih.gov/19571284/" TargetMode="External"/><Relationship Id="rId12" Type="http://schemas.openxmlformats.org/officeDocument/2006/relationships/hyperlink" Target="https://pubmed.ncbi.nlm.nih.gov/34556300/" TargetMode="External"/><Relationship Id="rId13" Type="http://schemas.openxmlformats.org/officeDocument/2006/relationships/hyperlink" Target="https://pubmed.ncbi.nlm.nih.gov/17900456/" TargetMode="External"/><Relationship Id="rId1" Type="http://schemas.openxmlformats.org/officeDocument/2006/relationships/image" Target="../media/image-1-1.png"/><Relationship Id="rId14" Type="http://schemas.openxmlformats.org/officeDocument/2006/relationships/slideLayout" Target="../slideLayouts/slideLayout2.xml"/><Relationship Id="rId1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Acute Kidney Injury</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89%</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FEUrea ≤35% (pre-renal AKI)³˒¹²</a:t>
            </a:r>
            <a:endParaRPr lang="en-US" sz="850" dirty="0"/>
          </a:p>
          <a:p>
            <a:pPr indent="0" marL="0">
              <a:buNone/>
            </a:pPr>
            <a:r>
              <a:rPr lang="en-US" sz="1050" dirty="0">
                <a:solidFill>
                  <a:srgbClr val="334155"/>
                </a:solidFill>
              </a:rPr>
              <a:t>sensitivity on diuretics (24/27); later study: specificity 33%</a:t>
            </a:r>
            <a:endParaRPr lang="en-US" sz="850" dirty="0"/>
          </a:p>
        </p:txBody>
      </p:sp>
      <p:sp>
        <p:nvSpPr>
          <p:cNvPr id="7" name="Presentation"/>
          <p:cNvSpPr/>
          <p:nvPr/>
        </p:nvSpPr>
        <p:spPr>
          <a:xfrm>
            <a:off x="457200" y="1261872"/>
            <a:ext cx="1783080" cy="1349299"/>
          </a:xfrm>
          <a:prstGeom prst="roundRect">
            <a:avLst>
              <a:gd name="adj" fmla="val 4744"/>
            </a:avLst>
          </a:prstGeom>
          <a:solidFill>
            <a:srgbClr val="0B2540"/>
          </a:solidFill>
          <a:ln w="12700">
            <a:solidFill>
              <a:srgbClr val="0B2540"/>
            </a:solidFill>
          </a:ln>
        </p:spPr>
        <p:txBody>
          <a:bodyPr wrap="square" lIns="68580" tIns="68580" rIns="68580" bIns="68580" rtlCol="0" anchor="ctr"/>
          <a:lstStyle/>
          <a:p>
            <a:pPr algn="l" indent="0" marL="0">
              <a:buNone/>
            </a:pPr>
            <a:r>
              <a:rPr lang="en-US" sz="1150" b="1" dirty="0">
                <a:solidFill>
                  <a:srgbClr val="FFFFFF"/>
                </a:solidFill>
              </a:rPr>
              <a:t>Creatinine rising or urine output falling</a:t>
            </a:r>
            <a:endParaRPr lang="en-US" sz="1150" dirty="0"/>
          </a:p>
        </p:txBody>
      </p:sp>
      <p:sp>
        <p:nvSpPr>
          <p:cNvPr id="8" name="Step 1"/>
          <p:cNvSpPr/>
          <p:nvPr/>
        </p:nvSpPr>
        <p:spPr>
          <a:xfrm>
            <a:off x="251460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KDIGO: Cr ↑≥26.5 µmol/L (0.3 mg/dL) in 48 h, ≥1.5× in 7 d, or UOP &lt;0.5 mL/kg/h ×6 h; stage 1–3¹</a:t>
            </a:r>
            <a:endParaRPr lang="en-US" sz="1150" dirty="0"/>
          </a:p>
        </p:txBody>
      </p:sp>
      <p:sp>
        <p:nvSpPr>
          <p:cNvPr id="9" name="Step 2"/>
          <p:cNvSpPr/>
          <p:nvPr/>
        </p:nvSpPr>
        <p:spPr>
          <a:xfrm>
            <a:off x="4846320" y="1261872"/>
            <a:ext cx="2057400" cy="1349299"/>
          </a:xfrm>
          <a:prstGeom prst="roundRect">
            <a:avLst>
              <a:gd name="adj" fmla="val 4744"/>
            </a:avLst>
          </a:prstGeom>
          <a:solidFill>
            <a:srgbClr val="F7F9FC"/>
          </a:solidFill>
          <a:ln w="12700">
            <a:solidFill>
              <a:srgbClr val="CBD5E1"/>
            </a:solidFill>
          </a:ln>
        </p:spPr>
        <p:txBody>
          <a:bodyPr wrap="square" lIns="68580" tIns="68580" rIns="68580" bIns="68580" rtlCol="0" anchor="ctr"/>
          <a:lstStyle/>
          <a:p>
            <a:pPr algn="l" indent="0" marL="0">
              <a:buNone/>
            </a:pPr>
            <a:r>
              <a:rPr lang="en-US" sz="1150" dirty="0">
                <a:solidFill>
                  <a:srgbClr val="0B1220"/>
                </a:solidFill>
              </a:rPr>
              <a:t>K, VBG, ECG; volume; hold nephrotoxins; bladder scan; UA, sediment; urine Na, Cr, urea¹˒¹¹</a:t>
            </a:r>
            <a:endParaRPr lang="en-US" sz="1150" dirty="0"/>
          </a:p>
        </p:txBody>
      </p:sp>
      <p:sp>
        <p:nvSpPr>
          <p:cNvPr id="10" name="Decision"/>
          <p:cNvSpPr/>
          <p:nvPr/>
        </p:nvSpPr>
        <p:spPr>
          <a:xfrm>
            <a:off x="7178040" y="1261872"/>
            <a:ext cx="1463040" cy="1349299"/>
          </a:xfrm>
          <a:prstGeom prst="roundRect">
            <a:avLst>
              <a:gd name="adj" fmla="val 4744"/>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150" b="1" dirty="0">
                <a:solidFill>
                  <a:srgbClr val="075A8C"/>
                </a:solidFill>
                <a:latin typeface="Poppins" pitchFamily="34" charset="0"/>
                <a:ea typeface="Poppins" pitchFamily="34" charset="-122"/>
                <a:cs typeface="Poppins" pitchFamily="34" charset="-120"/>
              </a:rPr>
              <a:t>Any renal emergency?</a:t>
            </a:r>
            <a:endParaRPr lang="en-US" sz="1150" dirty="0"/>
          </a:p>
        </p:txBody>
      </p:sp>
      <p:sp>
        <p:nvSpPr>
          <p:cNvPr id="11" name="Arrow"/>
          <p:cNvSpPr/>
          <p:nvPr/>
        </p:nvSpPr>
        <p:spPr>
          <a:xfrm>
            <a:off x="2276856" y="1936521"/>
            <a:ext cx="201168" cy="0"/>
          </a:xfrm>
          <a:prstGeom prst="line">
            <a:avLst/>
          </a:prstGeom>
          <a:noFill/>
          <a:ln w="19050">
            <a:solidFill>
              <a:srgbClr val="CBD5E1"/>
            </a:solidFill>
            <a:prstDash val="solid"/>
            <a:tailEnd type="triangle"/>
          </a:ln>
        </p:spPr>
      </p:sp>
      <p:sp>
        <p:nvSpPr>
          <p:cNvPr id="12" name="Arrow"/>
          <p:cNvSpPr/>
          <p:nvPr/>
        </p:nvSpPr>
        <p:spPr>
          <a:xfrm>
            <a:off x="4608576" y="1936521"/>
            <a:ext cx="201168" cy="0"/>
          </a:xfrm>
          <a:prstGeom prst="line">
            <a:avLst/>
          </a:prstGeom>
          <a:noFill/>
          <a:ln w="19050">
            <a:solidFill>
              <a:srgbClr val="CBD5E1"/>
            </a:solidFill>
            <a:prstDash val="solid"/>
            <a:tailEnd type="triangle"/>
          </a:ln>
        </p:spPr>
      </p:sp>
      <p:sp>
        <p:nvSpPr>
          <p:cNvPr id="13" name="Arrow"/>
          <p:cNvSpPr/>
          <p:nvPr/>
        </p:nvSpPr>
        <p:spPr>
          <a:xfrm>
            <a:off x="6940296" y="1936521"/>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349299"/>
          </a:xfrm>
          <a:prstGeom prst="roundRect">
            <a:avLst>
              <a:gd name="adj" fmla="val 4744"/>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26136"/>
          </a:xfrm>
          <a:prstGeom prst="roundRect">
            <a:avLst>
              <a:gd name="adj" fmla="val 19626"/>
            </a:avLst>
          </a:prstGeom>
          <a:solidFill>
            <a:srgbClr val="B42318"/>
          </a:solidFill>
          <a:ln w="15875">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Renal emergency: treat now; call nephrology²˒¹¹</a:t>
            </a:r>
            <a:endParaRPr lang="en-US" sz="1200" dirty="0"/>
          </a:p>
        </p:txBody>
      </p:sp>
      <p:sp>
        <p:nvSpPr>
          <p:cNvPr id="16" name="Red flag items 1"/>
          <p:cNvSpPr txBox="1"/>
          <p:nvPr/>
        </p:nvSpPr>
        <p:spPr>
          <a:xfrm>
            <a:off x="8983980"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ECG change, K ≥6.0 mmol/L, or rising fast</a:t>
            </a:r>
            <a:endParaRPr lang="en-US" sz="1100" dirty="0"/>
          </a:p>
          <a:p>
            <a:pPr marL="114300" indent="-114300">
              <a:lnSpc>
                <a:spcPct val="90000"/>
              </a:lnSpc>
              <a:spcAft>
                <a:spcPts val="150"/>
              </a:spcAft>
              <a:buSzPct val="100000"/>
              <a:buChar char="•"/>
            </a:pPr>
            <a:r>
              <a:rPr lang="en-US" sz="1100" dirty="0">
                <a:solidFill>
                  <a:srgbClr val="0B1220"/>
                </a:solidFill>
              </a:rPr>
              <a:t>Refractory pulmonary edema</a:t>
            </a:r>
            <a:endParaRPr lang="en-US" sz="1100" dirty="0"/>
          </a:p>
          <a:p>
            <a:pPr marL="114300" indent="-114300">
              <a:lnSpc>
                <a:spcPct val="90000"/>
              </a:lnSpc>
              <a:spcAft>
                <a:spcPts val="150"/>
              </a:spcAft>
              <a:buSzPct val="100000"/>
              <a:buChar char="•"/>
            </a:pPr>
            <a:r>
              <a:rPr lang="en-US" sz="1100" dirty="0">
                <a:solidFill>
                  <a:srgbClr val="0B1220"/>
                </a:solidFill>
              </a:rPr>
              <a:t>pH &lt;7.1 despite bicarbonate</a:t>
            </a:r>
            <a:endParaRPr lang="en-US" sz="1100" dirty="0"/>
          </a:p>
        </p:txBody>
      </p:sp>
      <p:sp>
        <p:nvSpPr>
          <p:cNvPr id="17" name="Red flag items 2"/>
          <p:cNvSpPr txBox="1"/>
          <p:nvPr/>
        </p:nvSpPr>
        <p:spPr>
          <a:xfrm>
            <a:off x="11599164" y="1633728"/>
            <a:ext cx="2505456" cy="680771"/>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00" dirty="0">
                <a:solidFill>
                  <a:srgbClr val="0B1220"/>
                </a:solidFill>
              </a:rPr>
              <a:t>Uremia: pericarditis, confusion</a:t>
            </a:r>
            <a:endParaRPr lang="en-US" sz="1100" dirty="0"/>
          </a:p>
          <a:p>
            <a:pPr marL="114300" indent="-114300">
              <a:lnSpc>
                <a:spcPct val="90000"/>
              </a:lnSpc>
              <a:spcAft>
                <a:spcPts val="150"/>
              </a:spcAft>
              <a:buSzPct val="100000"/>
              <a:buChar char="•"/>
            </a:pPr>
            <a:r>
              <a:rPr lang="en-US" sz="1100" dirty="0">
                <a:solidFill>
                  <a:srgbClr val="0B1220"/>
                </a:solidFill>
              </a:rPr>
              <a:t>Lithium or toxic alcohol</a:t>
            </a:r>
            <a:endParaRPr lang="en-US" sz="1100" dirty="0"/>
          </a:p>
          <a:p>
            <a:pPr marL="114300" indent="-114300">
              <a:lnSpc>
                <a:spcPct val="90000"/>
              </a:lnSpc>
              <a:spcAft>
                <a:spcPts val="150"/>
              </a:spcAft>
              <a:buSzPct val="100000"/>
              <a:buChar char="•"/>
            </a:pPr>
            <a:r>
              <a:rPr lang="en-US" sz="1100" dirty="0">
                <a:solidFill>
                  <a:srgbClr val="0B1220"/>
                </a:solidFill>
              </a:rPr>
              <a:t>RPGN: hemoptysis, RBC casts¹⁰˒¹¹</a:t>
            </a:r>
            <a:endParaRPr lang="en-US" sz="1100" dirty="0"/>
          </a:p>
        </p:txBody>
      </p:sp>
      <p:sp>
        <p:nvSpPr>
          <p:cNvPr id="18" name="Red flag action"/>
          <p:cNvSpPr txBox="1"/>
          <p:nvPr/>
        </p:nvSpPr>
        <p:spPr>
          <a:xfrm>
            <a:off x="8983980" y="2387651"/>
            <a:ext cx="5120640" cy="173228"/>
          </a:xfrm>
          <a:prstGeom prst="rect">
            <a:avLst/>
          </a:prstGeom>
          <a:noFill/>
          <a:ln/>
        </p:spPr>
        <p:txBody>
          <a:bodyPr wrap="square" lIns="0" tIns="0" rIns="0" bIns="0" rtlCol="0" anchor="b"/>
          <a:lstStyle/>
          <a:p>
            <a:pPr indent="0" marL="0">
              <a:buNone/>
            </a:pPr>
            <a:r>
              <a:rPr lang="en-US" sz="1100" b="1" dirty="0">
                <a:solidFill>
                  <a:srgbClr val="B42318"/>
                </a:solidFill>
              </a:rPr>
              <a:t>→ ECG change: Ca gluconate; K ≥6.5: shift K; dialyze if refractory²˒⁸˒¹¹</a:t>
            </a:r>
            <a:endParaRPr lang="en-US" sz="1100" dirty="0"/>
          </a:p>
        </p:txBody>
      </p:sp>
      <p:sp>
        <p:nvSpPr>
          <p:cNvPr id="19" name="Yes arrow"/>
          <p:cNvSpPr/>
          <p:nvPr/>
        </p:nvSpPr>
        <p:spPr>
          <a:xfrm>
            <a:off x="8677656" y="1936521"/>
            <a:ext cx="201168" cy="0"/>
          </a:xfrm>
          <a:prstGeom prst="line">
            <a:avLst/>
          </a:prstGeom>
          <a:noFill/>
          <a:ln w="22225">
            <a:solidFill>
              <a:srgbClr val="B42318"/>
            </a:solidFill>
            <a:prstDash val="solid"/>
            <a:tailEnd type="triangle"/>
          </a:ln>
        </p:spPr>
      </p:sp>
      <p:sp>
        <p:nvSpPr>
          <p:cNvPr id="20" name="Yes label"/>
          <p:cNvSpPr txBox="1"/>
          <p:nvPr/>
        </p:nvSpPr>
        <p:spPr>
          <a:xfrm>
            <a:off x="8641080" y="1717065"/>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611171"/>
            <a:ext cx="0" cy="438912"/>
          </a:xfrm>
          <a:prstGeom prst="line">
            <a:avLst/>
          </a:prstGeom>
          <a:noFill/>
          <a:ln w="19050">
            <a:solidFill>
              <a:srgbClr val="CBD5E1"/>
            </a:solidFill>
            <a:prstDash val="solid"/>
          </a:ln>
        </p:spPr>
      </p:sp>
      <p:sp>
        <p:nvSpPr>
          <p:cNvPr id="22" name="Bus"/>
          <p:cNvSpPr/>
          <p:nvPr/>
        </p:nvSpPr>
        <p:spPr>
          <a:xfrm>
            <a:off x="2452878" y="3050083"/>
            <a:ext cx="10108692" cy="0"/>
          </a:xfrm>
          <a:prstGeom prst="line">
            <a:avLst/>
          </a:prstGeom>
          <a:noFill/>
          <a:ln w="19050">
            <a:solidFill>
              <a:srgbClr val="CBD5E1"/>
            </a:solidFill>
            <a:prstDash val="solid"/>
          </a:ln>
        </p:spPr>
      </p:sp>
      <p:sp>
        <p:nvSpPr>
          <p:cNvPr id="23" name="Arrow"/>
          <p:cNvSpPr/>
          <p:nvPr/>
        </p:nvSpPr>
        <p:spPr>
          <a:xfrm>
            <a:off x="2452878" y="3050083"/>
            <a:ext cx="0" cy="155448"/>
          </a:xfrm>
          <a:prstGeom prst="line">
            <a:avLst/>
          </a:prstGeom>
          <a:noFill/>
          <a:ln w="19050">
            <a:solidFill>
              <a:srgbClr val="CBD5E1"/>
            </a:solidFill>
            <a:prstDash val="solid"/>
            <a:tailEnd type="triangle"/>
          </a:ln>
        </p:spPr>
      </p:sp>
      <p:sp>
        <p:nvSpPr>
          <p:cNvPr id="24" name="Arrow"/>
          <p:cNvSpPr/>
          <p:nvPr/>
        </p:nvSpPr>
        <p:spPr>
          <a:xfrm>
            <a:off x="5822442" y="3050083"/>
            <a:ext cx="0" cy="155448"/>
          </a:xfrm>
          <a:prstGeom prst="line">
            <a:avLst/>
          </a:prstGeom>
          <a:noFill/>
          <a:ln w="19050">
            <a:solidFill>
              <a:srgbClr val="CBD5E1"/>
            </a:solidFill>
            <a:prstDash val="solid"/>
            <a:tailEnd type="triangle"/>
          </a:ln>
        </p:spPr>
      </p:sp>
      <p:sp>
        <p:nvSpPr>
          <p:cNvPr id="25" name="Arrow"/>
          <p:cNvSpPr/>
          <p:nvPr/>
        </p:nvSpPr>
        <p:spPr>
          <a:xfrm>
            <a:off x="9192006" y="3050083"/>
            <a:ext cx="0" cy="155448"/>
          </a:xfrm>
          <a:prstGeom prst="line">
            <a:avLst/>
          </a:prstGeom>
          <a:noFill/>
          <a:ln w="19050">
            <a:solidFill>
              <a:srgbClr val="CBD5E1"/>
            </a:solidFill>
            <a:prstDash val="solid"/>
            <a:tailEnd type="triangle"/>
          </a:ln>
        </p:spPr>
      </p:sp>
      <p:sp>
        <p:nvSpPr>
          <p:cNvPr id="26" name="Arrow"/>
          <p:cNvSpPr/>
          <p:nvPr/>
        </p:nvSpPr>
        <p:spPr>
          <a:xfrm>
            <a:off x="12561570" y="3050083"/>
            <a:ext cx="0" cy="155448"/>
          </a:xfrm>
          <a:prstGeom prst="line">
            <a:avLst/>
          </a:prstGeom>
          <a:noFill/>
          <a:ln w="19050">
            <a:solidFill>
              <a:srgbClr val="CBD5E1"/>
            </a:solidFill>
            <a:prstDash val="solid"/>
            <a:tailEnd type="triangle"/>
          </a:ln>
        </p:spPr>
      </p:sp>
      <p:sp>
        <p:nvSpPr>
          <p:cNvPr id="27" name="Branch question"/>
          <p:cNvSpPr/>
          <p:nvPr/>
        </p:nvSpPr>
        <p:spPr>
          <a:xfrm>
            <a:off x="6862894" y="2720899"/>
            <a:ext cx="2093333"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00" b="1" dirty="0">
                <a:solidFill>
                  <a:srgbClr val="075A8C"/>
                </a:solidFill>
              </a:rPr>
              <a:t>If not: where is the injury?</a:t>
            </a:r>
            <a:endParaRPr lang="en-US" sz="1100" dirty="0"/>
          </a:p>
        </p:txBody>
      </p:sp>
      <p:sp>
        <p:nvSpPr>
          <p:cNvPr id="28" name="Branch Pre-renal"/>
          <p:cNvSpPr/>
          <p:nvPr/>
        </p:nvSpPr>
        <p:spPr>
          <a:xfrm>
            <a:off x="841248" y="3232963"/>
            <a:ext cx="3223260" cy="326136"/>
          </a:xfrm>
          <a:prstGeom prst="roundRect">
            <a:avLst>
              <a:gd name="adj" fmla="val 19626"/>
            </a:avLst>
          </a:prstGeom>
          <a:solidFill>
            <a:srgbClr val="067647"/>
          </a:solidFill>
          <a:ln w="12700">
            <a:solidFill>
              <a:srgbClr val="067647"/>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Pre-renal</a:t>
            </a:r>
            <a:pPr indent="0" marL="0">
              <a:buNone/>
            </a:pPr>
            <a:r>
              <a:rPr lang="en-US" sz="1000" dirty="0">
                <a:solidFill>
                  <a:srgbClr val="FFFFFF"/>
                </a:solidFill>
              </a:rPr>
              <a:t>  commonest</a:t>
            </a:r>
            <a:endParaRPr lang="en-US" sz="1200" dirty="0"/>
          </a:p>
        </p:txBody>
      </p:sp>
      <p:sp>
        <p:nvSpPr>
          <p:cNvPr id="29" name="Branch Tubulointerstitial"/>
          <p:cNvSpPr/>
          <p:nvPr/>
        </p:nvSpPr>
        <p:spPr>
          <a:xfrm>
            <a:off x="4210812" y="323296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Tubulointerstitial</a:t>
            </a:r>
            <a:pPr indent="0" marL="0">
              <a:buNone/>
            </a:pPr>
            <a:r>
              <a:rPr lang="en-US" sz="1000" dirty="0">
                <a:solidFill>
                  <a:srgbClr val="FFFFFF"/>
                </a:solidFill>
              </a:rPr>
              <a:t>  intrinsic</a:t>
            </a:r>
            <a:endParaRPr lang="en-US" sz="1200" dirty="0"/>
          </a:p>
        </p:txBody>
      </p:sp>
      <p:sp>
        <p:nvSpPr>
          <p:cNvPr id="30" name="Branch Glomerular &amp; vascular"/>
          <p:cNvSpPr/>
          <p:nvPr/>
        </p:nvSpPr>
        <p:spPr>
          <a:xfrm>
            <a:off x="7580376" y="3232963"/>
            <a:ext cx="3223260" cy="326136"/>
          </a:xfrm>
          <a:prstGeom prst="roundRect">
            <a:avLst>
              <a:gd name="adj" fmla="val 19626"/>
            </a:avLst>
          </a:prstGeom>
          <a:solidFill>
            <a:srgbClr val="B42318"/>
          </a:solidFill>
          <a:ln w="12700">
            <a:solidFill>
              <a:srgbClr val="B4231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Glomerular &amp; vascular</a:t>
            </a:r>
            <a:pPr indent="0" marL="0">
              <a:buNone/>
            </a:pPr>
            <a:r>
              <a:rPr lang="en-US" sz="1000" dirty="0">
                <a:solidFill>
                  <a:srgbClr val="FFFFFF"/>
                </a:solidFill>
              </a:rPr>
              <a:t>  intrinsic</a:t>
            </a:r>
            <a:endParaRPr lang="en-US" sz="1200" dirty="0"/>
          </a:p>
        </p:txBody>
      </p:sp>
      <p:sp>
        <p:nvSpPr>
          <p:cNvPr id="31" name="Branch Post-renal"/>
          <p:cNvSpPr/>
          <p:nvPr/>
        </p:nvSpPr>
        <p:spPr>
          <a:xfrm>
            <a:off x="10949940" y="3232963"/>
            <a:ext cx="3223260" cy="326136"/>
          </a:xfrm>
          <a:prstGeom prst="roundRect">
            <a:avLst>
              <a:gd name="adj" fmla="val 19626"/>
            </a:avLst>
          </a:prstGeom>
          <a:solidFill>
            <a:srgbClr val="B54708"/>
          </a:solidFill>
          <a:ln w="12700">
            <a:solidFill>
              <a:srgbClr val="B54708"/>
            </a:solidFill>
          </a:ln>
        </p:spPr>
        <p:txBody>
          <a:bodyPr wrap="square" lIns="68580" tIns="68580" rIns="68580" bIns="68580" rtlCol="0" anchor="ctr"/>
          <a:lstStyle/>
          <a:p>
            <a:pPr indent="0" marL="0">
              <a:buNone/>
            </a:pPr>
            <a:r>
              <a:rPr lang="en-US" sz="1200" b="1" dirty="0">
                <a:solidFill>
                  <a:srgbClr val="FFFFFF"/>
                </a:solidFill>
                <a:latin typeface="Poppins" pitchFamily="34" charset="0"/>
                <a:ea typeface="Poppins" pitchFamily="34" charset="-122"/>
                <a:cs typeface="Poppins" pitchFamily="34" charset="-120"/>
              </a:rPr>
              <a:t>Post-renal</a:t>
            </a:r>
            <a:pPr indent="0" marL="0">
              <a:buNone/>
            </a:pPr>
            <a:r>
              <a:rPr lang="en-US" sz="1000" dirty="0">
                <a:solidFill>
                  <a:srgbClr val="FFFFFF"/>
                </a:solidFill>
              </a:rPr>
              <a:t>  quick to fix</a:t>
            </a:r>
            <a:endParaRPr lang="en-US" sz="1200" dirty="0"/>
          </a:p>
        </p:txBody>
      </p:sp>
      <p:sp>
        <p:nvSpPr>
          <p:cNvPr id="32" name="Row label CAUSES"/>
          <p:cNvSpPr/>
          <p:nvPr/>
        </p:nvSpPr>
        <p:spPr>
          <a:xfrm>
            <a:off x="457200" y="3650539"/>
            <a:ext cx="292608" cy="893496"/>
          </a:xfrm>
          <a:prstGeom prst="roundRect">
            <a:avLst>
              <a:gd name="adj" fmla="val 18750"/>
            </a:avLst>
          </a:prstGeom>
          <a:solidFill>
            <a:srgbClr val="0B2540"/>
          </a:solidFill>
          <a:ln/>
        </p:spPr>
      </p:sp>
      <p:sp>
        <p:nvSpPr>
          <p:cNvPr id="33" name="Row label text CAUSES"/>
          <p:cNvSpPr txBox="1"/>
          <p:nvPr/>
        </p:nvSpPr>
        <p:spPr>
          <a:xfrm rot="16200000">
            <a:off x="156756" y="3950983"/>
            <a:ext cx="89349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Pre-renal"/>
          <p:cNvSpPr/>
          <p:nvPr/>
        </p:nvSpPr>
        <p:spPr>
          <a:xfrm>
            <a:off x="841248" y="3650539"/>
            <a:ext cx="3223260" cy="893496"/>
          </a:xfrm>
          <a:prstGeom prst="roundRect">
            <a:avLst>
              <a:gd name="adj" fmla="val 6140"/>
            </a:avLst>
          </a:prstGeom>
          <a:solidFill>
            <a:srgbClr val="FFFFFF"/>
          </a:solidFill>
          <a:ln w="9525">
            <a:solidFill>
              <a:srgbClr val="CBD5E1"/>
            </a:solidFill>
            <a:prstDash val="solid"/>
          </a:ln>
        </p:spPr>
      </p:sp>
      <p:sp>
        <p:nvSpPr>
          <p:cNvPr id="35" name="causes items Pre-renal"/>
          <p:cNvSpPr txBox="1"/>
          <p:nvPr/>
        </p:nvSpPr>
        <p:spPr>
          <a:xfrm>
            <a:off x="909828"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Volume loss: GI, bleeding, diuretics</a:t>
            </a:r>
            <a:endParaRPr lang="en-US" sz="1150" dirty="0"/>
          </a:p>
          <a:p>
            <a:pPr marL="114300" indent="-114300">
              <a:lnSpc>
                <a:spcPct val="90000"/>
              </a:lnSpc>
              <a:spcAft>
                <a:spcPts val="200"/>
              </a:spcAft>
              <a:buSzPct val="100000"/>
              <a:buChar char="•"/>
            </a:pPr>
            <a:r>
              <a:rPr lang="en-US" sz="1150" dirty="0">
                <a:solidFill>
                  <a:srgbClr val="0B1220"/>
                </a:solidFill>
              </a:rPr>
              <a:t>Low EABV: heart failure, cirrhosis, sepsis</a:t>
            </a:r>
            <a:endParaRPr lang="en-US" sz="1150" dirty="0"/>
          </a:p>
          <a:p>
            <a:pPr marL="114300" indent="-114300">
              <a:lnSpc>
                <a:spcPct val="90000"/>
              </a:lnSpc>
              <a:spcAft>
                <a:spcPts val="200"/>
              </a:spcAft>
              <a:buSzPct val="100000"/>
              <a:buChar char="•"/>
            </a:pPr>
            <a:r>
              <a:rPr lang="en-US" sz="1150" dirty="0">
                <a:solidFill>
                  <a:srgbClr val="0B1220"/>
                </a:solidFill>
              </a:rPr>
              <a:t>NSAIDs, ACEi/ARB</a:t>
            </a:r>
            <a:endParaRPr lang="en-US" sz="1150" dirty="0"/>
          </a:p>
        </p:txBody>
      </p:sp>
      <p:sp>
        <p:nvSpPr>
          <p:cNvPr id="36" name="Chevron"/>
          <p:cNvSpPr/>
          <p:nvPr/>
        </p:nvSpPr>
        <p:spPr>
          <a:xfrm rot="10800000">
            <a:off x="2388870" y="4566895"/>
            <a:ext cx="128016" cy="64008"/>
          </a:xfrm>
          <a:prstGeom prst="triangle">
            <a:avLst/>
          </a:prstGeom>
          <a:solidFill>
            <a:srgbClr val="CBD5E1"/>
          </a:solidFill>
          <a:ln/>
        </p:spPr>
      </p:sp>
      <p:sp>
        <p:nvSpPr>
          <p:cNvPr id="37" name="causes Tubulointerstitial"/>
          <p:cNvSpPr/>
          <p:nvPr/>
        </p:nvSpPr>
        <p:spPr>
          <a:xfrm>
            <a:off x="4210812" y="3650539"/>
            <a:ext cx="3223260" cy="893496"/>
          </a:xfrm>
          <a:prstGeom prst="roundRect">
            <a:avLst>
              <a:gd name="adj" fmla="val 6140"/>
            </a:avLst>
          </a:prstGeom>
          <a:solidFill>
            <a:srgbClr val="FFFFFF"/>
          </a:solidFill>
          <a:ln w="9525">
            <a:solidFill>
              <a:srgbClr val="CBD5E1"/>
            </a:solidFill>
            <a:prstDash val="solid"/>
          </a:ln>
        </p:spPr>
      </p:sp>
      <p:sp>
        <p:nvSpPr>
          <p:cNvPr id="38" name="causes items Tubulointerstitial"/>
          <p:cNvSpPr txBox="1"/>
          <p:nvPr/>
        </p:nvSpPr>
        <p:spPr>
          <a:xfrm>
            <a:off x="4279392"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ATN: ischemia, sepsis, contrast</a:t>
            </a:r>
            <a:endParaRPr lang="en-US" sz="1150" dirty="0"/>
          </a:p>
          <a:p>
            <a:pPr marL="114300" indent="-114300">
              <a:lnSpc>
                <a:spcPct val="90000"/>
              </a:lnSpc>
              <a:spcAft>
                <a:spcPts val="200"/>
              </a:spcAft>
              <a:buSzPct val="100000"/>
              <a:buChar char="•"/>
            </a:pPr>
            <a:r>
              <a:rPr lang="en-US" sz="1150" dirty="0">
                <a:solidFill>
                  <a:srgbClr val="0B1220"/>
                </a:solidFill>
              </a:rPr>
              <a:t>AIN: β-lactams, PPIs, NSAIDs</a:t>
            </a:r>
            <a:endParaRPr lang="en-US" sz="1150" dirty="0"/>
          </a:p>
          <a:p>
            <a:pPr marL="114300" indent="-114300">
              <a:lnSpc>
                <a:spcPct val="90000"/>
              </a:lnSpc>
              <a:spcAft>
                <a:spcPts val="200"/>
              </a:spcAft>
              <a:buSzPct val="100000"/>
              <a:buChar char="•"/>
            </a:pPr>
            <a:r>
              <a:rPr lang="en-US" sz="1150" b="1" dirty="0">
                <a:solidFill>
                  <a:srgbClr val="B42318"/>
                </a:solidFill>
              </a:rPr>
              <a:t>Rhabdomyolysis; crystals (TLS)</a:t>
            </a:r>
            <a:endParaRPr lang="en-US" sz="1150" dirty="0"/>
          </a:p>
        </p:txBody>
      </p:sp>
      <p:sp>
        <p:nvSpPr>
          <p:cNvPr id="39" name="Chevron"/>
          <p:cNvSpPr/>
          <p:nvPr/>
        </p:nvSpPr>
        <p:spPr>
          <a:xfrm rot="10800000">
            <a:off x="5758434" y="4566895"/>
            <a:ext cx="128016" cy="64008"/>
          </a:xfrm>
          <a:prstGeom prst="triangle">
            <a:avLst/>
          </a:prstGeom>
          <a:solidFill>
            <a:srgbClr val="CBD5E1"/>
          </a:solidFill>
          <a:ln/>
        </p:spPr>
      </p:sp>
      <p:sp>
        <p:nvSpPr>
          <p:cNvPr id="40" name="causes Glomerular &amp; vascular"/>
          <p:cNvSpPr/>
          <p:nvPr/>
        </p:nvSpPr>
        <p:spPr>
          <a:xfrm>
            <a:off x="7580376" y="3650539"/>
            <a:ext cx="3223260" cy="893496"/>
          </a:xfrm>
          <a:prstGeom prst="roundRect">
            <a:avLst>
              <a:gd name="adj" fmla="val 6140"/>
            </a:avLst>
          </a:prstGeom>
          <a:solidFill>
            <a:srgbClr val="FFFFFF"/>
          </a:solidFill>
          <a:ln w="9525">
            <a:solidFill>
              <a:srgbClr val="CBD5E1"/>
            </a:solidFill>
            <a:prstDash val="solid"/>
          </a:ln>
        </p:spPr>
      </p:sp>
      <p:sp>
        <p:nvSpPr>
          <p:cNvPr id="41" name="causes items Glomerular &amp; vascular"/>
          <p:cNvSpPr txBox="1"/>
          <p:nvPr/>
        </p:nvSpPr>
        <p:spPr>
          <a:xfrm>
            <a:off x="7648956"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RPGN: anti-GBM, ANCA vasculitis</a:t>
            </a:r>
            <a:endParaRPr lang="en-US" sz="1150" dirty="0"/>
          </a:p>
          <a:p>
            <a:pPr marL="114300" indent="-114300">
              <a:lnSpc>
                <a:spcPct val="90000"/>
              </a:lnSpc>
              <a:spcAft>
                <a:spcPts val="200"/>
              </a:spcAft>
              <a:buSzPct val="100000"/>
              <a:buChar char="•"/>
            </a:pPr>
            <a:r>
              <a:rPr lang="en-US" sz="1150" dirty="0">
                <a:solidFill>
                  <a:srgbClr val="0B1220"/>
                </a:solidFill>
              </a:rPr>
              <a:t>Lupus, IgA, post-infectious GN</a:t>
            </a:r>
            <a:endParaRPr lang="en-US" sz="1150" dirty="0"/>
          </a:p>
          <a:p>
            <a:pPr marL="114300" indent="-114300">
              <a:lnSpc>
                <a:spcPct val="90000"/>
              </a:lnSpc>
              <a:spcAft>
                <a:spcPts val="200"/>
              </a:spcAft>
              <a:buSzPct val="100000"/>
              <a:buChar char="•"/>
            </a:pPr>
            <a:r>
              <a:rPr lang="en-US" sz="1150" b="1" dirty="0">
                <a:solidFill>
                  <a:srgbClr val="B42318"/>
                </a:solidFill>
              </a:rPr>
              <a:t>TTP/HUS, scleroderma crisis, atheroemboli</a:t>
            </a:r>
            <a:endParaRPr lang="en-US" sz="1150" dirty="0"/>
          </a:p>
        </p:txBody>
      </p:sp>
      <p:sp>
        <p:nvSpPr>
          <p:cNvPr id="42" name="Chevron"/>
          <p:cNvSpPr/>
          <p:nvPr/>
        </p:nvSpPr>
        <p:spPr>
          <a:xfrm rot="10800000">
            <a:off x="9127998" y="4566895"/>
            <a:ext cx="128016" cy="64008"/>
          </a:xfrm>
          <a:prstGeom prst="triangle">
            <a:avLst/>
          </a:prstGeom>
          <a:solidFill>
            <a:srgbClr val="CBD5E1"/>
          </a:solidFill>
          <a:ln/>
        </p:spPr>
      </p:sp>
      <p:sp>
        <p:nvSpPr>
          <p:cNvPr id="43" name="causes Post-renal"/>
          <p:cNvSpPr/>
          <p:nvPr/>
        </p:nvSpPr>
        <p:spPr>
          <a:xfrm>
            <a:off x="10949940" y="3650539"/>
            <a:ext cx="3223260" cy="893496"/>
          </a:xfrm>
          <a:prstGeom prst="roundRect">
            <a:avLst>
              <a:gd name="adj" fmla="val 6140"/>
            </a:avLst>
          </a:prstGeom>
          <a:solidFill>
            <a:srgbClr val="FFFFFF"/>
          </a:solidFill>
          <a:ln w="9525">
            <a:solidFill>
              <a:srgbClr val="CBD5E1"/>
            </a:solidFill>
            <a:prstDash val="solid"/>
          </a:ln>
        </p:spPr>
      </p:sp>
      <p:sp>
        <p:nvSpPr>
          <p:cNvPr id="44" name="causes items Post-renal"/>
          <p:cNvSpPr txBox="1"/>
          <p:nvPr/>
        </p:nvSpPr>
        <p:spPr>
          <a:xfrm>
            <a:off x="11018520" y="3719119"/>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b="1" dirty="0">
                <a:solidFill>
                  <a:srgbClr val="B42318"/>
                </a:solidFill>
              </a:rPr>
              <a:t>Bladder outlet: BPH, anticholinergics</a:t>
            </a:r>
            <a:endParaRPr lang="en-US" sz="1150" dirty="0"/>
          </a:p>
          <a:p>
            <a:pPr marL="114300" indent="-114300">
              <a:lnSpc>
                <a:spcPct val="90000"/>
              </a:lnSpc>
              <a:spcAft>
                <a:spcPts val="200"/>
              </a:spcAft>
              <a:buSzPct val="100000"/>
              <a:buChar char="•"/>
            </a:pPr>
            <a:r>
              <a:rPr lang="en-US" sz="1150" dirty="0">
                <a:solidFill>
                  <a:srgbClr val="0B1220"/>
                </a:solidFill>
              </a:rPr>
              <a:t>Blocked urinary catheter</a:t>
            </a:r>
            <a:endParaRPr lang="en-US" sz="1150" dirty="0"/>
          </a:p>
          <a:p>
            <a:pPr marL="114300" indent="-114300">
              <a:lnSpc>
                <a:spcPct val="90000"/>
              </a:lnSpc>
              <a:spcAft>
                <a:spcPts val="200"/>
              </a:spcAft>
              <a:buSzPct val="100000"/>
              <a:buChar char="•"/>
            </a:pPr>
            <a:r>
              <a:rPr lang="en-US" sz="1150" dirty="0">
                <a:solidFill>
                  <a:srgbClr val="0B1220"/>
                </a:solidFill>
              </a:rPr>
              <a:t>Bilateral stones, pelvic mass</a:t>
            </a:r>
            <a:endParaRPr lang="en-US" sz="1150" dirty="0"/>
          </a:p>
        </p:txBody>
      </p:sp>
      <p:sp>
        <p:nvSpPr>
          <p:cNvPr id="45" name="Chevron"/>
          <p:cNvSpPr/>
          <p:nvPr/>
        </p:nvSpPr>
        <p:spPr>
          <a:xfrm rot="10800000">
            <a:off x="12497562" y="4566895"/>
            <a:ext cx="128016" cy="64008"/>
          </a:xfrm>
          <a:prstGeom prst="triangle">
            <a:avLst/>
          </a:prstGeom>
          <a:solidFill>
            <a:srgbClr val="CBD5E1"/>
          </a:solidFill>
          <a:ln/>
        </p:spPr>
      </p:sp>
      <p:sp>
        <p:nvSpPr>
          <p:cNvPr id="46" name="Row label CLUES"/>
          <p:cNvSpPr/>
          <p:nvPr/>
        </p:nvSpPr>
        <p:spPr>
          <a:xfrm>
            <a:off x="457200" y="4653763"/>
            <a:ext cx="292608" cy="730504"/>
          </a:xfrm>
          <a:prstGeom prst="roundRect">
            <a:avLst>
              <a:gd name="adj" fmla="val 18750"/>
            </a:avLst>
          </a:prstGeom>
          <a:solidFill>
            <a:srgbClr val="334155"/>
          </a:solidFill>
          <a:ln/>
        </p:spPr>
      </p:sp>
      <p:sp>
        <p:nvSpPr>
          <p:cNvPr id="47" name="Row label text CLUES"/>
          <p:cNvSpPr txBox="1"/>
          <p:nvPr/>
        </p:nvSpPr>
        <p:spPr>
          <a:xfrm rot="16200000">
            <a:off x="238252" y="4872711"/>
            <a:ext cx="730504"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Pre-renal"/>
          <p:cNvSpPr/>
          <p:nvPr/>
        </p:nvSpPr>
        <p:spPr>
          <a:xfrm>
            <a:off x="841248" y="4653763"/>
            <a:ext cx="3223260" cy="730504"/>
          </a:xfrm>
          <a:prstGeom prst="roundRect">
            <a:avLst>
              <a:gd name="adj" fmla="val 7510"/>
            </a:avLst>
          </a:prstGeom>
          <a:solidFill>
            <a:srgbClr val="F7F9FC"/>
          </a:solidFill>
          <a:ln w="9525">
            <a:solidFill>
              <a:srgbClr val="E2E8F0"/>
            </a:solidFill>
            <a:prstDash val="solid"/>
          </a:ln>
        </p:spPr>
      </p:sp>
      <p:sp>
        <p:nvSpPr>
          <p:cNvPr id="49" name="clues items Pre-renal"/>
          <p:cNvSpPr txBox="1"/>
          <p:nvPr/>
        </p:nvSpPr>
        <p:spPr>
          <a:xfrm>
            <a:off x="909828"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Orthostasis, dry mucosa; or congestion</a:t>
            </a:r>
            <a:endParaRPr lang="en-US" sz="1150" dirty="0"/>
          </a:p>
          <a:p>
            <a:pPr marL="114300" indent="-114300">
              <a:lnSpc>
                <a:spcPct val="90000"/>
              </a:lnSpc>
              <a:spcAft>
                <a:spcPts val="200"/>
              </a:spcAft>
              <a:buSzPct val="100000"/>
              <a:buChar char="•"/>
            </a:pPr>
            <a:r>
              <a:rPr lang="en-US" sz="1150" dirty="0">
                <a:solidFill>
                  <a:srgbClr val="0B1220"/>
                </a:solidFill>
              </a:rPr>
              <a:t>Bland sediment, hyaline casts¹¹</a:t>
            </a:r>
            <a:endParaRPr lang="en-US" sz="1150" dirty="0"/>
          </a:p>
        </p:txBody>
      </p:sp>
      <p:sp>
        <p:nvSpPr>
          <p:cNvPr id="50" name="Chevron"/>
          <p:cNvSpPr/>
          <p:nvPr/>
        </p:nvSpPr>
        <p:spPr>
          <a:xfrm rot="10800000">
            <a:off x="2388870" y="5407127"/>
            <a:ext cx="128016" cy="64008"/>
          </a:xfrm>
          <a:prstGeom prst="triangle">
            <a:avLst/>
          </a:prstGeom>
          <a:solidFill>
            <a:srgbClr val="CBD5E1"/>
          </a:solidFill>
          <a:ln/>
        </p:spPr>
      </p:sp>
      <p:sp>
        <p:nvSpPr>
          <p:cNvPr id="51" name="clues Tubulointerstitial"/>
          <p:cNvSpPr/>
          <p:nvPr/>
        </p:nvSpPr>
        <p:spPr>
          <a:xfrm>
            <a:off x="4210812" y="4653763"/>
            <a:ext cx="3223260" cy="730504"/>
          </a:xfrm>
          <a:prstGeom prst="roundRect">
            <a:avLst>
              <a:gd name="adj" fmla="val 7510"/>
            </a:avLst>
          </a:prstGeom>
          <a:solidFill>
            <a:srgbClr val="F7F9FC"/>
          </a:solidFill>
          <a:ln w="9525">
            <a:solidFill>
              <a:srgbClr val="E2E8F0"/>
            </a:solidFill>
            <a:prstDash val="solid"/>
          </a:ln>
        </p:spPr>
      </p:sp>
      <p:sp>
        <p:nvSpPr>
          <p:cNvPr id="52" name="clues items Tubulointerstitial"/>
          <p:cNvSpPr txBox="1"/>
          <p:nvPr/>
        </p:nvSpPr>
        <p:spPr>
          <a:xfrm>
            <a:off x="4279392"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Muddy brown casts, tubular cells: ATN⁴</a:t>
            </a:r>
            <a:endParaRPr lang="en-US" sz="1150" dirty="0"/>
          </a:p>
          <a:p>
            <a:pPr marL="114300" indent="-114300">
              <a:lnSpc>
                <a:spcPct val="90000"/>
              </a:lnSpc>
              <a:spcAft>
                <a:spcPts val="200"/>
              </a:spcAft>
              <a:buSzPct val="100000"/>
              <a:buChar char="•"/>
            </a:pPr>
            <a:r>
              <a:rPr lang="en-US" sz="1150" dirty="0">
                <a:solidFill>
                  <a:srgbClr val="0B1220"/>
                </a:solidFill>
              </a:rPr>
              <a:t>New drug; fever, rash, sterile pyuria</a:t>
            </a:r>
            <a:endParaRPr lang="en-US" sz="1150" dirty="0"/>
          </a:p>
          <a:p>
            <a:pPr marL="114300" indent="-114300">
              <a:lnSpc>
                <a:spcPct val="90000"/>
              </a:lnSpc>
              <a:spcAft>
                <a:spcPts val="200"/>
              </a:spcAft>
              <a:buSzPct val="100000"/>
              <a:buChar char="•"/>
            </a:pPr>
            <a:r>
              <a:rPr lang="en-US" sz="1150" dirty="0">
                <a:solidFill>
                  <a:srgbClr val="0B1220"/>
                </a:solidFill>
              </a:rPr>
              <a:t>Heme+ dipstick, no RBCs: rhabdo¹¹</a:t>
            </a:r>
            <a:endParaRPr lang="en-US" sz="1150" dirty="0"/>
          </a:p>
        </p:txBody>
      </p:sp>
      <p:sp>
        <p:nvSpPr>
          <p:cNvPr id="53" name="Chevron"/>
          <p:cNvSpPr/>
          <p:nvPr/>
        </p:nvSpPr>
        <p:spPr>
          <a:xfrm rot="10800000">
            <a:off x="5758434" y="5407127"/>
            <a:ext cx="128016" cy="64008"/>
          </a:xfrm>
          <a:prstGeom prst="triangle">
            <a:avLst/>
          </a:prstGeom>
          <a:solidFill>
            <a:srgbClr val="CBD5E1"/>
          </a:solidFill>
          <a:ln/>
        </p:spPr>
      </p:sp>
      <p:sp>
        <p:nvSpPr>
          <p:cNvPr id="54" name="clues Glomerular &amp; vascular"/>
          <p:cNvSpPr/>
          <p:nvPr/>
        </p:nvSpPr>
        <p:spPr>
          <a:xfrm>
            <a:off x="7580376" y="4653763"/>
            <a:ext cx="3223260" cy="730504"/>
          </a:xfrm>
          <a:prstGeom prst="roundRect">
            <a:avLst>
              <a:gd name="adj" fmla="val 7510"/>
            </a:avLst>
          </a:prstGeom>
          <a:solidFill>
            <a:srgbClr val="F7F9FC"/>
          </a:solidFill>
          <a:ln w="9525">
            <a:solidFill>
              <a:srgbClr val="E2E8F0"/>
            </a:solidFill>
            <a:prstDash val="solid"/>
          </a:ln>
        </p:spPr>
      </p:sp>
      <p:sp>
        <p:nvSpPr>
          <p:cNvPr id="55" name="clues items Glomerular &amp; vascular"/>
          <p:cNvSpPr txBox="1"/>
          <p:nvPr/>
        </p:nvSpPr>
        <p:spPr>
          <a:xfrm>
            <a:off x="7648956"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RBC casts, dysmorphic RBCs</a:t>
            </a:r>
            <a:endParaRPr lang="en-US" sz="1150" dirty="0"/>
          </a:p>
          <a:p>
            <a:pPr marL="114300" indent="-114300">
              <a:lnSpc>
                <a:spcPct val="90000"/>
              </a:lnSpc>
              <a:spcAft>
                <a:spcPts val="200"/>
              </a:spcAft>
              <a:buSzPct val="100000"/>
              <a:buChar char="•"/>
            </a:pPr>
            <a:r>
              <a:rPr lang="en-US" sz="1150" dirty="0">
                <a:solidFill>
                  <a:srgbClr val="0B1220"/>
                </a:solidFill>
              </a:rPr>
              <a:t>Hemoptysis, rash, sinusitis</a:t>
            </a:r>
            <a:endParaRPr lang="en-US" sz="1150" dirty="0"/>
          </a:p>
          <a:p>
            <a:pPr marL="114300" indent="-114300">
              <a:lnSpc>
                <a:spcPct val="90000"/>
              </a:lnSpc>
              <a:spcAft>
                <a:spcPts val="200"/>
              </a:spcAft>
              <a:buSzPct val="100000"/>
              <a:buChar char="•"/>
            </a:pPr>
            <a:r>
              <a:rPr lang="en-US" sz="1150" dirty="0">
                <a:solidFill>
                  <a:srgbClr val="0B1220"/>
                </a:solidFill>
              </a:rPr>
              <a:t>Schistocytes, low platelets, high LDH</a:t>
            </a:r>
            <a:endParaRPr lang="en-US" sz="1150" dirty="0"/>
          </a:p>
        </p:txBody>
      </p:sp>
      <p:sp>
        <p:nvSpPr>
          <p:cNvPr id="56" name="Chevron"/>
          <p:cNvSpPr/>
          <p:nvPr/>
        </p:nvSpPr>
        <p:spPr>
          <a:xfrm rot="10800000">
            <a:off x="9127998" y="5407127"/>
            <a:ext cx="128016" cy="64008"/>
          </a:xfrm>
          <a:prstGeom prst="triangle">
            <a:avLst/>
          </a:prstGeom>
          <a:solidFill>
            <a:srgbClr val="CBD5E1"/>
          </a:solidFill>
          <a:ln/>
        </p:spPr>
      </p:sp>
      <p:sp>
        <p:nvSpPr>
          <p:cNvPr id="57" name="clues Post-renal"/>
          <p:cNvSpPr/>
          <p:nvPr/>
        </p:nvSpPr>
        <p:spPr>
          <a:xfrm>
            <a:off x="10949940" y="4653763"/>
            <a:ext cx="3223260" cy="730504"/>
          </a:xfrm>
          <a:prstGeom prst="roundRect">
            <a:avLst>
              <a:gd name="adj" fmla="val 7510"/>
            </a:avLst>
          </a:prstGeom>
          <a:solidFill>
            <a:srgbClr val="F7F9FC"/>
          </a:solidFill>
          <a:ln w="9525">
            <a:solidFill>
              <a:srgbClr val="E2E8F0"/>
            </a:solidFill>
            <a:prstDash val="solid"/>
          </a:ln>
        </p:spPr>
      </p:sp>
      <p:sp>
        <p:nvSpPr>
          <p:cNvPr id="58" name="clues items Post-renal"/>
          <p:cNvSpPr txBox="1"/>
          <p:nvPr/>
        </p:nvSpPr>
        <p:spPr>
          <a:xfrm>
            <a:off x="11018520" y="4722343"/>
            <a:ext cx="3086100" cy="593344"/>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Anuria; palpable bladder</a:t>
            </a:r>
            <a:endParaRPr lang="en-US" sz="1150" dirty="0"/>
          </a:p>
          <a:p>
            <a:pPr marL="114300" indent="-114300">
              <a:lnSpc>
                <a:spcPct val="90000"/>
              </a:lnSpc>
              <a:spcAft>
                <a:spcPts val="200"/>
              </a:spcAft>
              <a:buSzPct val="100000"/>
              <a:buChar char="•"/>
            </a:pPr>
            <a:r>
              <a:rPr lang="en-US" sz="1150" dirty="0">
                <a:solidFill>
                  <a:srgbClr val="0B1220"/>
                </a:solidFill>
              </a:rPr>
              <a:t>Prostatism, recurrent UTIs⁶</a:t>
            </a:r>
            <a:endParaRPr lang="en-US" sz="1150" dirty="0"/>
          </a:p>
        </p:txBody>
      </p:sp>
      <p:sp>
        <p:nvSpPr>
          <p:cNvPr id="59" name="Chevron"/>
          <p:cNvSpPr/>
          <p:nvPr/>
        </p:nvSpPr>
        <p:spPr>
          <a:xfrm rot="10800000">
            <a:off x="12497562" y="5407127"/>
            <a:ext cx="128016" cy="64008"/>
          </a:xfrm>
          <a:prstGeom prst="triangle">
            <a:avLst/>
          </a:prstGeom>
          <a:solidFill>
            <a:srgbClr val="CBD5E1"/>
          </a:solidFill>
          <a:ln/>
        </p:spPr>
      </p:sp>
      <p:sp>
        <p:nvSpPr>
          <p:cNvPr id="60" name="Row label WORKUP"/>
          <p:cNvSpPr/>
          <p:nvPr/>
        </p:nvSpPr>
        <p:spPr>
          <a:xfrm>
            <a:off x="457200" y="5493995"/>
            <a:ext cx="292608" cy="893496"/>
          </a:xfrm>
          <a:prstGeom prst="roundRect">
            <a:avLst>
              <a:gd name="adj" fmla="val 18750"/>
            </a:avLst>
          </a:prstGeom>
          <a:solidFill>
            <a:srgbClr val="0A6AA3"/>
          </a:solidFill>
          <a:ln/>
        </p:spPr>
      </p:sp>
      <p:sp>
        <p:nvSpPr>
          <p:cNvPr id="61" name="Row label text WORKUP"/>
          <p:cNvSpPr txBox="1"/>
          <p:nvPr/>
        </p:nvSpPr>
        <p:spPr>
          <a:xfrm rot="16200000">
            <a:off x="156756" y="5794438"/>
            <a:ext cx="893496"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Pre-renal"/>
          <p:cNvSpPr/>
          <p:nvPr/>
        </p:nvSpPr>
        <p:spPr>
          <a:xfrm>
            <a:off x="841248" y="5493995"/>
            <a:ext cx="3223260" cy="893496"/>
          </a:xfrm>
          <a:prstGeom prst="roundRect">
            <a:avLst>
              <a:gd name="adj" fmla="val 6140"/>
            </a:avLst>
          </a:prstGeom>
          <a:solidFill>
            <a:srgbClr val="0A6AA3">
              <a:alpha val="9000"/>
            </a:srgbClr>
          </a:solidFill>
          <a:ln/>
        </p:spPr>
      </p:sp>
      <p:sp>
        <p:nvSpPr>
          <p:cNvPr id="63" name="workup items Pre-renal"/>
          <p:cNvSpPr txBox="1"/>
          <p:nvPr/>
        </p:nvSpPr>
        <p:spPr>
          <a:xfrm>
            <a:off x="909828"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FENa &lt;1% if off diuretics³˒¹²</a:t>
            </a:r>
            <a:endParaRPr lang="en-US" sz="1150" dirty="0"/>
          </a:p>
          <a:p>
            <a:pPr marL="114300" indent="-114300">
              <a:lnSpc>
                <a:spcPct val="90000"/>
              </a:lnSpc>
              <a:spcAft>
                <a:spcPts val="200"/>
              </a:spcAft>
              <a:buSzPct val="100000"/>
              <a:buChar char="•"/>
            </a:pPr>
            <a:r>
              <a:rPr lang="en-US" sz="1150" dirty="0">
                <a:solidFill>
                  <a:srgbClr val="0B1220"/>
                </a:solidFill>
              </a:rPr>
              <a:t>FEUrea ≤35% on diuretics: weak³˒¹²</a:t>
            </a:r>
            <a:endParaRPr lang="en-US" sz="1150" dirty="0"/>
          </a:p>
        </p:txBody>
      </p:sp>
      <p:sp>
        <p:nvSpPr>
          <p:cNvPr id="64" name="Chevron"/>
          <p:cNvSpPr/>
          <p:nvPr/>
        </p:nvSpPr>
        <p:spPr>
          <a:xfrm rot="10800000">
            <a:off x="2388870" y="6410350"/>
            <a:ext cx="128016" cy="64008"/>
          </a:xfrm>
          <a:prstGeom prst="triangle">
            <a:avLst/>
          </a:prstGeom>
          <a:solidFill>
            <a:srgbClr val="CBD5E1"/>
          </a:solidFill>
          <a:ln/>
        </p:spPr>
      </p:sp>
      <p:sp>
        <p:nvSpPr>
          <p:cNvPr id="65" name="workup Tubulointerstitial"/>
          <p:cNvSpPr/>
          <p:nvPr/>
        </p:nvSpPr>
        <p:spPr>
          <a:xfrm>
            <a:off x="4210812" y="5493995"/>
            <a:ext cx="3223260" cy="893496"/>
          </a:xfrm>
          <a:prstGeom prst="roundRect">
            <a:avLst>
              <a:gd name="adj" fmla="val 6140"/>
            </a:avLst>
          </a:prstGeom>
          <a:solidFill>
            <a:srgbClr val="0A6AA3">
              <a:alpha val="9000"/>
            </a:srgbClr>
          </a:solidFill>
          <a:ln/>
        </p:spPr>
      </p:sp>
      <p:sp>
        <p:nvSpPr>
          <p:cNvPr id="66" name="workup items Tubulointerstitial"/>
          <p:cNvSpPr txBox="1"/>
          <p:nvPr/>
        </p:nvSpPr>
        <p:spPr>
          <a:xfrm>
            <a:off x="4279392"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Fresh urine microscopy⁴</a:t>
            </a:r>
            <a:endParaRPr lang="en-US" sz="1150" dirty="0"/>
          </a:p>
          <a:p>
            <a:pPr marL="114300" indent="-114300">
              <a:lnSpc>
                <a:spcPct val="90000"/>
              </a:lnSpc>
              <a:spcAft>
                <a:spcPts val="200"/>
              </a:spcAft>
              <a:buSzPct val="100000"/>
              <a:buChar char="•"/>
            </a:pPr>
            <a:r>
              <a:rPr lang="en-US" sz="1150" dirty="0">
                <a:solidFill>
                  <a:srgbClr val="0B1220"/>
                </a:solidFill>
              </a:rPr>
              <a:t>CK; urate, phosphate, LDH if TLS</a:t>
            </a:r>
            <a:endParaRPr lang="en-US" sz="1150" dirty="0"/>
          </a:p>
          <a:p>
            <a:pPr marL="114300" indent="-114300">
              <a:lnSpc>
                <a:spcPct val="90000"/>
              </a:lnSpc>
              <a:spcAft>
                <a:spcPts val="200"/>
              </a:spcAft>
              <a:buSzPct val="100000"/>
              <a:buChar char="•"/>
            </a:pPr>
            <a:r>
              <a:rPr lang="en-US" sz="1150" dirty="0">
                <a:solidFill>
                  <a:srgbClr val="0B1220"/>
                </a:solidFill>
              </a:rPr>
              <a:t>Skip urine eosinophils (LR ~1)⁵</a:t>
            </a:r>
            <a:endParaRPr lang="en-US" sz="1150" dirty="0"/>
          </a:p>
        </p:txBody>
      </p:sp>
      <p:sp>
        <p:nvSpPr>
          <p:cNvPr id="67" name="Chevron"/>
          <p:cNvSpPr/>
          <p:nvPr/>
        </p:nvSpPr>
        <p:spPr>
          <a:xfrm rot="10800000">
            <a:off x="5758434" y="6410350"/>
            <a:ext cx="128016" cy="64008"/>
          </a:xfrm>
          <a:prstGeom prst="triangle">
            <a:avLst/>
          </a:prstGeom>
          <a:solidFill>
            <a:srgbClr val="CBD5E1"/>
          </a:solidFill>
          <a:ln/>
        </p:spPr>
      </p:sp>
      <p:sp>
        <p:nvSpPr>
          <p:cNvPr id="68" name="workup Glomerular &amp; vascular"/>
          <p:cNvSpPr/>
          <p:nvPr/>
        </p:nvSpPr>
        <p:spPr>
          <a:xfrm>
            <a:off x="7580376" y="5493995"/>
            <a:ext cx="3223260" cy="893496"/>
          </a:xfrm>
          <a:prstGeom prst="roundRect">
            <a:avLst>
              <a:gd name="adj" fmla="val 6140"/>
            </a:avLst>
          </a:prstGeom>
          <a:solidFill>
            <a:srgbClr val="0A6AA3">
              <a:alpha val="9000"/>
            </a:srgbClr>
          </a:solidFill>
          <a:ln/>
        </p:spPr>
      </p:sp>
      <p:sp>
        <p:nvSpPr>
          <p:cNvPr id="69" name="workup items Glomerular &amp; vascular"/>
          <p:cNvSpPr txBox="1"/>
          <p:nvPr/>
        </p:nvSpPr>
        <p:spPr>
          <a:xfrm>
            <a:off x="7648956"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ANCA, anti-GBM, C3/C4, ANA¹⁰</a:t>
            </a:r>
            <a:endParaRPr lang="en-US" sz="1150" dirty="0"/>
          </a:p>
          <a:p>
            <a:pPr marL="114300" indent="-114300">
              <a:lnSpc>
                <a:spcPct val="90000"/>
              </a:lnSpc>
              <a:spcAft>
                <a:spcPts val="200"/>
              </a:spcAft>
              <a:buSzPct val="100000"/>
              <a:buChar char="•"/>
            </a:pPr>
            <a:r>
              <a:rPr lang="en-US" sz="1150" dirty="0">
                <a:solidFill>
                  <a:srgbClr val="0B1220"/>
                </a:solidFill>
              </a:rPr>
              <a:t>Smear, LDH, haptoglobin, ADAMTS13 if TMA</a:t>
            </a:r>
            <a:endParaRPr lang="en-US" sz="1150" dirty="0"/>
          </a:p>
          <a:p>
            <a:pPr marL="114300" indent="-114300">
              <a:lnSpc>
                <a:spcPct val="90000"/>
              </a:lnSpc>
              <a:spcAft>
                <a:spcPts val="200"/>
              </a:spcAft>
              <a:buSzPct val="100000"/>
              <a:buChar char="•"/>
            </a:pPr>
            <a:r>
              <a:rPr lang="en-US" sz="1150" dirty="0">
                <a:solidFill>
                  <a:srgbClr val="0B1220"/>
                </a:solidFill>
              </a:rPr>
              <a:t>Biopsy if it will change treatment¹⁰</a:t>
            </a:r>
            <a:endParaRPr lang="en-US" sz="1150" dirty="0"/>
          </a:p>
        </p:txBody>
      </p:sp>
      <p:sp>
        <p:nvSpPr>
          <p:cNvPr id="70" name="Chevron"/>
          <p:cNvSpPr/>
          <p:nvPr/>
        </p:nvSpPr>
        <p:spPr>
          <a:xfrm rot="10800000">
            <a:off x="9127998" y="6410350"/>
            <a:ext cx="128016" cy="64008"/>
          </a:xfrm>
          <a:prstGeom prst="triangle">
            <a:avLst/>
          </a:prstGeom>
          <a:solidFill>
            <a:srgbClr val="CBD5E1"/>
          </a:solidFill>
          <a:ln/>
        </p:spPr>
      </p:sp>
      <p:sp>
        <p:nvSpPr>
          <p:cNvPr id="71" name="workup Post-renal"/>
          <p:cNvSpPr/>
          <p:nvPr/>
        </p:nvSpPr>
        <p:spPr>
          <a:xfrm>
            <a:off x="10949940" y="5493995"/>
            <a:ext cx="3223260" cy="893496"/>
          </a:xfrm>
          <a:prstGeom prst="roundRect">
            <a:avLst>
              <a:gd name="adj" fmla="val 6140"/>
            </a:avLst>
          </a:prstGeom>
          <a:solidFill>
            <a:srgbClr val="0A6AA3">
              <a:alpha val="9000"/>
            </a:srgbClr>
          </a:solidFill>
          <a:ln/>
        </p:spPr>
      </p:sp>
      <p:sp>
        <p:nvSpPr>
          <p:cNvPr id="72" name="workup items Post-renal"/>
          <p:cNvSpPr txBox="1"/>
          <p:nvPr/>
        </p:nvSpPr>
        <p:spPr>
          <a:xfrm>
            <a:off x="11018520" y="5562575"/>
            <a:ext cx="3086100" cy="756336"/>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Bladder scan for retention</a:t>
            </a:r>
            <a:endParaRPr lang="en-US" sz="1150" dirty="0"/>
          </a:p>
          <a:p>
            <a:pPr marL="114300" indent="-114300">
              <a:lnSpc>
                <a:spcPct val="90000"/>
              </a:lnSpc>
              <a:spcAft>
                <a:spcPts val="200"/>
              </a:spcAft>
              <a:buSzPct val="100000"/>
              <a:buChar char="•"/>
            </a:pPr>
            <a:r>
              <a:rPr lang="en-US" sz="1150" dirty="0">
                <a:solidFill>
                  <a:srgbClr val="0B1220"/>
                </a:solidFill>
              </a:rPr>
              <a:t>Renal US: hydronephrosis⁶</a:t>
            </a:r>
            <a:endParaRPr lang="en-US" sz="1150" dirty="0"/>
          </a:p>
        </p:txBody>
      </p:sp>
      <p:sp>
        <p:nvSpPr>
          <p:cNvPr id="73" name="Chevron"/>
          <p:cNvSpPr/>
          <p:nvPr/>
        </p:nvSpPr>
        <p:spPr>
          <a:xfrm rot="10800000">
            <a:off x="12497562" y="6410350"/>
            <a:ext cx="128016" cy="64008"/>
          </a:xfrm>
          <a:prstGeom prst="triangle">
            <a:avLst/>
          </a:prstGeom>
          <a:solidFill>
            <a:srgbClr val="CBD5E1"/>
          </a:solidFill>
          <a:ln/>
        </p:spPr>
      </p:sp>
      <p:sp>
        <p:nvSpPr>
          <p:cNvPr id="74" name="Row label MANAGE"/>
          <p:cNvSpPr/>
          <p:nvPr/>
        </p:nvSpPr>
        <p:spPr>
          <a:xfrm>
            <a:off x="457200" y="6497218"/>
            <a:ext cx="292608" cy="1056488"/>
          </a:xfrm>
          <a:prstGeom prst="roundRect">
            <a:avLst>
              <a:gd name="adj" fmla="val 18750"/>
            </a:avLst>
          </a:prstGeom>
          <a:solidFill>
            <a:srgbClr val="067647"/>
          </a:solidFill>
          <a:ln/>
        </p:spPr>
      </p:sp>
      <p:sp>
        <p:nvSpPr>
          <p:cNvPr id="75" name="Row label text MANAGE"/>
          <p:cNvSpPr txBox="1"/>
          <p:nvPr/>
        </p:nvSpPr>
        <p:spPr>
          <a:xfrm rot="16200000">
            <a:off x="75260" y="6879158"/>
            <a:ext cx="105648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Pre-renal"/>
          <p:cNvSpPr/>
          <p:nvPr/>
        </p:nvSpPr>
        <p:spPr>
          <a:xfrm>
            <a:off x="841248" y="6497218"/>
            <a:ext cx="3223260" cy="1056488"/>
          </a:xfrm>
          <a:prstGeom prst="roundRect">
            <a:avLst>
              <a:gd name="adj" fmla="val 5193"/>
            </a:avLst>
          </a:prstGeom>
          <a:solidFill>
            <a:srgbClr val="067647">
              <a:alpha val="9000"/>
            </a:srgbClr>
          </a:solidFill>
          <a:ln/>
        </p:spPr>
      </p:sp>
      <p:sp>
        <p:nvSpPr>
          <p:cNvPr id="77" name="management items Pre-renal"/>
          <p:cNvSpPr txBox="1"/>
          <p:nvPr/>
        </p:nvSpPr>
        <p:spPr>
          <a:xfrm>
            <a:off x="909828"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Dry: balanced crystalloid; hold diuretics⁷˒¹¹</a:t>
            </a:r>
            <a:endParaRPr lang="en-US" sz="1150" dirty="0"/>
          </a:p>
          <a:p>
            <a:pPr marL="114300" indent="-114300">
              <a:lnSpc>
                <a:spcPct val="90000"/>
              </a:lnSpc>
              <a:spcAft>
                <a:spcPts val="200"/>
              </a:spcAft>
              <a:buSzPct val="100000"/>
              <a:buChar char="•"/>
            </a:pPr>
            <a:r>
              <a:rPr lang="en-US" sz="1150" dirty="0">
                <a:solidFill>
                  <a:srgbClr val="0B1220"/>
                </a:solidFill>
              </a:rPr>
              <a:t>HF congestion: diurese; Cr rise OK¹¹</a:t>
            </a:r>
            <a:endParaRPr lang="en-US" sz="1150" dirty="0"/>
          </a:p>
          <a:p>
            <a:pPr marL="114300" indent="-114300">
              <a:lnSpc>
                <a:spcPct val="90000"/>
              </a:lnSpc>
              <a:spcAft>
                <a:spcPts val="200"/>
              </a:spcAft>
              <a:buSzPct val="100000"/>
              <a:buChar char="•"/>
            </a:pPr>
            <a:r>
              <a:rPr lang="en-US" sz="1150" dirty="0">
                <a:solidFill>
                  <a:srgbClr val="0B1220"/>
                </a:solidFill>
              </a:rPr>
              <a:t>Cirrhosis: stop diuretics; albumin challenge¹¹</a:t>
            </a:r>
            <a:endParaRPr lang="en-US" sz="1150" dirty="0"/>
          </a:p>
        </p:txBody>
      </p:sp>
      <p:sp>
        <p:nvSpPr>
          <p:cNvPr id="78" name="management Tubulointerstitial"/>
          <p:cNvSpPr/>
          <p:nvPr/>
        </p:nvSpPr>
        <p:spPr>
          <a:xfrm>
            <a:off x="4210812" y="6497218"/>
            <a:ext cx="3223260" cy="1056488"/>
          </a:xfrm>
          <a:prstGeom prst="roundRect">
            <a:avLst>
              <a:gd name="adj" fmla="val 5193"/>
            </a:avLst>
          </a:prstGeom>
          <a:solidFill>
            <a:srgbClr val="067647">
              <a:alpha val="9000"/>
            </a:srgbClr>
          </a:solidFill>
          <a:ln/>
        </p:spPr>
      </p:sp>
      <p:sp>
        <p:nvSpPr>
          <p:cNvPr id="79" name="management items Tubulointerstitial"/>
          <p:cNvSpPr txBox="1"/>
          <p:nvPr/>
        </p:nvSpPr>
        <p:spPr>
          <a:xfrm>
            <a:off x="4279392"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ATN: supportive; avoid nephrotoxins¹</a:t>
            </a:r>
            <a:endParaRPr lang="en-US" sz="1150" dirty="0"/>
          </a:p>
          <a:p>
            <a:pPr marL="114300" indent="-114300">
              <a:lnSpc>
                <a:spcPct val="90000"/>
              </a:lnSpc>
              <a:spcAft>
                <a:spcPts val="200"/>
              </a:spcAft>
              <a:buSzPct val="100000"/>
              <a:buChar char="•"/>
            </a:pPr>
            <a:r>
              <a:rPr lang="en-US" sz="1150" dirty="0">
                <a:solidFill>
                  <a:srgbClr val="0B1220"/>
                </a:solidFill>
              </a:rPr>
              <a:t>AIN: stop drug; steroids per nephrology</a:t>
            </a:r>
            <a:endParaRPr lang="en-US" sz="1150" dirty="0"/>
          </a:p>
          <a:p>
            <a:pPr marL="114300" indent="-114300">
              <a:lnSpc>
                <a:spcPct val="90000"/>
              </a:lnSpc>
              <a:spcAft>
                <a:spcPts val="200"/>
              </a:spcAft>
              <a:buSzPct val="100000"/>
              <a:buChar char="•"/>
            </a:pPr>
            <a:r>
              <a:rPr lang="en-US" sz="1150" dirty="0">
                <a:solidFill>
                  <a:srgbClr val="0B1220"/>
                </a:solidFill>
              </a:rPr>
              <a:t>Rhabdo: early isotonic fluids; watch K⁹</a:t>
            </a:r>
            <a:endParaRPr lang="en-US" sz="1150" dirty="0"/>
          </a:p>
        </p:txBody>
      </p:sp>
      <p:sp>
        <p:nvSpPr>
          <p:cNvPr id="80" name="management Glomerular &amp; vascular"/>
          <p:cNvSpPr/>
          <p:nvPr/>
        </p:nvSpPr>
        <p:spPr>
          <a:xfrm>
            <a:off x="7580376" y="6497218"/>
            <a:ext cx="3223260" cy="1056488"/>
          </a:xfrm>
          <a:prstGeom prst="roundRect">
            <a:avLst>
              <a:gd name="adj" fmla="val 5193"/>
            </a:avLst>
          </a:prstGeom>
          <a:solidFill>
            <a:srgbClr val="067647">
              <a:alpha val="9000"/>
            </a:srgbClr>
          </a:solidFill>
          <a:ln/>
        </p:spPr>
      </p:sp>
      <p:sp>
        <p:nvSpPr>
          <p:cNvPr id="81" name="management items Glomerular &amp; vascular"/>
          <p:cNvSpPr txBox="1"/>
          <p:nvPr/>
        </p:nvSpPr>
        <p:spPr>
          <a:xfrm>
            <a:off x="7648956"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RPGN: steroids ± PLEX, nephrology today¹⁰˒¹¹</a:t>
            </a:r>
            <a:endParaRPr lang="en-US" sz="1150" dirty="0"/>
          </a:p>
          <a:p>
            <a:pPr marL="114300" indent="-114300">
              <a:lnSpc>
                <a:spcPct val="90000"/>
              </a:lnSpc>
              <a:spcAft>
                <a:spcPts val="200"/>
              </a:spcAft>
              <a:buSzPct val="100000"/>
              <a:buChar char="•"/>
            </a:pPr>
            <a:r>
              <a:rPr lang="en-US" sz="1150" dirty="0">
                <a:solidFill>
                  <a:srgbClr val="0B1220"/>
                </a:solidFill>
              </a:rPr>
              <a:t>TTP: hematology, PLEX¹¹</a:t>
            </a:r>
            <a:endParaRPr lang="en-US" sz="1150" dirty="0"/>
          </a:p>
          <a:p>
            <a:pPr marL="114300" indent="-114300">
              <a:lnSpc>
                <a:spcPct val="90000"/>
              </a:lnSpc>
              <a:spcAft>
                <a:spcPts val="200"/>
              </a:spcAft>
              <a:buSzPct val="100000"/>
              <a:buChar char="•"/>
            </a:pPr>
            <a:r>
              <a:rPr lang="en-US" sz="1150" dirty="0">
                <a:solidFill>
                  <a:srgbClr val="0B1220"/>
                </a:solidFill>
              </a:rPr>
              <a:t>Scleroderma crisis: captopril¹¹</a:t>
            </a:r>
            <a:endParaRPr lang="en-US" sz="1150" dirty="0"/>
          </a:p>
        </p:txBody>
      </p:sp>
      <p:sp>
        <p:nvSpPr>
          <p:cNvPr id="82" name="management Post-renal"/>
          <p:cNvSpPr/>
          <p:nvPr/>
        </p:nvSpPr>
        <p:spPr>
          <a:xfrm>
            <a:off x="10949940" y="6497218"/>
            <a:ext cx="3223260" cy="1056488"/>
          </a:xfrm>
          <a:prstGeom prst="roundRect">
            <a:avLst>
              <a:gd name="adj" fmla="val 5193"/>
            </a:avLst>
          </a:prstGeom>
          <a:solidFill>
            <a:srgbClr val="067647">
              <a:alpha val="9000"/>
            </a:srgbClr>
          </a:solidFill>
          <a:ln/>
        </p:spPr>
      </p:sp>
      <p:sp>
        <p:nvSpPr>
          <p:cNvPr id="83" name="management items Post-renal"/>
          <p:cNvSpPr txBox="1"/>
          <p:nvPr/>
        </p:nvSpPr>
        <p:spPr>
          <a:xfrm>
            <a:off x="11018520" y="6565798"/>
            <a:ext cx="3086100" cy="91932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150" dirty="0">
                <a:solidFill>
                  <a:srgbClr val="0B1220"/>
                </a:solidFill>
              </a:rPr>
              <a:t>Foley; flush or replace blocked catheter</a:t>
            </a:r>
            <a:endParaRPr lang="en-US" sz="1150" dirty="0"/>
          </a:p>
          <a:p>
            <a:pPr marL="114300" indent="-114300">
              <a:lnSpc>
                <a:spcPct val="90000"/>
              </a:lnSpc>
              <a:spcAft>
                <a:spcPts val="200"/>
              </a:spcAft>
              <a:buSzPct val="100000"/>
              <a:buChar char="•"/>
            </a:pPr>
            <a:r>
              <a:rPr lang="en-US" sz="1150" dirty="0">
                <a:solidFill>
                  <a:srgbClr val="0B1220"/>
                </a:solidFill>
              </a:rPr>
              <a:t>Fever + hydro: urgent decompression¹¹</a:t>
            </a:r>
            <a:endParaRPr lang="en-US" sz="1150" dirty="0"/>
          </a:p>
          <a:p>
            <a:pPr marL="114300" indent="-114300">
              <a:lnSpc>
                <a:spcPct val="90000"/>
              </a:lnSpc>
              <a:spcAft>
                <a:spcPts val="200"/>
              </a:spcAft>
              <a:buSzPct val="100000"/>
              <a:buChar char="•"/>
            </a:pPr>
            <a:r>
              <a:rPr lang="en-US" sz="1150" dirty="0">
                <a:solidFill>
                  <a:srgbClr val="0B1220"/>
                </a:solidFill>
              </a:rPr>
              <a:t>Watch for post-obstructive diuresis</a:t>
            </a:r>
            <a:endParaRPr lang="en-US" sz="1150" dirty="0"/>
          </a:p>
        </p:txBody>
      </p:sp>
      <p:pic>
        <p:nvPicPr>
          <p:cNvPr id="84" name="Logo" descr="Stethopedia">    </p:cNvPr>
          <p:cNvPicPr>
            <a:picLocks noChangeAspect="1"/>
          </p:cNvPicPr>
          <p:nvPr/>
        </p:nvPicPr>
        <p:blipFill>
          <a:blip r:embed="rId1"/>
          <a:stretch>
            <a:fillRect/>
          </a:stretch>
        </p:blipFill>
        <p:spPr>
          <a:xfrm>
            <a:off x="457200" y="7700010"/>
            <a:ext cx="201168" cy="201168"/>
          </a:xfrm>
          <a:prstGeom prst="rect">
            <a:avLst/>
          </a:prstGeom>
        </p:spPr>
      </p:pic>
      <p:sp>
        <p:nvSpPr>
          <p:cNvPr id="85" name="Brand"/>
          <p:cNvSpPr txBox="1"/>
          <p:nvPr/>
        </p:nvSpPr>
        <p:spPr>
          <a:xfrm>
            <a:off x="731520" y="7681722"/>
            <a:ext cx="2621866"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stethopedia.ca/approach/acute-kidney-injury</a:t>
            </a:r>
            <a:endParaRPr lang="en-US" sz="900" dirty="0"/>
          </a:p>
        </p:txBody>
      </p:sp>
      <p:sp>
        <p:nvSpPr>
          <p:cNvPr id="86" name="Evidence"/>
          <p:cNvSpPr txBox="1"/>
          <p:nvPr/>
        </p:nvSpPr>
        <p:spPr>
          <a:xfrm>
            <a:off x="3673426" y="7681722"/>
            <a:ext cx="10499774" cy="438150"/>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Kellum 2013, Crit Care (KDIGO)</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James 2013, Am J Kidney Dis (CSN)</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Carvounis 2002, Kidney Int</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Perazella 2008, Clin J Am Soc Nephrol</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Muriithi 2013, Clin J Am Soc Nephrol</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Licurse 2010, Arch Intern Med</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Semler 2018, N Engl J Med</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STARRT-AKI 2020, N Engl J Med</a:t>
            </a:r>
            <a:pPr indent="0" marL="0">
              <a:buNone/>
            </a:pPr>
            <a:r>
              <a:rPr lang="en-US" sz="850" dirty="0">
                <a:solidFill>
                  <a:srgbClr val="64748B"/>
                </a:solidFill>
              </a:rPr>
              <a:t>   </a:t>
            </a:r>
            <a:pPr indent="0" marL="0">
              <a:buNone/>
            </a:pPr>
            <a:r>
              <a:rPr lang="en-US" sz="850" u="sng" dirty="0">
                <a:solidFill>
                  <a:srgbClr val="64748B"/>
                </a:solidFill>
                <a:hlinkClick r:id="rId11" invalidUrl="" action="" tgtFrame="" tooltip="" history="1" highlightClick="0" endSnd="0">
                  <a:extLst>
                    <a:ext uri="{A12FA001-AC4F-418D-AE19-62706E023703}">
                      <ahyp:hlinkClr xmlns:ahyp="http://schemas.microsoft.com/office/drawing/2018/hyperlinkcolor" val="tx"/>
                    </a:ext>
                  </a:extLst>
                </a:hlinkClick>
              </a:rPr>
              <a:t>⁹ Bosch 2009, N Engl J Med</a:t>
            </a:r>
            <a:pPr indent="0" marL="0">
              <a:buNone/>
            </a:pPr>
            <a:r>
              <a:rPr lang="en-US" sz="850" dirty="0">
                <a:solidFill>
                  <a:srgbClr val="64748B"/>
                </a:solidFill>
              </a:rPr>
              <a:t>   </a:t>
            </a:r>
            <a:pPr indent="0" marL="0">
              <a:buNone/>
            </a:pPr>
            <a:r>
              <a:rPr lang="en-US" sz="850" u="sng" dirty="0">
                <a:solidFill>
                  <a:srgbClr val="64748B"/>
                </a:solidFill>
                <a:hlinkClick r:id="rId12" invalidUrl="" action="" tgtFrame="" tooltip="" history="1" highlightClick="0" endSnd="0">
                  <a:extLst>
                    <a:ext uri="{A12FA001-AC4F-418D-AE19-62706E023703}">
                      <ahyp:hlinkClr xmlns:ahyp="http://schemas.microsoft.com/office/drawing/2018/hyperlinkcolor" val="tx"/>
                    </a:ext>
                  </a:extLst>
                </a:hlinkClick>
              </a:rPr>
              <a:t>¹⁰ Rovin 2021, Kidney Int (KDIGO GN)</a:t>
            </a:r>
            <a:pPr indent="0" marL="0">
              <a:buNone/>
            </a:pPr>
            <a:r>
              <a:rPr lang="en-US" sz="850" dirty="0">
                <a:solidFill>
                  <a:srgbClr val="64748B"/>
                </a:solidFill>
              </a:rPr>
              <a:t>   </a:t>
            </a:r>
            <a:pPr indent="0" marL="0">
              <a:buNone/>
            </a:pPr>
            <a:r>
              <a:rPr lang="en-US" sz="850" dirty="0">
                <a:solidFill>
                  <a:srgbClr val="64748B"/>
                </a:solidFill>
              </a:rPr>
              <a:t>¹¹ Manual 2024–25, pp. 94, 96–97, 101, 108, 142</a:t>
            </a:r>
            <a:pPr indent="0" marL="0">
              <a:buNone/>
            </a:pPr>
            <a:r>
              <a:rPr lang="en-US" sz="850" dirty="0">
                <a:solidFill>
                  <a:srgbClr val="64748B"/>
                </a:solidFill>
              </a:rPr>
              <a:t>   </a:t>
            </a:r>
            <a:pPr indent="0" marL="0">
              <a:buNone/>
            </a:pPr>
            <a:r>
              <a:rPr lang="en-US" sz="850" u="sng" dirty="0">
                <a:solidFill>
                  <a:srgbClr val="64748B"/>
                </a:solidFill>
                <a:hlinkClick r:id="rId13" invalidUrl="" action="" tgtFrame="" tooltip="" history="1" highlightClick="0" endSnd="0">
                  <a:extLst>
                    <a:ext uri="{A12FA001-AC4F-418D-AE19-62706E023703}">
                      <ahyp:hlinkClr xmlns:ahyp="http://schemas.microsoft.com/office/drawing/2018/hyperlinkcolor" val="tx"/>
                    </a:ext>
                  </a:extLst>
                </a:hlinkClick>
              </a:rPr>
              <a:t>¹² Pépin 2007, Am J Kidney Dis</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Acute Kidney Injury</dc:title>
  <dc:subject>Confirm and stage AKI with KDIGO criteria, treat renal emergencies (hyperkalemia first; dialysis only if refractory), then sort the cause into pre-renal, intrinsic (tubulointerstitial, glomerular or vascular) or post-renal.</dc:subject>
  <dc:creator>Stethopedia</dc:creator>
  <cp:lastModifiedBy>Stethopedia</cp:lastModifiedBy>
  <cp:revision>1</cp:revision>
  <dcterms:created xsi:type="dcterms:W3CDTF">2026-11-04T23:39:34Z</dcterms:created>
  <dcterms:modified xsi:type="dcterms:W3CDTF">2026-11-04T23:39:34Z</dcterms:modified>
</cp:coreProperties>
</file>