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tered Mental Status" id="{cc9c6bc8-a19f-c4dc-2cb5-d6205de67b79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Approach to Altered Mental Status. Check glucose and vitals, treat what can't wait, use collateral to define the change from baseline, then hunt the cause: metabolic, infection, drugs, primary CNS. Call it multifactorial delirium only once those are excluded.
Start: Acute change from baseline in arousal, attention or thinking. ABCs, vitals, glucose; collateral: baseline, last known well, med changes Exam: GCS, attention, pupils, focal signs, meningismus; CAM or 4AT
Any emergency feature? If yes: Emergency: treat now, then find the cause: Glucose &lt;4 mmol/L: dextrose now ± thiamine; Airway at risk or GCS ≤8: call ICU; Focal deficit, unequal pupils: code stroke; Fever, stiff neck: cultures, dex + antibiotics; Seizure ≥5 min: benzodiazepine; Miosis, slow RR: naloxone. Lorazepam 4 mg IV or midazolam IM; naloxone 0.04 mg IV, titrate.
Metabolic. Causes: Hypoglycemia, hypoxia, hypercapnia; Wernicke (thiamine deficiency); Na, Ca, uremia, liver, endocrine. Clues: Asterixis, multifocal myoclonus; Eye palsy, ataxia, EtOH, poor diet; Hypoglycemia can mimic stroke. Workup: Lytes, Ca, creatinine, LFTs, VBG; TSH, ammonia, cortisol if needed. Management: Thiamine 200 mg IV TID if Wernicke; Low Na + symptoms: 3% NaCl; Lactulose for liver; NIV for CO2.
Infection. Causes: Meningitis, encephalitis; Sepsis; Pneumonia; UTI only if GU symptoms. Clues: Fever, headache, stiff neck, rash; New seizure; immunosuppressed. Workup: Blood cultures, CXR, lactate; CT 1st: focal, seizure, GCS &lt;10, immunosupp.. Management: Meningitis: dex + antibiotics before CT; Acyclovir if encephalitis possible.
Drugs &amp; toxins. Causes: Opioid or sedative toxicity; Alcohol or benzo withdrawal; Serotonin syndrome, NMS, anticholinergics. Clues: Drugs started, stopped or missed; Toxidrome: pupils, skin, HR, temp. Workup: Med review; tox screen, levels; Acetaminophen, salicylate; ECG (QTc). Management: Stop deliriogenic drugs; Benzos only for withdrawal, seizure.
Primary CNS. Causes: Stroke, ICH, herniation; Nonconvulsive status epilepticus; Post-ictal, subdural, PRES. Clues: Focal deficit, gaze deviation, pupils; Unexplained coma; subtle twitching. Workup: CT ± CTA head and neck; Urgent EEG if coma unexplained; MRI if CT negative or subacute. Management: Code stroke; bleed: neurosurgery; Status: benzo, then ASM load; HOB 30°; reverse anticoagulant.
Delirium, multifactorial. Causes: Age, dementia, sensory loss + insult; Retention, constipation, pain. Clues: No single cause once 1–4 excluded; Hypoactive: quiet, sleepy, missed. Workup: Rescreen daily: CAM or 4AT; Bladder scan; bowel and pain review. Management: Reorient, glasses, sleep, walk; Antipsychotic only if unsafe; Avoid benzos and restraints.
Key rule: Confusion Assessment Method: LR 9.6 for delirium (any cause); negative CAM has LR 0.16.
References:
1. Wong CL, Holroyd-Leduc J, Simel DL, Straus SE. Does this patient have delirium?: value of bedside instruments. JAMA. 2010;304:779–786. PMID 20716741
2. Tieges Z, Maclullich AMJ, Anand A, et al. Diagnostic accuracy of the 4AT for delirium detection in older adults: systematic review and meta-analysis. Age Ageing. 2021;50:733–743. PMID 33951145
3. Diabetes Canada Clinical Practice Guidelines Expert Working Group; Lega IC, Yale JF, Chadha A, et al. Hypoglycemia in adults. Can J Diabetes. 2023;47:548–559. PMID 37821214
4. Galvin R, Bråthen G, Ivashynka A, et al. EFNS guidelines for diagnosis, therapy and prevention of Wernicke encephalopathy. Eur J Neurol. 2010;17:1408–1418. PMID 20642790
5. Glauser T, Shinnar S, Gloss D, et al. Evidence-based guideline: treatment of convulsive status epilepticus in children and adults: report of the Guideline Committee of the American Epilepsy Society. Epilepsy Curr. 2016;16:48–61. PMID 26900382
6. van de Beek D, Cabellos C, Dzupova O, et al. ESCMID guideline: diagnosis and treatment of acute bacterial meningitis. Clin Microbiol Infect. 2016;22 Suppl 3:S37–S62. PMID 27062097
7. Towne AR, Waterhouse EJ, Boggs JG, et al. Prevalence of nonconvulsive status epilepticus in comatose patients. Neurology. 2000;54:340–345. PMID 10668693
8. Marcantonio ER. Delirium in hospitalized older adults. N Engl J Med. 2017;377:1456–1466. PMID 29020579
9. Schabelman E, Kuo D. Glucose before thiamine for Wernicke encephalopathy: a literature review. J Emerg Med. 2012;42:488–494. PMID 22104258
10. Nicolle LE, Gupta K, Bradley SF, et al. Clinical practice guideline for the management of asymptomatic bacteriuria: 2019 update by the Infectious Diseases Society of America. Clin Infect Dis. 2019;68:e83–e110. PMID 30895288
11. Spasovski G, Vanholder R, Allolio B, et al. Clinical practice guideline on diagnosis and treatment of hyponatraemia. Eur J Endocrinol. 2014;170:G1–G47. PMID 24569125
12. Gay E, Levy N, eds. Altered Mental Status; CNS Emergencies; Seizures; Delirium; Opioid Use Disorder. In: Department of Medicine Housestaff Manual, 30th ed. 2024:193, 198–199, 204, 212.
For education only; not a substitute for clinical judgment or local protocols.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pproach flowchar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stethopedia.ca/approach/altered-mental-status" TargetMode="External"/><Relationship Id="rId3" Type="http://schemas.openxmlformats.org/officeDocument/2006/relationships/hyperlink" Target="https://pubmed.ncbi.nlm.nih.gov/20716741/" TargetMode="External"/><Relationship Id="rId4" Type="http://schemas.openxmlformats.org/officeDocument/2006/relationships/hyperlink" Target="https://pubmed.ncbi.nlm.nih.gov/33951145/" TargetMode="External"/><Relationship Id="rId5" Type="http://schemas.openxmlformats.org/officeDocument/2006/relationships/hyperlink" Target="https://pubmed.ncbi.nlm.nih.gov/37821214/" TargetMode="External"/><Relationship Id="rId6" Type="http://schemas.openxmlformats.org/officeDocument/2006/relationships/hyperlink" Target="https://pubmed.ncbi.nlm.nih.gov/20642790/" TargetMode="External"/><Relationship Id="rId7" Type="http://schemas.openxmlformats.org/officeDocument/2006/relationships/hyperlink" Target="https://pubmed.ncbi.nlm.nih.gov/26900382/" TargetMode="External"/><Relationship Id="rId8" Type="http://schemas.openxmlformats.org/officeDocument/2006/relationships/hyperlink" Target="https://pubmed.ncbi.nlm.nih.gov/27062097/" TargetMode="External"/><Relationship Id="rId9" Type="http://schemas.openxmlformats.org/officeDocument/2006/relationships/hyperlink" Target="https://pubmed.ncbi.nlm.nih.gov/10668693/" TargetMode="External"/><Relationship Id="rId10" Type="http://schemas.openxmlformats.org/officeDocument/2006/relationships/hyperlink" Target="https://pubmed.ncbi.nlm.nih.gov/29020579/" TargetMode="External"/><Relationship Id="rId11" Type="http://schemas.openxmlformats.org/officeDocument/2006/relationships/hyperlink" Target="https://pubmed.ncbi.nlm.nih.gov/22104258/" TargetMode="External"/><Relationship Id="rId12" Type="http://schemas.openxmlformats.org/officeDocument/2006/relationships/hyperlink" Target="https://pubmed.ncbi.nlm.nih.gov/30895288/" TargetMode="External"/><Relationship Id="rId13" Type="http://schemas.openxmlformats.org/officeDocument/2006/relationships/hyperlink" Target="https://pubmed.ncbi.nlm.nih.gov/24569125/" TargetMode="External"/><Relationship Id="rId1" Type="http://schemas.openxmlformats.org/officeDocument/2006/relationships/image" Target="../media/image-1-1.png"/><Relationship Id="rId14" Type="http://schemas.openxmlformats.org/officeDocument/2006/relationships/slideLayout" Target="../slideLayouts/slideLayout2.xml"/><Relationship Id="rId15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Approach to </a:t>
            </a:r>
            <a:pPr algn="l"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Altered Mental Status</a:t>
            </a:r>
            <a:endParaRPr lang="en-US" sz="3000" dirty="0"/>
          </a:p>
        </p:txBody>
      </p:sp>
      <p:sp>
        <p:nvSpPr>
          <p:cNvPr id="3" name="System"/>
          <p:cNvSpPr txBox="1"/>
          <p:nvPr/>
        </p:nvSpPr>
        <p:spPr>
          <a:xfrm>
            <a:off x="457200" y="8412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64748B"/>
                </a:solidFill>
              </a:rPr>
              <a:t>NEUROLOGY &amp; MENTAL STATUS</a:t>
            </a:r>
            <a:endParaRPr lang="en-US" sz="1000" dirty="0"/>
          </a:p>
        </p:txBody>
      </p:sp>
      <p:sp>
        <p:nvSpPr>
          <p:cNvPr id="4" name="Key rule card"/>
          <p:cNvSpPr/>
          <p:nvPr/>
        </p:nvSpPr>
        <p:spPr>
          <a:xfrm>
            <a:off x="8503920" y="256032"/>
            <a:ext cx="5669280" cy="786384"/>
          </a:xfrm>
          <a:prstGeom prst="roundRect">
            <a:avLst>
              <a:gd name="adj" fmla="val 930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5" name="Key rule stat"/>
          <p:cNvSpPr txBox="1"/>
          <p:nvPr/>
        </p:nvSpPr>
        <p:spPr>
          <a:xfrm>
            <a:off x="8631936" y="256032"/>
            <a:ext cx="10972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LR 9.6</a:t>
            </a:r>
            <a:endParaRPr lang="en-US" sz="2600" dirty="0"/>
          </a:p>
        </p:txBody>
      </p:sp>
      <p:sp>
        <p:nvSpPr>
          <p:cNvPr id="6" name="Key rule text"/>
          <p:cNvSpPr txBox="1"/>
          <p:nvPr/>
        </p:nvSpPr>
        <p:spPr>
          <a:xfrm>
            <a:off x="9820656" y="301752"/>
            <a:ext cx="422452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A6AA3"/>
                </a:solidFill>
              </a:rPr>
              <a:t>KEY DECISION RULE  </a:t>
            </a:r>
            <a:endParaRPr lang="en-US" sz="850" dirty="0"/>
          </a:p>
          <a:p>
            <a:pPr indent="0" marL="0">
              <a:buNone/>
            </a:pPr>
            <a:r>
              <a:rPr lang="en-US" sz="1150" b="1" dirty="0">
                <a:solidFill>
                  <a:srgbClr val="0B1220"/>
                </a:solidFill>
              </a:rPr>
              <a:t>Confusion Assessment Method¹</a:t>
            </a:r>
            <a:endParaRPr lang="en-US" sz="850" dirty="0"/>
          </a:p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</a:rPr>
              <a:t>for delirium (any cause); negative CAM has LR 0.16</a:t>
            </a:r>
            <a:endParaRPr lang="en-US" sz="850" dirty="0"/>
          </a:p>
        </p:txBody>
      </p:sp>
      <p:sp>
        <p:nvSpPr>
          <p:cNvPr id="7" name="Presentation"/>
          <p:cNvSpPr/>
          <p:nvPr/>
        </p:nvSpPr>
        <p:spPr>
          <a:xfrm>
            <a:off x="457200" y="1261872"/>
            <a:ext cx="1783080" cy="1454023"/>
          </a:xfrm>
          <a:prstGeom prst="roundRect">
            <a:avLst>
              <a:gd name="adj" fmla="val 4402"/>
            </a:avLst>
          </a:prstGeom>
          <a:solidFill>
            <a:srgbClr val="0B2540"/>
          </a:solidFill>
          <a:ln w="12700">
            <a:solidFill>
              <a:srgbClr val="0B2540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Acute change from baseline in arousal, attention or thinking</a:t>
            </a:r>
            <a:endParaRPr lang="en-US" sz="1100" dirty="0"/>
          </a:p>
        </p:txBody>
      </p:sp>
      <p:sp>
        <p:nvSpPr>
          <p:cNvPr id="8" name="Step 1"/>
          <p:cNvSpPr/>
          <p:nvPr/>
        </p:nvSpPr>
        <p:spPr>
          <a:xfrm>
            <a:off x="2514600" y="1261872"/>
            <a:ext cx="2057400" cy="1454023"/>
          </a:xfrm>
          <a:prstGeom prst="roundRect">
            <a:avLst>
              <a:gd name="adj" fmla="val 4402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0B1220"/>
                </a:solidFill>
              </a:rPr>
              <a:t>ABCs, vitals, glucose; collateral: baseline, last known well, med changes¹²</a:t>
            </a:r>
            <a:endParaRPr lang="en-US" sz="1100" dirty="0"/>
          </a:p>
        </p:txBody>
      </p:sp>
      <p:sp>
        <p:nvSpPr>
          <p:cNvPr id="9" name="Step 2"/>
          <p:cNvSpPr/>
          <p:nvPr/>
        </p:nvSpPr>
        <p:spPr>
          <a:xfrm>
            <a:off x="4846320" y="1261872"/>
            <a:ext cx="2057400" cy="1454023"/>
          </a:xfrm>
          <a:prstGeom prst="roundRect">
            <a:avLst>
              <a:gd name="adj" fmla="val 4402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0B1220"/>
                </a:solidFill>
              </a:rPr>
              <a:t>Exam: GCS, attention, pupils, focal signs, meningismus; CAM or 4AT¹˒²</a:t>
            </a:r>
            <a:endParaRPr lang="en-US" sz="1100" dirty="0"/>
          </a:p>
        </p:txBody>
      </p:sp>
      <p:sp>
        <p:nvSpPr>
          <p:cNvPr id="10" name="Decision"/>
          <p:cNvSpPr/>
          <p:nvPr/>
        </p:nvSpPr>
        <p:spPr>
          <a:xfrm>
            <a:off x="7178040" y="1261872"/>
            <a:ext cx="1463040" cy="1454023"/>
          </a:xfrm>
          <a:prstGeom prst="roundRect">
            <a:avLst>
              <a:gd name="adj" fmla="val 4402"/>
            </a:avLst>
          </a:prstGeom>
          <a:solidFill>
            <a:srgbClr val="0A6AA3">
              <a:alpha val="10000"/>
            </a:srgbClr>
          </a:solidFill>
          <a:ln w="19050">
            <a:solidFill>
              <a:srgbClr val="0A6AA3"/>
            </a:solidFill>
          </a:ln>
        </p:spPr>
        <p:txBody>
          <a:bodyPr wrap="square" lIns="68580" tIns="68580" rIns="68580" bIns="6858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75A8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Any emergency feature?</a:t>
            </a:r>
            <a:endParaRPr lang="en-US" sz="1100" dirty="0"/>
          </a:p>
        </p:txBody>
      </p:sp>
      <p:sp>
        <p:nvSpPr>
          <p:cNvPr id="11" name="Arrow"/>
          <p:cNvSpPr/>
          <p:nvPr/>
        </p:nvSpPr>
        <p:spPr>
          <a:xfrm>
            <a:off x="2276856" y="1988884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2" name="Arrow"/>
          <p:cNvSpPr/>
          <p:nvPr/>
        </p:nvSpPr>
        <p:spPr>
          <a:xfrm>
            <a:off x="4608576" y="1988884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3" name="Arrow"/>
          <p:cNvSpPr/>
          <p:nvPr/>
        </p:nvSpPr>
        <p:spPr>
          <a:xfrm>
            <a:off x="6940296" y="1988884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4" name="Red flags"/>
          <p:cNvSpPr/>
          <p:nvPr/>
        </p:nvSpPr>
        <p:spPr>
          <a:xfrm>
            <a:off x="8915400" y="1261872"/>
            <a:ext cx="5257800" cy="1454023"/>
          </a:xfrm>
          <a:prstGeom prst="roundRect">
            <a:avLst>
              <a:gd name="adj" fmla="val 4402"/>
            </a:avLst>
          </a:prstGeom>
          <a:solidFill>
            <a:srgbClr val="B42318">
              <a:alpha val="7000"/>
            </a:srgbClr>
          </a:solidFill>
          <a:ln w="15875">
            <a:solidFill>
              <a:srgbClr val="B42318"/>
            </a:solidFill>
            <a:prstDash val="solid"/>
          </a:ln>
        </p:spPr>
      </p:sp>
      <p:sp>
        <p:nvSpPr>
          <p:cNvPr id="15" name="Red flags title"/>
          <p:cNvSpPr/>
          <p:nvPr/>
        </p:nvSpPr>
        <p:spPr>
          <a:xfrm>
            <a:off x="8915400" y="1261872"/>
            <a:ext cx="5257800" cy="318262"/>
          </a:xfrm>
          <a:prstGeom prst="roundRect">
            <a:avLst>
              <a:gd name="adj" fmla="val 20112"/>
            </a:avLst>
          </a:prstGeom>
          <a:solidFill>
            <a:srgbClr val="B42318"/>
          </a:solidFill>
          <a:ln w="15875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Emergency: treat now, then find the cause¹²</a:t>
            </a:r>
            <a:endParaRPr lang="en-US" sz="1150" dirty="0"/>
          </a:p>
        </p:txBody>
      </p:sp>
      <p:sp>
        <p:nvSpPr>
          <p:cNvPr id="16" name="Red flag items 1"/>
          <p:cNvSpPr txBox="1"/>
          <p:nvPr/>
        </p:nvSpPr>
        <p:spPr>
          <a:xfrm>
            <a:off x="8983980" y="1625854"/>
            <a:ext cx="2505456" cy="801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050" dirty="0">
                <a:solidFill>
                  <a:srgbClr val="0B1220"/>
                </a:solidFill>
              </a:rPr>
              <a:t>Glucose &lt;4 mmol/L: dextrose now ± thiamine³˒⁴˒⁹</a:t>
            </a:r>
            <a:endParaRPr lang="en-US" sz="10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050" dirty="0">
                <a:solidFill>
                  <a:srgbClr val="0B1220"/>
                </a:solidFill>
              </a:rPr>
              <a:t>Airway at risk or GCS ≤8: call ICU</a:t>
            </a:r>
            <a:endParaRPr lang="en-US" sz="10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050" dirty="0">
                <a:solidFill>
                  <a:srgbClr val="0B1220"/>
                </a:solidFill>
              </a:rPr>
              <a:t>Focal deficit, unequal pupils: code stroke</a:t>
            </a:r>
            <a:endParaRPr lang="en-US" sz="1050" dirty="0"/>
          </a:p>
        </p:txBody>
      </p:sp>
      <p:sp>
        <p:nvSpPr>
          <p:cNvPr id="17" name="Red flag items 2"/>
          <p:cNvSpPr txBox="1"/>
          <p:nvPr/>
        </p:nvSpPr>
        <p:spPr>
          <a:xfrm>
            <a:off x="11599164" y="1625854"/>
            <a:ext cx="2505456" cy="801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050" dirty="0">
                <a:solidFill>
                  <a:srgbClr val="0B1220"/>
                </a:solidFill>
              </a:rPr>
              <a:t>Fever, stiff neck: cultures, dex + antibiotics⁶</a:t>
            </a:r>
            <a:endParaRPr lang="en-US" sz="10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050" dirty="0">
                <a:solidFill>
                  <a:srgbClr val="0B1220"/>
                </a:solidFill>
              </a:rPr>
              <a:t>Seizure ≥5 min: benzodiazepine⁵</a:t>
            </a:r>
            <a:endParaRPr lang="en-US" sz="10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050" dirty="0">
                <a:solidFill>
                  <a:srgbClr val="0B1220"/>
                </a:solidFill>
              </a:rPr>
              <a:t>Miosis, slow RR: naloxone¹²</a:t>
            </a:r>
            <a:endParaRPr lang="en-US" sz="1050" dirty="0"/>
          </a:p>
        </p:txBody>
      </p:sp>
      <p:sp>
        <p:nvSpPr>
          <p:cNvPr id="18" name="Red flag action"/>
          <p:cNvSpPr txBox="1"/>
          <p:nvPr/>
        </p:nvSpPr>
        <p:spPr>
          <a:xfrm>
            <a:off x="8983980" y="2500249"/>
            <a:ext cx="5120640" cy="16535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rgbClr val="B42318"/>
                </a:solidFill>
              </a:rPr>
              <a:t>→ Lorazepam 4 mg IV or midazolam IM; naloxone 0.04 mg IV, titrate⁵˒¹²</a:t>
            </a:r>
            <a:endParaRPr lang="en-US" sz="1050" dirty="0"/>
          </a:p>
        </p:txBody>
      </p:sp>
      <p:sp>
        <p:nvSpPr>
          <p:cNvPr id="19" name="Yes arrow"/>
          <p:cNvSpPr/>
          <p:nvPr/>
        </p:nvSpPr>
        <p:spPr>
          <a:xfrm>
            <a:off x="8677656" y="1988884"/>
            <a:ext cx="201168" cy="0"/>
          </a:xfrm>
          <a:prstGeom prst="line">
            <a:avLst/>
          </a:prstGeom>
          <a:noFill/>
          <a:ln w="22225">
            <a:solidFill>
              <a:srgbClr val="B42318"/>
            </a:solidFill>
            <a:prstDash val="solid"/>
            <a:tailEnd type="triangle"/>
          </a:ln>
        </p:spPr>
      </p:sp>
      <p:sp>
        <p:nvSpPr>
          <p:cNvPr id="20" name="Yes label"/>
          <p:cNvSpPr txBox="1"/>
          <p:nvPr/>
        </p:nvSpPr>
        <p:spPr>
          <a:xfrm>
            <a:off x="8641080" y="1769428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42318"/>
                </a:solidFill>
              </a:rPr>
              <a:t>Yes</a:t>
            </a:r>
            <a:endParaRPr lang="en-US" sz="850" dirty="0"/>
          </a:p>
        </p:txBody>
      </p:sp>
      <p:sp>
        <p:nvSpPr>
          <p:cNvPr id="21" name="Drop"/>
          <p:cNvSpPr/>
          <p:nvPr/>
        </p:nvSpPr>
        <p:spPr>
          <a:xfrm>
            <a:off x="7909560" y="2715895"/>
            <a:ext cx="0" cy="438912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2" name="Bus"/>
          <p:cNvSpPr/>
          <p:nvPr/>
        </p:nvSpPr>
        <p:spPr>
          <a:xfrm>
            <a:off x="2115922" y="3154807"/>
            <a:ext cx="10782605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3" name="Arrow"/>
          <p:cNvSpPr/>
          <p:nvPr/>
        </p:nvSpPr>
        <p:spPr>
          <a:xfrm>
            <a:off x="2115922" y="3154807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4" name="Arrow"/>
          <p:cNvSpPr/>
          <p:nvPr/>
        </p:nvSpPr>
        <p:spPr>
          <a:xfrm>
            <a:off x="4811573" y="3154807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5" name="Arrow"/>
          <p:cNvSpPr/>
          <p:nvPr/>
        </p:nvSpPr>
        <p:spPr>
          <a:xfrm>
            <a:off x="7507224" y="3154807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6" name="Arrow"/>
          <p:cNvSpPr/>
          <p:nvPr/>
        </p:nvSpPr>
        <p:spPr>
          <a:xfrm>
            <a:off x="10202875" y="3154807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7" name="Arrow"/>
          <p:cNvSpPr/>
          <p:nvPr/>
        </p:nvSpPr>
        <p:spPr>
          <a:xfrm>
            <a:off x="12898526" y="3154807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8" name="Branch question"/>
          <p:cNvSpPr/>
          <p:nvPr/>
        </p:nvSpPr>
        <p:spPr>
          <a:xfrm>
            <a:off x="6782880" y="2825623"/>
            <a:ext cx="2253361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A6AA3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75A8C"/>
                </a:solidFill>
              </a:rPr>
              <a:t>If not: which cause category?</a:t>
            </a:r>
            <a:endParaRPr lang="en-US" sz="1050" dirty="0"/>
          </a:p>
        </p:txBody>
      </p:sp>
      <p:sp>
        <p:nvSpPr>
          <p:cNvPr id="29" name="Branch Metabolic"/>
          <p:cNvSpPr/>
          <p:nvPr/>
        </p:nvSpPr>
        <p:spPr>
          <a:xfrm>
            <a:off x="841248" y="3337687"/>
            <a:ext cx="2549347" cy="318262"/>
          </a:xfrm>
          <a:prstGeom prst="roundRect">
            <a:avLst>
              <a:gd name="adj" fmla="val 20112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Metabolic</a:t>
            </a:r>
            <a:endParaRPr lang="en-US" sz="1150" dirty="0"/>
          </a:p>
        </p:txBody>
      </p:sp>
      <p:sp>
        <p:nvSpPr>
          <p:cNvPr id="30" name="Branch Infection"/>
          <p:cNvSpPr/>
          <p:nvPr/>
        </p:nvSpPr>
        <p:spPr>
          <a:xfrm>
            <a:off x="3536899" y="3337687"/>
            <a:ext cx="2549347" cy="318262"/>
          </a:xfrm>
          <a:prstGeom prst="roundRect">
            <a:avLst>
              <a:gd name="adj" fmla="val 20112"/>
            </a:avLst>
          </a:prstGeom>
          <a:solidFill>
            <a:srgbClr val="B42318"/>
          </a:solidFill>
          <a:ln w="12700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Infection</a:t>
            </a:r>
            <a:endParaRPr lang="en-US" sz="1150" dirty="0"/>
          </a:p>
        </p:txBody>
      </p:sp>
      <p:sp>
        <p:nvSpPr>
          <p:cNvPr id="31" name="Branch Drugs &amp; toxins"/>
          <p:cNvSpPr/>
          <p:nvPr/>
        </p:nvSpPr>
        <p:spPr>
          <a:xfrm>
            <a:off x="6232550" y="3337687"/>
            <a:ext cx="2549347" cy="318262"/>
          </a:xfrm>
          <a:prstGeom prst="roundRect">
            <a:avLst>
              <a:gd name="adj" fmla="val 20112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Drugs &amp; toxins</a:t>
            </a:r>
            <a:endParaRPr lang="en-US" sz="1150" dirty="0"/>
          </a:p>
        </p:txBody>
      </p:sp>
      <p:sp>
        <p:nvSpPr>
          <p:cNvPr id="32" name="Branch Primary CNS"/>
          <p:cNvSpPr/>
          <p:nvPr/>
        </p:nvSpPr>
        <p:spPr>
          <a:xfrm>
            <a:off x="8928202" y="3337687"/>
            <a:ext cx="2549347" cy="318262"/>
          </a:xfrm>
          <a:prstGeom prst="roundRect">
            <a:avLst>
              <a:gd name="adj" fmla="val 20112"/>
            </a:avLst>
          </a:prstGeom>
          <a:solidFill>
            <a:srgbClr val="B42318"/>
          </a:solidFill>
          <a:ln w="12700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Primary CNS</a:t>
            </a:r>
            <a:endParaRPr lang="en-US" sz="1150" dirty="0"/>
          </a:p>
        </p:txBody>
      </p:sp>
      <p:sp>
        <p:nvSpPr>
          <p:cNvPr id="33" name="Branch Delirium, multifactorial"/>
          <p:cNvSpPr/>
          <p:nvPr/>
        </p:nvSpPr>
        <p:spPr>
          <a:xfrm>
            <a:off x="11623853" y="3337687"/>
            <a:ext cx="2549347" cy="318262"/>
          </a:xfrm>
          <a:prstGeom prst="roundRect">
            <a:avLst>
              <a:gd name="adj" fmla="val 20112"/>
            </a:avLst>
          </a:prstGeom>
          <a:solidFill>
            <a:srgbClr val="067647"/>
          </a:solidFill>
          <a:ln w="12700">
            <a:solidFill>
              <a:srgbClr val="067647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Delirium, multifactorial</a:t>
            </a:r>
            <a:endParaRPr lang="en-US" sz="1150" dirty="0"/>
          </a:p>
        </p:txBody>
      </p:sp>
      <p:sp>
        <p:nvSpPr>
          <p:cNvPr id="34" name="Row label CAUSES"/>
          <p:cNvSpPr/>
          <p:nvPr/>
        </p:nvSpPr>
        <p:spPr>
          <a:xfrm>
            <a:off x="457200" y="3747389"/>
            <a:ext cx="292608" cy="908260"/>
          </a:xfrm>
          <a:prstGeom prst="roundRect">
            <a:avLst>
              <a:gd name="adj" fmla="val 18750"/>
            </a:avLst>
          </a:prstGeom>
          <a:solidFill>
            <a:srgbClr val="0B2540"/>
          </a:solidFill>
          <a:ln/>
        </p:spPr>
      </p:sp>
      <p:sp>
        <p:nvSpPr>
          <p:cNvPr id="35" name="Row label text CAUSES"/>
          <p:cNvSpPr txBox="1"/>
          <p:nvPr/>
        </p:nvSpPr>
        <p:spPr>
          <a:xfrm rot="16200000">
            <a:off x="149374" y="4055215"/>
            <a:ext cx="9082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CAUSES</a:t>
            </a:r>
            <a:endParaRPr lang="en-US" sz="850" dirty="0"/>
          </a:p>
        </p:txBody>
      </p:sp>
      <p:sp>
        <p:nvSpPr>
          <p:cNvPr id="36" name="causes Metabolic"/>
          <p:cNvSpPr/>
          <p:nvPr/>
        </p:nvSpPr>
        <p:spPr>
          <a:xfrm>
            <a:off x="841248" y="3747389"/>
            <a:ext cx="2549347" cy="908260"/>
          </a:xfrm>
          <a:prstGeom prst="roundRect">
            <a:avLst>
              <a:gd name="adj" fmla="val 6041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7" name="causes items Metabolic"/>
          <p:cNvSpPr txBox="1"/>
          <p:nvPr/>
        </p:nvSpPr>
        <p:spPr>
          <a:xfrm>
            <a:off x="909828" y="3815969"/>
            <a:ext cx="2412187" cy="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b="1" dirty="0">
                <a:solidFill>
                  <a:srgbClr val="B42318"/>
                </a:solidFill>
              </a:rPr>
              <a:t>Hypoglycemia, hypoxia, hypercapnia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b="1" dirty="0">
                <a:solidFill>
                  <a:srgbClr val="B42318"/>
                </a:solidFill>
              </a:rPr>
              <a:t>Wernicke (thiamine deficiency)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Na, Ca, uremia, liver, endocrine</a:t>
            </a:r>
            <a:endParaRPr lang="en-US" sz="1100" dirty="0"/>
          </a:p>
        </p:txBody>
      </p:sp>
      <p:sp>
        <p:nvSpPr>
          <p:cNvPr id="38" name="Chevron"/>
          <p:cNvSpPr/>
          <p:nvPr/>
        </p:nvSpPr>
        <p:spPr>
          <a:xfrm rot="10800000">
            <a:off x="2051914" y="4678509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39" name="causes Infection"/>
          <p:cNvSpPr/>
          <p:nvPr/>
        </p:nvSpPr>
        <p:spPr>
          <a:xfrm>
            <a:off x="3536899" y="3747389"/>
            <a:ext cx="2549347" cy="908260"/>
          </a:xfrm>
          <a:prstGeom prst="roundRect">
            <a:avLst>
              <a:gd name="adj" fmla="val 6041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0" name="causes items Infection"/>
          <p:cNvSpPr txBox="1"/>
          <p:nvPr/>
        </p:nvSpPr>
        <p:spPr>
          <a:xfrm>
            <a:off x="3605479" y="3815969"/>
            <a:ext cx="2412187" cy="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b="1" dirty="0">
                <a:solidFill>
                  <a:srgbClr val="B42318"/>
                </a:solidFill>
              </a:rPr>
              <a:t>Meningitis, encephalitis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b="1" dirty="0">
                <a:solidFill>
                  <a:srgbClr val="B42318"/>
                </a:solidFill>
              </a:rPr>
              <a:t>Sepsis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Pneumonia; UTI only if GU symptoms¹⁰</a:t>
            </a:r>
            <a:endParaRPr lang="en-US" sz="1100" dirty="0"/>
          </a:p>
        </p:txBody>
      </p:sp>
      <p:sp>
        <p:nvSpPr>
          <p:cNvPr id="41" name="Chevron"/>
          <p:cNvSpPr/>
          <p:nvPr/>
        </p:nvSpPr>
        <p:spPr>
          <a:xfrm rot="10800000">
            <a:off x="4747565" y="4678509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2" name="causes Drugs &amp; toxins"/>
          <p:cNvSpPr/>
          <p:nvPr/>
        </p:nvSpPr>
        <p:spPr>
          <a:xfrm>
            <a:off x="6232550" y="3747389"/>
            <a:ext cx="2549347" cy="908260"/>
          </a:xfrm>
          <a:prstGeom prst="roundRect">
            <a:avLst>
              <a:gd name="adj" fmla="val 6041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3" name="causes items Drugs &amp; toxins"/>
          <p:cNvSpPr txBox="1"/>
          <p:nvPr/>
        </p:nvSpPr>
        <p:spPr>
          <a:xfrm>
            <a:off x="6301130" y="3815969"/>
            <a:ext cx="2412187" cy="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b="1" dirty="0">
                <a:solidFill>
                  <a:srgbClr val="B42318"/>
                </a:solidFill>
              </a:rPr>
              <a:t>Opioid or sedative toxicity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b="1" dirty="0">
                <a:solidFill>
                  <a:srgbClr val="B42318"/>
                </a:solidFill>
              </a:rPr>
              <a:t>Alcohol or benzo withdrawal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Serotonin syndrome, NMS, anticholinergics</a:t>
            </a:r>
            <a:endParaRPr lang="en-US" sz="1100" dirty="0"/>
          </a:p>
        </p:txBody>
      </p:sp>
      <p:sp>
        <p:nvSpPr>
          <p:cNvPr id="44" name="Chevron"/>
          <p:cNvSpPr/>
          <p:nvPr/>
        </p:nvSpPr>
        <p:spPr>
          <a:xfrm rot="10800000">
            <a:off x="7443216" y="4678509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5" name="causes Primary CNS"/>
          <p:cNvSpPr/>
          <p:nvPr/>
        </p:nvSpPr>
        <p:spPr>
          <a:xfrm>
            <a:off x="8928202" y="3747389"/>
            <a:ext cx="2549347" cy="908260"/>
          </a:xfrm>
          <a:prstGeom prst="roundRect">
            <a:avLst>
              <a:gd name="adj" fmla="val 6041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6" name="causes items Primary CNS"/>
          <p:cNvSpPr txBox="1"/>
          <p:nvPr/>
        </p:nvSpPr>
        <p:spPr>
          <a:xfrm>
            <a:off x="8996782" y="3815969"/>
            <a:ext cx="2412187" cy="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b="1" dirty="0">
                <a:solidFill>
                  <a:srgbClr val="B42318"/>
                </a:solidFill>
              </a:rPr>
              <a:t>Stroke, ICH, herniation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b="1" dirty="0">
                <a:solidFill>
                  <a:srgbClr val="B42318"/>
                </a:solidFill>
              </a:rPr>
              <a:t>Nonconvulsive status epilepticus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Post-ictal, subdural, PRES</a:t>
            </a:r>
            <a:endParaRPr lang="en-US" sz="1100" dirty="0"/>
          </a:p>
        </p:txBody>
      </p:sp>
      <p:sp>
        <p:nvSpPr>
          <p:cNvPr id="47" name="Chevron"/>
          <p:cNvSpPr/>
          <p:nvPr/>
        </p:nvSpPr>
        <p:spPr>
          <a:xfrm rot="10800000">
            <a:off x="10138867" y="4678509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8" name="causes Delirium, multifactorial"/>
          <p:cNvSpPr/>
          <p:nvPr/>
        </p:nvSpPr>
        <p:spPr>
          <a:xfrm>
            <a:off x="11623853" y="3747389"/>
            <a:ext cx="2549347" cy="908260"/>
          </a:xfrm>
          <a:prstGeom prst="roundRect">
            <a:avLst>
              <a:gd name="adj" fmla="val 6041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9" name="causes items Delirium, multifactorial"/>
          <p:cNvSpPr txBox="1"/>
          <p:nvPr/>
        </p:nvSpPr>
        <p:spPr>
          <a:xfrm>
            <a:off x="11692433" y="3815969"/>
            <a:ext cx="2412187" cy="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Age, dementia, sensory loss + insult¹²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Retention, constipation, pain</a:t>
            </a:r>
            <a:endParaRPr lang="en-US" sz="1100" dirty="0"/>
          </a:p>
        </p:txBody>
      </p:sp>
      <p:sp>
        <p:nvSpPr>
          <p:cNvPr id="50" name="Chevron"/>
          <p:cNvSpPr/>
          <p:nvPr/>
        </p:nvSpPr>
        <p:spPr>
          <a:xfrm rot="10800000">
            <a:off x="12834518" y="4678509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1" name="Row label CLUES"/>
          <p:cNvSpPr/>
          <p:nvPr/>
        </p:nvSpPr>
        <p:spPr>
          <a:xfrm>
            <a:off x="457200" y="4765377"/>
            <a:ext cx="292608" cy="908260"/>
          </a:xfrm>
          <a:prstGeom prst="roundRect">
            <a:avLst>
              <a:gd name="adj" fmla="val 18750"/>
            </a:avLst>
          </a:prstGeom>
          <a:solidFill>
            <a:srgbClr val="334155"/>
          </a:solidFill>
          <a:ln/>
        </p:spPr>
      </p:sp>
      <p:sp>
        <p:nvSpPr>
          <p:cNvPr id="52" name="Row label text CLUES"/>
          <p:cNvSpPr txBox="1"/>
          <p:nvPr/>
        </p:nvSpPr>
        <p:spPr>
          <a:xfrm rot="16200000">
            <a:off x="149374" y="5073202"/>
            <a:ext cx="9082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CLUES</a:t>
            </a:r>
            <a:endParaRPr lang="en-US" sz="850" dirty="0"/>
          </a:p>
        </p:txBody>
      </p:sp>
      <p:sp>
        <p:nvSpPr>
          <p:cNvPr id="53" name="clues Metabolic"/>
          <p:cNvSpPr/>
          <p:nvPr/>
        </p:nvSpPr>
        <p:spPr>
          <a:xfrm>
            <a:off x="841248" y="4765377"/>
            <a:ext cx="2549347" cy="908260"/>
          </a:xfrm>
          <a:prstGeom prst="roundRect">
            <a:avLst>
              <a:gd name="adj" fmla="val 6041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4" name="clues items Metabolic"/>
          <p:cNvSpPr txBox="1"/>
          <p:nvPr/>
        </p:nvSpPr>
        <p:spPr>
          <a:xfrm>
            <a:off x="909828" y="4833957"/>
            <a:ext cx="2412187" cy="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Asterixis, multifocal myoclonus¹²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Eye palsy, ataxia, EtOH, poor diet⁴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Hypoglycemia can mimic stroke</a:t>
            </a:r>
            <a:endParaRPr lang="en-US" sz="1100" dirty="0"/>
          </a:p>
        </p:txBody>
      </p:sp>
      <p:sp>
        <p:nvSpPr>
          <p:cNvPr id="55" name="Chevron"/>
          <p:cNvSpPr/>
          <p:nvPr/>
        </p:nvSpPr>
        <p:spPr>
          <a:xfrm rot="10800000">
            <a:off x="2051914" y="569649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6" name="clues Infection"/>
          <p:cNvSpPr/>
          <p:nvPr/>
        </p:nvSpPr>
        <p:spPr>
          <a:xfrm>
            <a:off x="3536899" y="4765377"/>
            <a:ext cx="2549347" cy="908260"/>
          </a:xfrm>
          <a:prstGeom prst="roundRect">
            <a:avLst>
              <a:gd name="adj" fmla="val 6041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7" name="clues items Infection"/>
          <p:cNvSpPr txBox="1"/>
          <p:nvPr/>
        </p:nvSpPr>
        <p:spPr>
          <a:xfrm>
            <a:off x="3605479" y="4833957"/>
            <a:ext cx="2412187" cy="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Fever, headache, stiff neck, rash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New seizure; immunosuppressed</a:t>
            </a:r>
            <a:endParaRPr lang="en-US" sz="1100" dirty="0"/>
          </a:p>
        </p:txBody>
      </p:sp>
      <p:sp>
        <p:nvSpPr>
          <p:cNvPr id="58" name="Chevron"/>
          <p:cNvSpPr/>
          <p:nvPr/>
        </p:nvSpPr>
        <p:spPr>
          <a:xfrm rot="10800000">
            <a:off x="4747565" y="569649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9" name="clues Drugs &amp; toxins"/>
          <p:cNvSpPr/>
          <p:nvPr/>
        </p:nvSpPr>
        <p:spPr>
          <a:xfrm>
            <a:off x="6232550" y="4765377"/>
            <a:ext cx="2549347" cy="908260"/>
          </a:xfrm>
          <a:prstGeom prst="roundRect">
            <a:avLst>
              <a:gd name="adj" fmla="val 6041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0" name="clues items Drugs &amp; toxins"/>
          <p:cNvSpPr txBox="1"/>
          <p:nvPr/>
        </p:nvSpPr>
        <p:spPr>
          <a:xfrm>
            <a:off x="6301130" y="4833957"/>
            <a:ext cx="2412187" cy="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Drugs started, stopped or missed¹²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Toxidrome: pupils, skin, HR, temp</a:t>
            </a:r>
            <a:endParaRPr lang="en-US" sz="1100" dirty="0"/>
          </a:p>
        </p:txBody>
      </p:sp>
      <p:sp>
        <p:nvSpPr>
          <p:cNvPr id="61" name="Chevron"/>
          <p:cNvSpPr/>
          <p:nvPr/>
        </p:nvSpPr>
        <p:spPr>
          <a:xfrm rot="10800000">
            <a:off x="7443216" y="569649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2" name="clues Primary CNS"/>
          <p:cNvSpPr/>
          <p:nvPr/>
        </p:nvSpPr>
        <p:spPr>
          <a:xfrm>
            <a:off x="8928202" y="4765377"/>
            <a:ext cx="2549347" cy="908260"/>
          </a:xfrm>
          <a:prstGeom prst="roundRect">
            <a:avLst>
              <a:gd name="adj" fmla="val 6041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3" name="clues items Primary CNS"/>
          <p:cNvSpPr txBox="1"/>
          <p:nvPr/>
        </p:nvSpPr>
        <p:spPr>
          <a:xfrm>
            <a:off x="8996782" y="4833957"/>
            <a:ext cx="2412187" cy="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Focal deficit, gaze deviation, pupils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Unexplained coma; subtle twitching⁷</a:t>
            </a:r>
            <a:endParaRPr lang="en-US" sz="1100" dirty="0"/>
          </a:p>
        </p:txBody>
      </p:sp>
      <p:sp>
        <p:nvSpPr>
          <p:cNvPr id="64" name="Chevron"/>
          <p:cNvSpPr/>
          <p:nvPr/>
        </p:nvSpPr>
        <p:spPr>
          <a:xfrm rot="10800000">
            <a:off x="10138867" y="569649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5" name="clues Delirium, multifactorial"/>
          <p:cNvSpPr/>
          <p:nvPr/>
        </p:nvSpPr>
        <p:spPr>
          <a:xfrm>
            <a:off x="11623853" y="4765377"/>
            <a:ext cx="2549347" cy="908260"/>
          </a:xfrm>
          <a:prstGeom prst="roundRect">
            <a:avLst>
              <a:gd name="adj" fmla="val 6041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6" name="clues items Delirium, multifactorial"/>
          <p:cNvSpPr txBox="1"/>
          <p:nvPr/>
        </p:nvSpPr>
        <p:spPr>
          <a:xfrm>
            <a:off x="11692433" y="4833957"/>
            <a:ext cx="2412187" cy="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No single cause once 1–4 excluded¹²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Hypoactive: quiet, sleepy, missed</a:t>
            </a:r>
            <a:endParaRPr lang="en-US" sz="1100" dirty="0"/>
          </a:p>
        </p:txBody>
      </p:sp>
      <p:sp>
        <p:nvSpPr>
          <p:cNvPr id="67" name="Chevron"/>
          <p:cNvSpPr/>
          <p:nvPr/>
        </p:nvSpPr>
        <p:spPr>
          <a:xfrm rot="10800000">
            <a:off x="12834518" y="569649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8" name="Row label WORKUP"/>
          <p:cNvSpPr/>
          <p:nvPr/>
        </p:nvSpPr>
        <p:spPr>
          <a:xfrm>
            <a:off x="457200" y="5783364"/>
            <a:ext cx="292608" cy="752354"/>
          </a:xfrm>
          <a:prstGeom prst="roundRect">
            <a:avLst>
              <a:gd name="adj" fmla="val 18750"/>
            </a:avLst>
          </a:prstGeom>
          <a:solidFill>
            <a:srgbClr val="0A6AA3"/>
          </a:solidFill>
          <a:ln/>
        </p:spPr>
      </p:sp>
      <p:sp>
        <p:nvSpPr>
          <p:cNvPr id="69" name="Row label text WORKUP"/>
          <p:cNvSpPr txBox="1"/>
          <p:nvPr/>
        </p:nvSpPr>
        <p:spPr>
          <a:xfrm rot="16200000">
            <a:off x="227327" y="6013237"/>
            <a:ext cx="75235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WORKUP</a:t>
            </a:r>
            <a:endParaRPr lang="en-US" sz="850" dirty="0"/>
          </a:p>
        </p:txBody>
      </p:sp>
      <p:sp>
        <p:nvSpPr>
          <p:cNvPr id="70" name="workup Metabolic"/>
          <p:cNvSpPr/>
          <p:nvPr/>
        </p:nvSpPr>
        <p:spPr>
          <a:xfrm>
            <a:off x="841248" y="5783364"/>
            <a:ext cx="2549347" cy="752354"/>
          </a:xfrm>
          <a:prstGeom prst="roundRect">
            <a:avLst>
              <a:gd name="adj" fmla="val 729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71" name="workup items Metabolic"/>
          <p:cNvSpPr txBox="1"/>
          <p:nvPr/>
        </p:nvSpPr>
        <p:spPr>
          <a:xfrm>
            <a:off x="909828" y="5851944"/>
            <a:ext cx="2412187" cy="6151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Lytes, Ca, creatinine, LFTs, VBG¹²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TSH, ammonia, cortisol if needed</a:t>
            </a:r>
            <a:endParaRPr lang="en-US" sz="1100" dirty="0"/>
          </a:p>
        </p:txBody>
      </p:sp>
      <p:sp>
        <p:nvSpPr>
          <p:cNvPr id="72" name="Chevron"/>
          <p:cNvSpPr/>
          <p:nvPr/>
        </p:nvSpPr>
        <p:spPr>
          <a:xfrm rot="10800000">
            <a:off x="2051914" y="6558578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3" name="workup Infection"/>
          <p:cNvSpPr/>
          <p:nvPr/>
        </p:nvSpPr>
        <p:spPr>
          <a:xfrm>
            <a:off x="3536899" y="5783364"/>
            <a:ext cx="2549347" cy="752354"/>
          </a:xfrm>
          <a:prstGeom prst="roundRect">
            <a:avLst>
              <a:gd name="adj" fmla="val 729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74" name="workup items Infection"/>
          <p:cNvSpPr txBox="1"/>
          <p:nvPr/>
        </p:nvSpPr>
        <p:spPr>
          <a:xfrm>
            <a:off x="3605479" y="5851944"/>
            <a:ext cx="2412187" cy="6151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Blood cultures, CXR, lactate¹⁰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CT 1st: focal, seizure, GCS &lt;10, immunosupp.⁶</a:t>
            </a:r>
            <a:endParaRPr lang="en-US" sz="1100" dirty="0"/>
          </a:p>
        </p:txBody>
      </p:sp>
      <p:sp>
        <p:nvSpPr>
          <p:cNvPr id="75" name="Chevron"/>
          <p:cNvSpPr/>
          <p:nvPr/>
        </p:nvSpPr>
        <p:spPr>
          <a:xfrm rot="10800000">
            <a:off x="4747565" y="6558578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6" name="workup Drugs &amp; toxins"/>
          <p:cNvSpPr/>
          <p:nvPr/>
        </p:nvSpPr>
        <p:spPr>
          <a:xfrm>
            <a:off x="6232550" y="5783364"/>
            <a:ext cx="2549347" cy="752354"/>
          </a:xfrm>
          <a:prstGeom prst="roundRect">
            <a:avLst>
              <a:gd name="adj" fmla="val 729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77" name="workup items Drugs &amp; toxins"/>
          <p:cNvSpPr txBox="1"/>
          <p:nvPr/>
        </p:nvSpPr>
        <p:spPr>
          <a:xfrm>
            <a:off x="6301130" y="5851944"/>
            <a:ext cx="2412187" cy="6151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Med review; tox screen, levels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Acetaminophen, salicylate; ECG (QTc)</a:t>
            </a:r>
            <a:endParaRPr lang="en-US" sz="1100" dirty="0"/>
          </a:p>
        </p:txBody>
      </p:sp>
      <p:sp>
        <p:nvSpPr>
          <p:cNvPr id="78" name="Chevron"/>
          <p:cNvSpPr/>
          <p:nvPr/>
        </p:nvSpPr>
        <p:spPr>
          <a:xfrm rot="10800000">
            <a:off x="7443216" y="6558578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9" name="workup Primary CNS"/>
          <p:cNvSpPr/>
          <p:nvPr/>
        </p:nvSpPr>
        <p:spPr>
          <a:xfrm>
            <a:off x="8928202" y="5783364"/>
            <a:ext cx="2549347" cy="752354"/>
          </a:xfrm>
          <a:prstGeom prst="roundRect">
            <a:avLst>
              <a:gd name="adj" fmla="val 729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80" name="workup items Primary CNS"/>
          <p:cNvSpPr txBox="1"/>
          <p:nvPr/>
        </p:nvSpPr>
        <p:spPr>
          <a:xfrm>
            <a:off x="8996782" y="5851944"/>
            <a:ext cx="2412187" cy="6151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CT ± CTA head and neck¹²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Urgent EEG if coma unexplained⁷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MRI if CT negative or subacute¹²</a:t>
            </a:r>
            <a:endParaRPr lang="en-US" sz="1100" dirty="0"/>
          </a:p>
        </p:txBody>
      </p:sp>
      <p:sp>
        <p:nvSpPr>
          <p:cNvPr id="81" name="Chevron"/>
          <p:cNvSpPr/>
          <p:nvPr/>
        </p:nvSpPr>
        <p:spPr>
          <a:xfrm rot="10800000">
            <a:off x="10138867" y="6558578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82" name="workup Delirium, multifactorial"/>
          <p:cNvSpPr/>
          <p:nvPr/>
        </p:nvSpPr>
        <p:spPr>
          <a:xfrm>
            <a:off x="11623853" y="5783364"/>
            <a:ext cx="2549347" cy="752354"/>
          </a:xfrm>
          <a:prstGeom prst="roundRect">
            <a:avLst>
              <a:gd name="adj" fmla="val 729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83" name="workup items Delirium, multifactorial"/>
          <p:cNvSpPr txBox="1"/>
          <p:nvPr/>
        </p:nvSpPr>
        <p:spPr>
          <a:xfrm>
            <a:off x="11692433" y="5851944"/>
            <a:ext cx="2412187" cy="6151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Rescreen daily: CAM or 4AT¹˒²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Bladder scan; bowel and pain review¹²</a:t>
            </a:r>
            <a:endParaRPr lang="en-US" sz="1100" dirty="0"/>
          </a:p>
        </p:txBody>
      </p:sp>
      <p:sp>
        <p:nvSpPr>
          <p:cNvPr id="84" name="Chevron"/>
          <p:cNvSpPr/>
          <p:nvPr/>
        </p:nvSpPr>
        <p:spPr>
          <a:xfrm rot="10800000">
            <a:off x="12834518" y="6558578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85" name="Row label MANAGE"/>
          <p:cNvSpPr/>
          <p:nvPr/>
        </p:nvSpPr>
        <p:spPr>
          <a:xfrm>
            <a:off x="457200" y="6645446"/>
            <a:ext cx="292608" cy="908260"/>
          </a:xfrm>
          <a:prstGeom prst="roundRect">
            <a:avLst>
              <a:gd name="adj" fmla="val 18750"/>
            </a:avLst>
          </a:prstGeom>
          <a:solidFill>
            <a:srgbClr val="067647"/>
          </a:solidFill>
          <a:ln/>
        </p:spPr>
      </p:sp>
      <p:sp>
        <p:nvSpPr>
          <p:cNvPr id="86" name="Row label text MANAGE"/>
          <p:cNvSpPr txBox="1"/>
          <p:nvPr/>
        </p:nvSpPr>
        <p:spPr>
          <a:xfrm rot="16200000">
            <a:off x="149374" y="6953272"/>
            <a:ext cx="9082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MANAGE</a:t>
            </a:r>
            <a:endParaRPr lang="en-US" sz="850" dirty="0"/>
          </a:p>
        </p:txBody>
      </p:sp>
      <p:sp>
        <p:nvSpPr>
          <p:cNvPr id="87" name="management Metabolic"/>
          <p:cNvSpPr/>
          <p:nvPr/>
        </p:nvSpPr>
        <p:spPr>
          <a:xfrm>
            <a:off x="841248" y="6645446"/>
            <a:ext cx="2549347" cy="908260"/>
          </a:xfrm>
          <a:prstGeom prst="roundRect">
            <a:avLst>
              <a:gd name="adj" fmla="val 6041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88" name="management items Metabolic"/>
          <p:cNvSpPr txBox="1"/>
          <p:nvPr/>
        </p:nvSpPr>
        <p:spPr>
          <a:xfrm>
            <a:off x="909828" y="6714026"/>
            <a:ext cx="2412187" cy="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Thiamine 200 mg IV TID if Wernicke⁴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Low Na + symptoms: 3% NaCl¹¹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Lactulose for liver; NIV for CO2</a:t>
            </a:r>
            <a:endParaRPr lang="en-US" sz="1100" dirty="0"/>
          </a:p>
        </p:txBody>
      </p:sp>
      <p:sp>
        <p:nvSpPr>
          <p:cNvPr id="89" name="management Infection"/>
          <p:cNvSpPr/>
          <p:nvPr/>
        </p:nvSpPr>
        <p:spPr>
          <a:xfrm>
            <a:off x="3536899" y="6645446"/>
            <a:ext cx="2549347" cy="908260"/>
          </a:xfrm>
          <a:prstGeom prst="roundRect">
            <a:avLst>
              <a:gd name="adj" fmla="val 6041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90" name="management items Infection"/>
          <p:cNvSpPr txBox="1"/>
          <p:nvPr/>
        </p:nvSpPr>
        <p:spPr>
          <a:xfrm>
            <a:off x="3605479" y="6714026"/>
            <a:ext cx="2412187" cy="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Meningitis: dex + antibiotics before CT⁶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Acyclovir if encephalitis possible</a:t>
            </a:r>
            <a:endParaRPr lang="en-US" sz="1100" dirty="0"/>
          </a:p>
        </p:txBody>
      </p:sp>
      <p:sp>
        <p:nvSpPr>
          <p:cNvPr id="91" name="management Drugs &amp; toxins"/>
          <p:cNvSpPr/>
          <p:nvPr/>
        </p:nvSpPr>
        <p:spPr>
          <a:xfrm>
            <a:off x="6232550" y="6645446"/>
            <a:ext cx="2549347" cy="908260"/>
          </a:xfrm>
          <a:prstGeom prst="roundRect">
            <a:avLst>
              <a:gd name="adj" fmla="val 6041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92" name="management items Drugs &amp; toxins"/>
          <p:cNvSpPr txBox="1"/>
          <p:nvPr/>
        </p:nvSpPr>
        <p:spPr>
          <a:xfrm>
            <a:off x="6301130" y="6714026"/>
            <a:ext cx="2412187" cy="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Stop deliriogenic drugs⁸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Benzos only for withdrawal, seizure⁸</a:t>
            </a:r>
            <a:endParaRPr lang="en-US" sz="1100" dirty="0"/>
          </a:p>
        </p:txBody>
      </p:sp>
      <p:sp>
        <p:nvSpPr>
          <p:cNvPr id="93" name="management Primary CNS"/>
          <p:cNvSpPr/>
          <p:nvPr/>
        </p:nvSpPr>
        <p:spPr>
          <a:xfrm>
            <a:off x="8928202" y="6645446"/>
            <a:ext cx="2549347" cy="908260"/>
          </a:xfrm>
          <a:prstGeom prst="roundRect">
            <a:avLst>
              <a:gd name="adj" fmla="val 6041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94" name="management items Primary CNS"/>
          <p:cNvSpPr txBox="1"/>
          <p:nvPr/>
        </p:nvSpPr>
        <p:spPr>
          <a:xfrm>
            <a:off x="8996782" y="6714026"/>
            <a:ext cx="2412187" cy="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Code stroke; bleed: neurosurgery¹²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Status: benzo, then ASM load⁵˒¹²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HOB 30°; reverse anticoagulant¹²</a:t>
            </a:r>
            <a:endParaRPr lang="en-US" sz="1100" dirty="0"/>
          </a:p>
        </p:txBody>
      </p:sp>
      <p:sp>
        <p:nvSpPr>
          <p:cNvPr id="95" name="management Delirium, multifactorial"/>
          <p:cNvSpPr/>
          <p:nvPr/>
        </p:nvSpPr>
        <p:spPr>
          <a:xfrm>
            <a:off x="11623853" y="6645446"/>
            <a:ext cx="2549347" cy="908260"/>
          </a:xfrm>
          <a:prstGeom prst="roundRect">
            <a:avLst>
              <a:gd name="adj" fmla="val 6041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96" name="management items Delirium, multifactorial"/>
          <p:cNvSpPr txBox="1"/>
          <p:nvPr/>
        </p:nvSpPr>
        <p:spPr>
          <a:xfrm>
            <a:off x="11692433" y="6714026"/>
            <a:ext cx="2412187" cy="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Reorient, glasses, sleep, walk⁸˒¹²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Antipsychotic only if unsafe⁸˒¹²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Avoid benzos and restraints⁸</a:t>
            </a:r>
            <a:endParaRPr lang="en-US" sz="1100" dirty="0"/>
          </a:p>
        </p:txBody>
      </p:sp>
      <p:pic>
        <p:nvPicPr>
          <p:cNvPr id="97" name="Logo" descr="Stethopedi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7700010"/>
            <a:ext cx="201168" cy="201168"/>
          </a:xfrm>
          <a:prstGeom prst="rect">
            <a:avLst/>
          </a:prstGeom>
        </p:spPr>
      </p:pic>
      <p:sp>
        <p:nvSpPr>
          <p:cNvPr id="98" name="Brand"/>
          <p:cNvSpPr txBox="1"/>
          <p:nvPr/>
        </p:nvSpPr>
        <p:spPr>
          <a:xfrm>
            <a:off x="731520" y="7681722"/>
            <a:ext cx="2733789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2540"/>
                </a:solidFill>
              </a:rPr>
              <a:t>Stethopedia</a:t>
            </a:r>
            <a:endParaRPr lang="en-US" sz="900" dirty="0"/>
          </a:p>
          <a:p>
            <a:pPr indent="0" marL="0">
              <a:buNone/>
            </a:pPr>
            <a:r>
              <a:rPr lang="en-US" sz="900" u="sng" dirty="0">
                <a:solidFill>
                  <a:srgbClr val="0A6AA3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stethopedia.ca/approach/altered-mental-status</a:t>
            </a:r>
            <a:endParaRPr lang="en-US" sz="900" dirty="0"/>
          </a:p>
        </p:txBody>
      </p:sp>
      <p:sp>
        <p:nvSpPr>
          <p:cNvPr id="99" name="Evidence"/>
          <p:cNvSpPr txBox="1"/>
          <p:nvPr/>
        </p:nvSpPr>
        <p:spPr>
          <a:xfrm>
            <a:off x="3785349" y="7681722"/>
            <a:ext cx="10387851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rgbClr val="334155"/>
                </a:solidFill>
              </a:rPr>
              <a:t>Evidence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 Wong 2010, JAMA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² Tieges 2021, Age Ageing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³ Lega 2023, Can J Diabetes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⁴ Galvin 2010, Eur J Neurol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⁵ Glauser 2016, Epilepsy Curr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⁶ van de Beek 2016, Clin Microbiol Infect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⁷ Towne 2000, Neurology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⁸ Marcantonio 2017, N Engl J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⁹ Schabelman 2012, J Emerg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¹⁰ Nicolle 2019, Clin Infect Dis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¹¹ Spasovski 2014, Eur J Endocrinol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¹² Manual 2024–25, pp. 193, 198–199, 204, 212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ethopedia">
  <a:themeElements>
    <a:clrScheme name="Stethopedia">
      <a:dk1>
        <a:srgbClr val="0B1220"/>
      </a:dk1>
      <a:lt1>
        <a:srgbClr val="FFFFFF"/>
      </a:lt1>
      <a:dk2>
        <a:srgbClr val="0B2540"/>
      </a:dk2>
      <a:lt2>
        <a:srgbClr val="F7F9FC"/>
      </a:lt2>
      <a:accent1>
        <a:srgbClr val="0A6AA3"/>
      </a:accent1>
      <a:accent2>
        <a:srgbClr val="38B6FF"/>
      </a:accent2>
      <a:accent3>
        <a:srgbClr val="B42318"/>
      </a:accent3>
      <a:accent4>
        <a:srgbClr val="B54708"/>
      </a:accent4>
      <a:accent5>
        <a:srgbClr val="067647"/>
      </a:accent5>
      <a:accent6>
        <a:srgbClr val="075A8C"/>
      </a:accent6>
      <a:hlink>
        <a:srgbClr val="0A6AA3"/>
      </a:hlink>
      <a:folHlink>
        <a:srgbClr val="075A8C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Stethopedia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Altered Mental Status</dc:title>
  <dc:subject>Check glucose and vitals, treat what can't wait, use collateral to define the change from baseline, then hunt the cause: metabolic, infection, drugs, primary CNS. Call it multifactorial delirium only once those are excluded.</dc:subject>
  <dc:creator>Stethopedia</dc:creator>
  <cp:lastModifiedBy>Stethopedia</cp:lastModifiedBy>
  <cp:revision>1</cp:revision>
  <dcterms:created xsi:type="dcterms:W3CDTF">2026-11-04T23:39:34Z</dcterms:created>
  <dcterms:modified xsi:type="dcterms:W3CDTF">2026-11-04T23:39:34Z</dcterms:modified>
</cp:coreProperties>
</file>