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nemia" id="{6d3777f9-212b-32ba-8013-95aacf3a1ae2}">
          <p14:sldIdLst>
            <p14:sldId id="2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Anemia. Check stability and the other cell lines, let the reticulocyte index split underproduction from blood loss or hemolysis, then use the MCV, iron studies or hemolysis labs to name the cause.
Start: Hb &lt;130 g/L (men) or &lt;120 g/L (women), or a fall from baseline. Bleeding, diet, drug, alcohol history; CBC with MCV, RDW, other cell lines vs prior; smear Reticulocyte index; draw iron, B12, folate, hemolysis labs and T&amp;S before transfusing
Unstable, bleeding or hemolyzing? If yes: Unstable: resuscitate; urgent GI or hematology: Shock: low BP, tachycardia; Angina or dyspnea at rest; Pancytopenia or blasts on smear; Melena, hematemesis or BRBPR; Schistocytes, low platelets: TTP?; Fast Hb fall, jaundice, dark urine. Bleed/shock: transfuse now, not by Hb; MI: consider &lt;100 g/L.
Microcytic (RI &lt;2%) (MCV &lt;80 fL). Causes: Iron deficiency: blood loss, malabsorption; Occult GI cancer causing iron loss; Inflammation; thalassemia trait; lead. Clues: Pica, koilonychia, restless legs; Menorrhagia, melena, NSAIDs; celiac; Mentzer (MCV/RBC) &lt;13: thalassemia. Workup: Ferritin &lt;45 µg/L (&lt;100 if inflamed); tTG; men/postmeno: EGD/colonoscopy; Fe replete: Hb electrophoresis, lead. Management: Elemental Fe 50–100 mg daily/QOD; IV iron if intolerant, malabsorption; Treat source; iron 3 mo past Hb normal.
Normocytic (RI &lt;2%) (MCV 80–99 fL). Causes: Inflammation, CKD, endocrine; Acute bleed before retics rise; Marrow failure, myeloma, infiltration. Clues: Anticoagulant, procedure, falling Hb; High RDW: mixed deficiency; Other cytopenias, bone pain, high Ca. Workup: Serial Hb, creatinine, TSH, CRP, iron; SPEP + free light chains if unexplained; Marrow biopsy if cytopenias or blasts. Management: Treat cause; iron if also deficient; CKD: nephrology for iron ± ESA; Marrow failure: urgent hematology.
Macrocytic (RI &lt;2%) (MCV ≥100 fL). Causes: B12 deficiency: pernicious anemia; Folate lack; alcohol; liver disease; MTX, hydroxyurea, MDS, thyroid. Clues: Paresthesias, ataxia, low vibration; Hypersegmented neutrophils; Vegan, gastrectomy, PPI, metformin. Workup: B12, folate, TSH, LFTs; drug review; Borderline B12: MMA ± homocysteine; Low B12: anti-intrinsic factor Ab. Management: B12 1 mg IM if neuro, else 1–2 mg PO/d; Folate 1–5 mg/d once B12 replete; MDS suspected: hematology referral.
Hemolysis or blood loss (RI &gt;2%). Causes: Bleeding: GI, retroperitoneal; TTP/HUS/DIC; autoimmune hemolysis; G6PD, sickle cell, spherocytosis, valve. Clues: Jaundice, dark urine, splenomegaly; Schistocytes + low platelets: TMA; Spherocytes: AIHA or hereditary. Workup: LDH, bilirubin, haptoglobin, DAT, UA; Schistocytes: PLASMIC, ADAMTS13; Bleed: endoscopy or CT angiography. Management: TTP: PLEX, steroids; avoid platelets; Warm AIHA: steroids; call blood bank; Bleed: stop source; transfuse by need.
Key rule: Restrictive transfusion (AABB 2023): &lt;70 g/L Hb trigger, stable inpatients; &lt;80 g/L if CV disease or ortho surgery.
References:
1. Carson JL, Stanworth SJ, Guyatt G, et al. Red blood cell transfusion: 2023 AABB international guidelines. JAMA. 2023;330:1892–1902. PMID 37824153
2. Ko CW, Siddique SM, Patel A, et al. AGA clinical practice guidelines on the gastrointestinal evaluation of iron deficiency anemia. Gastroenterology. 2020;159:1085–1094. PMID 32810434
3. Snook J, Bhala N, Beales ILP, et al. British Society of Gastroenterology guidelines for the management of iron deficiency anaemia in adults. Gut. 2021;70:2030–2051. PMID 34497146
4. Camaschella C. Iron-deficiency anemia. N Engl J Med. 2015;372:1832–1843. PMID 25946282
5. Stoffel NU, Cercamondi CI, Brittenham G, et al. Iron absorption from oral iron supplements given on consecutive versus alternate days and as single morning doses versus twice-daily split dosing in iron-depleted women. Lancet Haematol. 2017;4:e524–e533. PMID 29032957
6. Stabler SP. Clinical practice. Vitamin B12 deficiency. N Engl J Med. 2013;368:149–160. PMID 23301732
7. Brodsky RA. Warm autoimmune hemolytic anemia. N Engl J Med. 2019;381:647–654. PMID 31412178
8. Bendapudi PK, Hurwitz S, Fry A, et al. Derivation and external validation of the PLASMIC score for rapid assessment of adults with thrombotic microangiopathies: a cohort study. Lancet Haematol. 2017;4:e157–e164. PMID 28259520
9. Carson JL, Brooks MM, Hébert PC, et al. Restrictive or liberal transfusion strategy in myocardial infarction and anemia. N Engl J Med. 2023;389:2446–2456. PMID 37952133
10. Zheng XL, Vesely SK, Cataland SR, et al. ISTH guidelines for treatment of thrombotic thrombocytopenic purpura. J Thromb Haemost. 2020;18:2496–2502. PMID 32914526
11. Kendall E, Selesky M, Gutierrez Moore C, eds. Pancytopenia &amp; Anemia; Thrombocytopenia; Transfusion Medicine; Peripheral Smear Interpretation. In: Department of Medicine Housestaff Manual, 30th ed. 2024:133–134, 136, 141, 144.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pproach flowchar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lstStyle>
            <a:lvl1pPr algn="l" indent="0" marL="0">
              <a:buNone/>
              <a:defRPr lang="en-US" sz="3000" b="1" dirty="0">
                <a:solidFill>
                  <a:srgbClr val="0B2540"/>
                </a:solidFill>
                <a:latin typeface="Poppins" pitchFamily="34" charset="0"/>
                <a:ea typeface="Poppins" pitchFamily="34" charset="-122"/>
                <a:cs typeface="Poppins" pitchFamily="34" charset="-120"/>
              </a:defRPr>
            </a:lvl1pPr>
          </a:lstStyle>
          <a:p>
            <a:pPr algn="l" indent="0" marL="0">
              <a:buNone/>
            </a:pPr>
            <a:endParaRPr lang="en-US" sz="3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tethopedia.ca/approach/anemia" TargetMode="External"/><Relationship Id="rId3" Type="http://schemas.openxmlformats.org/officeDocument/2006/relationships/hyperlink" Target="https://pubmed.ncbi.nlm.nih.gov/37824153/" TargetMode="External"/><Relationship Id="rId4" Type="http://schemas.openxmlformats.org/officeDocument/2006/relationships/hyperlink" Target="https://pubmed.ncbi.nlm.nih.gov/32810434/" TargetMode="External"/><Relationship Id="rId5" Type="http://schemas.openxmlformats.org/officeDocument/2006/relationships/hyperlink" Target="https://pubmed.ncbi.nlm.nih.gov/34497146/" TargetMode="External"/><Relationship Id="rId6" Type="http://schemas.openxmlformats.org/officeDocument/2006/relationships/hyperlink" Target="https://pubmed.ncbi.nlm.nih.gov/25946282/" TargetMode="External"/><Relationship Id="rId7" Type="http://schemas.openxmlformats.org/officeDocument/2006/relationships/hyperlink" Target="https://pubmed.ncbi.nlm.nih.gov/29032957/" TargetMode="External"/><Relationship Id="rId8" Type="http://schemas.openxmlformats.org/officeDocument/2006/relationships/hyperlink" Target="https://pubmed.ncbi.nlm.nih.gov/23301732/" TargetMode="External"/><Relationship Id="rId9" Type="http://schemas.openxmlformats.org/officeDocument/2006/relationships/hyperlink" Target="https://pubmed.ncbi.nlm.nih.gov/31412178/" TargetMode="External"/><Relationship Id="rId10" Type="http://schemas.openxmlformats.org/officeDocument/2006/relationships/hyperlink" Target="https://pubmed.ncbi.nlm.nih.gov/28259520/" TargetMode="External"/><Relationship Id="rId11" Type="http://schemas.openxmlformats.org/officeDocument/2006/relationships/hyperlink" Target="https://pubmed.ncbi.nlm.nih.gov/37952133/" TargetMode="External"/><Relationship Id="rId12" Type="http://schemas.openxmlformats.org/officeDocument/2006/relationships/hyperlink" Target="https://pubmed.ncbi.nlm.nih.gov/32914526/" TargetMode="External"/><Relationship Id="rId1" Type="http://schemas.openxmlformats.org/officeDocument/2006/relationships/image" Target="../media/image-1-1.png"/><Relationship Id="rId13" Type="http://schemas.openxmlformats.org/officeDocument/2006/relationships/slideLayout" Target="../slideLayouts/slideLayout2.xml"/><Relationship Id="rId1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Anemia</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HEMATOLOGY</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301877"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&lt;70 g/L</a:t>
            </a:r>
            <a:endParaRPr lang="en-US" sz="2600" dirty="0"/>
          </a:p>
        </p:txBody>
      </p:sp>
      <p:sp>
        <p:nvSpPr>
          <p:cNvPr id="6" name="Key rule text"/>
          <p:cNvSpPr txBox="1"/>
          <p:nvPr/>
        </p:nvSpPr>
        <p:spPr>
          <a:xfrm>
            <a:off x="10025253" y="301752"/>
            <a:ext cx="4019931"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Restrictive transfusion (AABB 2023)¹</a:t>
            </a:r>
            <a:endParaRPr lang="en-US" sz="850" dirty="0"/>
          </a:p>
          <a:p>
            <a:pPr indent="0" marL="0">
              <a:buNone/>
            </a:pPr>
            <a:r>
              <a:rPr lang="en-US" sz="1050" dirty="0">
                <a:solidFill>
                  <a:srgbClr val="334155"/>
                </a:solidFill>
              </a:rPr>
              <a:t>Hb trigger, stable inpatients; &lt;80 g/L if CV disease or ortho surgery</a:t>
            </a:r>
            <a:endParaRPr lang="en-US" sz="850" dirty="0"/>
          </a:p>
        </p:txBody>
      </p:sp>
      <p:sp>
        <p:nvSpPr>
          <p:cNvPr id="7" name="Presentation"/>
          <p:cNvSpPr/>
          <p:nvPr/>
        </p:nvSpPr>
        <p:spPr>
          <a:xfrm>
            <a:off x="457200" y="1261872"/>
            <a:ext cx="1783080" cy="1230401"/>
          </a:xfrm>
          <a:prstGeom prst="roundRect">
            <a:avLst>
              <a:gd name="adj" fmla="val 5202"/>
            </a:avLst>
          </a:prstGeom>
          <a:solidFill>
            <a:srgbClr val="0B2540"/>
          </a:solidFill>
          <a:ln w="12700">
            <a:solidFill>
              <a:srgbClr val="0B2540"/>
            </a:solidFill>
          </a:ln>
        </p:spPr>
        <p:txBody>
          <a:bodyPr wrap="square" lIns="68580" tIns="68580" rIns="68580" bIns="68580" rtlCol="0" anchor="ctr"/>
          <a:lstStyle/>
          <a:p>
            <a:pPr algn="l" indent="0" marL="0">
              <a:buNone/>
            </a:pPr>
            <a:r>
              <a:rPr lang="en-US" sz="1200" b="1" dirty="0">
                <a:solidFill>
                  <a:srgbClr val="FFFFFF"/>
                </a:solidFill>
              </a:rPr>
              <a:t>Hb &lt;130 g/L (men) or &lt;120 g/L (women), or a fall from baseline</a:t>
            </a:r>
            <a:endParaRPr lang="en-US" sz="1200" dirty="0"/>
          </a:p>
        </p:txBody>
      </p:sp>
      <p:sp>
        <p:nvSpPr>
          <p:cNvPr id="8" name="Step 1"/>
          <p:cNvSpPr/>
          <p:nvPr/>
        </p:nvSpPr>
        <p:spPr>
          <a:xfrm>
            <a:off x="2514600" y="1261872"/>
            <a:ext cx="2057400" cy="1230401"/>
          </a:xfrm>
          <a:prstGeom prst="roundRect">
            <a:avLst>
              <a:gd name="adj" fmla="val 5202"/>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Bleeding, diet, drug, alcohol history; CBC with MCV, RDW, other cell lines vs prior; smear¹¹</a:t>
            </a:r>
            <a:endParaRPr lang="en-US" sz="1200" dirty="0"/>
          </a:p>
        </p:txBody>
      </p:sp>
      <p:sp>
        <p:nvSpPr>
          <p:cNvPr id="9" name="Step 2"/>
          <p:cNvSpPr/>
          <p:nvPr/>
        </p:nvSpPr>
        <p:spPr>
          <a:xfrm>
            <a:off x="4846320" y="1261872"/>
            <a:ext cx="2057400" cy="1230401"/>
          </a:xfrm>
          <a:prstGeom prst="roundRect">
            <a:avLst>
              <a:gd name="adj" fmla="val 5202"/>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Reticulocyte index; draw iron, B12, folate, hemolysis labs and T&amp;S before transfusing¹¹</a:t>
            </a:r>
            <a:endParaRPr lang="en-US" sz="1200" dirty="0"/>
          </a:p>
        </p:txBody>
      </p:sp>
      <p:sp>
        <p:nvSpPr>
          <p:cNvPr id="10" name="Decision"/>
          <p:cNvSpPr/>
          <p:nvPr/>
        </p:nvSpPr>
        <p:spPr>
          <a:xfrm>
            <a:off x="7178040" y="1261872"/>
            <a:ext cx="1463040" cy="1230401"/>
          </a:xfrm>
          <a:prstGeom prst="roundRect">
            <a:avLst>
              <a:gd name="adj" fmla="val 5202"/>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200" b="1" dirty="0">
                <a:solidFill>
                  <a:srgbClr val="075A8C"/>
                </a:solidFill>
                <a:latin typeface="Poppins" pitchFamily="34" charset="0"/>
                <a:ea typeface="Poppins" pitchFamily="34" charset="-122"/>
                <a:cs typeface="Poppins" pitchFamily="34" charset="-120"/>
              </a:rPr>
              <a:t>Unstable, bleeding or hemolyzing?</a:t>
            </a:r>
            <a:endParaRPr lang="en-US" sz="1200" dirty="0"/>
          </a:p>
        </p:txBody>
      </p:sp>
      <p:sp>
        <p:nvSpPr>
          <p:cNvPr id="11" name="Arrow"/>
          <p:cNvSpPr/>
          <p:nvPr/>
        </p:nvSpPr>
        <p:spPr>
          <a:xfrm>
            <a:off x="2276856" y="1877073"/>
            <a:ext cx="201168" cy="0"/>
          </a:xfrm>
          <a:prstGeom prst="line">
            <a:avLst/>
          </a:prstGeom>
          <a:noFill/>
          <a:ln w="19050">
            <a:solidFill>
              <a:srgbClr val="CBD5E1"/>
            </a:solidFill>
            <a:prstDash val="solid"/>
            <a:tailEnd type="triangle"/>
          </a:ln>
        </p:spPr>
      </p:sp>
      <p:sp>
        <p:nvSpPr>
          <p:cNvPr id="12" name="Arrow"/>
          <p:cNvSpPr/>
          <p:nvPr/>
        </p:nvSpPr>
        <p:spPr>
          <a:xfrm>
            <a:off x="4608576" y="1877073"/>
            <a:ext cx="201168" cy="0"/>
          </a:xfrm>
          <a:prstGeom prst="line">
            <a:avLst/>
          </a:prstGeom>
          <a:noFill/>
          <a:ln w="19050">
            <a:solidFill>
              <a:srgbClr val="CBD5E1"/>
            </a:solidFill>
            <a:prstDash val="solid"/>
            <a:tailEnd type="triangle"/>
          </a:ln>
        </p:spPr>
      </p:sp>
      <p:sp>
        <p:nvSpPr>
          <p:cNvPr id="13" name="Arrow"/>
          <p:cNvSpPr/>
          <p:nvPr/>
        </p:nvSpPr>
        <p:spPr>
          <a:xfrm>
            <a:off x="6940296" y="1877073"/>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230401"/>
          </a:xfrm>
          <a:prstGeom prst="roundRect">
            <a:avLst>
              <a:gd name="adj" fmla="val 5202"/>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34010"/>
          </a:xfrm>
          <a:prstGeom prst="roundRect">
            <a:avLst>
              <a:gd name="adj" fmla="val 19163"/>
            </a:avLst>
          </a:prstGeom>
          <a:solidFill>
            <a:srgbClr val="B42318"/>
          </a:solidFill>
          <a:ln w="15875">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Unstable: resuscitate; urgent GI or hematology⁸˒¹¹</a:t>
            </a:r>
            <a:endParaRPr lang="en-US" sz="1250" dirty="0"/>
          </a:p>
        </p:txBody>
      </p:sp>
      <p:sp>
        <p:nvSpPr>
          <p:cNvPr id="16" name="Red flag items 1"/>
          <p:cNvSpPr txBox="1"/>
          <p:nvPr/>
        </p:nvSpPr>
        <p:spPr>
          <a:xfrm>
            <a:off x="8983980" y="1641602"/>
            <a:ext cx="2505456" cy="546125"/>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Shock: low BP, tachycardia</a:t>
            </a:r>
            <a:endParaRPr lang="en-US" sz="1150" dirty="0"/>
          </a:p>
          <a:p>
            <a:pPr marL="114300" indent="-114300">
              <a:lnSpc>
                <a:spcPct val="90000"/>
              </a:lnSpc>
              <a:spcAft>
                <a:spcPts val="150"/>
              </a:spcAft>
              <a:buSzPct val="100000"/>
              <a:buChar char="•"/>
            </a:pPr>
            <a:r>
              <a:rPr lang="en-US" sz="1150" dirty="0">
                <a:solidFill>
                  <a:srgbClr val="0B1220"/>
                </a:solidFill>
              </a:rPr>
              <a:t>Angina or dyspnea at rest</a:t>
            </a:r>
            <a:endParaRPr lang="en-US" sz="1150" dirty="0"/>
          </a:p>
          <a:p>
            <a:pPr marL="114300" indent="-114300">
              <a:lnSpc>
                <a:spcPct val="90000"/>
              </a:lnSpc>
              <a:spcAft>
                <a:spcPts val="150"/>
              </a:spcAft>
              <a:buSzPct val="100000"/>
              <a:buChar char="•"/>
            </a:pPr>
            <a:r>
              <a:rPr lang="en-US" sz="1150" dirty="0">
                <a:solidFill>
                  <a:srgbClr val="0B1220"/>
                </a:solidFill>
              </a:rPr>
              <a:t>Pancytopenia or blasts on smear</a:t>
            </a:r>
            <a:endParaRPr lang="en-US" sz="1150" dirty="0"/>
          </a:p>
        </p:txBody>
      </p:sp>
      <p:sp>
        <p:nvSpPr>
          <p:cNvPr id="17" name="Red flag items 2"/>
          <p:cNvSpPr txBox="1"/>
          <p:nvPr/>
        </p:nvSpPr>
        <p:spPr>
          <a:xfrm>
            <a:off x="11599164" y="1641602"/>
            <a:ext cx="2505456" cy="546125"/>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Melena, hematemesis or BRBPR</a:t>
            </a:r>
            <a:endParaRPr lang="en-US" sz="1150" dirty="0"/>
          </a:p>
          <a:p>
            <a:pPr marL="114300" indent="-114300">
              <a:lnSpc>
                <a:spcPct val="90000"/>
              </a:lnSpc>
              <a:spcAft>
                <a:spcPts val="150"/>
              </a:spcAft>
              <a:buSzPct val="100000"/>
              <a:buChar char="•"/>
            </a:pPr>
            <a:r>
              <a:rPr lang="en-US" sz="1150" dirty="0">
                <a:solidFill>
                  <a:srgbClr val="0B1220"/>
                </a:solidFill>
              </a:rPr>
              <a:t>Schistocytes, low platelets: TTP?</a:t>
            </a:r>
            <a:endParaRPr lang="en-US" sz="1150" dirty="0"/>
          </a:p>
          <a:p>
            <a:pPr marL="114300" indent="-114300">
              <a:lnSpc>
                <a:spcPct val="90000"/>
              </a:lnSpc>
              <a:spcAft>
                <a:spcPts val="150"/>
              </a:spcAft>
              <a:buSzPct val="100000"/>
              <a:buChar char="•"/>
            </a:pPr>
            <a:r>
              <a:rPr lang="en-US" sz="1150" dirty="0">
                <a:solidFill>
                  <a:srgbClr val="0B1220"/>
                </a:solidFill>
              </a:rPr>
              <a:t>Fast Hb fall, jaundice, dark urine</a:t>
            </a:r>
            <a:endParaRPr lang="en-US" sz="1150" dirty="0"/>
          </a:p>
        </p:txBody>
      </p:sp>
      <p:sp>
        <p:nvSpPr>
          <p:cNvPr id="18" name="Red flag action"/>
          <p:cNvSpPr txBox="1"/>
          <p:nvPr/>
        </p:nvSpPr>
        <p:spPr>
          <a:xfrm>
            <a:off x="8983980" y="2260879"/>
            <a:ext cx="5120640" cy="181102"/>
          </a:xfrm>
          <a:prstGeom prst="rect">
            <a:avLst/>
          </a:prstGeom>
          <a:noFill/>
          <a:ln/>
        </p:spPr>
        <p:txBody>
          <a:bodyPr wrap="square" lIns="0" tIns="0" rIns="0" bIns="0" rtlCol="0" anchor="b"/>
          <a:lstStyle/>
          <a:p>
            <a:pPr indent="0" marL="0">
              <a:buNone/>
            </a:pPr>
            <a:r>
              <a:rPr lang="en-US" sz="1150" b="1" dirty="0">
                <a:solidFill>
                  <a:srgbClr val="B42318"/>
                </a:solidFill>
              </a:rPr>
              <a:t>→ Bleed/shock: transfuse now, not by Hb; MI: consider &lt;100 g/L⁹˒¹¹</a:t>
            </a:r>
            <a:endParaRPr lang="en-US" sz="1150" dirty="0"/>
          </a:p>
        </p:txBody>
      </p:sp>
      <p:sp>
        <p:nvSpPr>
          <p:cNvPr id="19" name="Yes arrow"/>
          <p:cNvSpPr/>
          <p:nvPr/>
        </p:nvSpPr>
        <p:spPr>
          <a:xfrm>
            <a:off x="8677656" y="1877073"/>
            <a:ext cx="201168" cy="0"/>
          </a:xfrm>
          <a:prstGeom prst="line">
            <a:avLst/>
          </a:prstGeom>
          <a:noFill/>
          <a:ln w="22225">
            <a:solidFill>
              <a:srgbClr val="B42318"/>
            </a:solidFill>
            <a:prstDash val="solid"/>
            <a:tailEnd type="triangle"/>
          </a:ln>
        </p:spPr>
      </p:sp>
      <p:sp>
        <p:nvSpPr>
          <p:cNvPr id="20" name="Yes label"/>
          <p:cNvSpPr txBox="1"/>
          <p:nvPr/>
        </p:nvSpPr>
        <p:spPr>
          <a:xfrm>
            <a:off x="8641080" y="1657617"/>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492273"/>
            <a:ext cx="0" cy="438912"/>
          </a:xfrm>
          <a:prstGeom prst="line">
            <a:avLst/>
          </a:prstGeom>
          <a:noFill/>
          <a:ln w="19050">
            <a:solidFill>
              <a:srgbClr val="CBD5E1"/>
            </a:solidFill>
            <a:prstDash val="solid"/>
          </a:ln>
        </p:spPr>
      </p:sp>
      <p:sp>
        <p:nvSpPr>
          <p:cNvPr id="22" name="Bus"/>
          <p:cNvSpPr/>
          <p:nvPr/>
        </p:nvSpPr>
        <p:spPr>
          <a:xfrm>
            <a:off x="2452878" y="2931185"/>
            <a:ext cx="10108692" cy="0"/>
          </a:xfrm>
          <a:prstGeom prst="line">
            <a:avLst/>
          </a:prstGeom>
          <a:noFill/>
          <a:ln w="19050">
            <a:solidFill>
              <a:srgbClr val="CBD5E1"/>
            </a:solidFill>
            <a:prstDash val="solid"/>
          </a:ln>
        </p:spPr>
      </p:sp>
      <p:sp>
        <p:nvSpPr>
          <p:cNvPr id="23" name="Arrow"/>
          <p:cNvSpPr/>
          <p:nvPr/>
        </p:nvSpPr>
        <p:spPr>
          <a:xfrm>
            <a:off x="2452878" y="2931185"/>
            <a:ext cx="0" cy="155448"/>
          </a:xfrm>
          <a:prstGeom prst="line">
            <a:avLst/>
          </a:prstGeom>
          <a:noFill/>
          <a:ln w="19050">
            <a:solidFill>
              <a:srgbClr val="CBD5E1"/>
            </a:solidFill>
            <a:prstDash val="solid"/>
            <a:tailEnd type="triangle"/>
          </a:ln>
        </p:spPr>
      </p:sp>
      <p:sp>
        <p:nvSpPr>
          <p:cNvPr id="24" name="Arrow"/>
          <p:cNvSpPr/>
          <p:nvPr/>
        </p:nvSpPr>
        <p:spPr>
          <a:xfrm>
            <a:off x="5822442" y="2931185"/>
            <a:ext cx="0" cy="155448"/>
          </a:xfrm>
          <a:prstGeom prst="line">
            <a:avLst/>
          </a:prstGeom>
          <a:noFill/>
          <a:ln w="19050">
            <a:solidFill>
              <a:srgbClr val="CBD5E1"/>
            </a:solidFill>
            <a:prstDash val="solid"/>
            <a:tailEnd type="triangle"/>
          </a:ln>
        </p:spPr>
      </p:sp>
      <p:sp>
        <p:nvSpPr>
          <p:cNvPr id="25" name="Arrow"/>
          <p:cNvSpPr/>
          <p:nvPr/>
        </p:nvSpPr>
        <p:spPr>
          <a:xfrm>
            <a:off x="9192006" y="2931185"/>
            <a:ext cx="0" cy="155448"/>
          </a:xfrm>
          <a:prstGeom prst="line">
            <a:avLst/>
          </a:prstGeom>
          <a:noFill/>
          <a:ln w="19050">
            <a:solidFill>
              <a:srgbClr val="CBD5E1"/>
            </a:solidFill>
            <a:prstDash val="solid"/>
            <a:tailEnd type="triangle"/>
          </a:ln>
        </p:spPr>
      </p:sp>
      <p:sp>
        <p:nvSpPr>
          <p:cNvPr id="26" name="Arrow"/>
          <p:cNvSpPr/>
          <p:nvPr/>
        </p:nvSpPr>
        <p:spPr>
          <a:xfrm>
            <a:off x="12561570" y="2931185"/>
            <a:ext cx="0" cy="155448"/>
          </a:xfrm>
          <a:prstGeom prst="line">
            <a:avLst/>
          </a:prstGeom>
          <a:noFill/>
          <a:ln w="19050">
            <a:solidFill>
              <a:srgbClr val="CBD5E1"/>
            </a:solidFill>
            <a:prstDash val="solid"/>
            <a:tailEnd type="triangle"/>
          </a:ln>
        </p:spPr>
      </p:sp>
      <p:sp>
        <p:nvSpPr>
          <p:cNvPr id="27" name="Branch question"/>
          <p:cNvSpPr/>
          <p:nvPr/>
        </p:nvSpPr>
        <p:spPr>
          <a:xfrm>
            <a:off x="6425678" y="2602001"/>
            <a:ext cx="2967764"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50" b="1" dirty="0">
                <a:solidFill>
                  <a:srgbClr val="075A8C"/>
                </a:solidFill>
              </a:rPr>
              <a:t>If not: reticulocyte index, then MCV?</a:t>
            </a:r>
            <a:endParaRPr lang="en-US" sz="1150" dirty="0"/>
          </a:p>
        </p:txBody>
      </p:sp>
      <p:sp>
        <p:nvSpPr>
          <p:cNvPr id="28" name="Branch Microcytic (RI &lt;2%)"/>
          <p:cNvSpPr/>
          <p:nvPr/>
        </p:nvSpPr>
        <p:spPr>
          <a:xfrm>
            <a:off x="841248" y="3114065"/>
            <a:ext cx="3223260" cy="334010"/>
          </a:xfrm>
          <a:prstGeom prst="roundRect">
            <a:avLst>
              <a:gd name="adj" fmla="val 19163"/>
            </a:avLst>
          </a:prstGeom>
          <a:solidFill>
            <a:srgbClr val="067647"/>
          </a:solidFill>
          <a:ln w="12700">
            <a:solidFill>
              <a:srgbClr val="067647"/>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Microcytic (RI &lt;2%)</a:t>
            </a:r>
            <a:pPr indent="0" marL="0">
              <a:buNone/>
            </a:pPr>
            <a:r>
              <a:rPr lang="en-US" sz="1050" dirty="0">
                <a:solidFill>
                  <a:srgbClr val="FFFFFF"/>
                </a:solidFill>
              </a:rPr>
              <a:t>  MCV &lt;80 fL</a:t>
            </a:r>
            <a:endParaRPr lang="en-US" sz="1250" dirty="0"/>
          </a:p>
        </p:txBody>
      </p:sp>
      <p:sp>
        <p:nvSpPr>
          <p:cNvPr id="29" name="Branch Normocytic (RI &lt;2%)"/>
          <p:cNvSpPr/>
          <p:nvPr/>
        </p:nvSpPr>
        <p:spPr>
          <a:xfrm>
            <a:off x="4210812" y="3114065"/>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Normocytic (RI &lt;2%)</a:t>
            </a:r>
            <a:pPr indent="0" marL="0">
              <a:buNone/>
            </a:pPr>
            <a:r>
              <a:rPr lang="en-US" sz="1050" dirty="0">
                <a:solidFill>
                  <a:srgbClr val="FFFFFF"/>
                </a:solidFill>
              </a:rPr>
              <a:t>  MCV 80–99 fL</a:t>
            </a:r>
            <a:endParaRPr lang="en-US" sz="1250" dirty="0"/>
          </a:p>
        </p:txBody>
      </p:sp>
      <p:sp>
        <p:nvSpPr>
          <p:cNvPr id="30" name="Branch Macrocytic (RI &lt;2%)"/>
          <p:cNvSpPr/>
          <p:nvPr/>
        </p:nvSpPr>
        <p:spPr>
          <a:xfrm>
            <a:off x="7580376" y="3114065"/>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Macrocytic (RI &lt;2%)</a:t>
            </a:r>
            <a:pPr indent="0" marL="0">
              <a:buNone/>
            </a:pPr>
            <a:r>
              <a:rPr lang="en-US" sz="1050" dirty="0">
                <a:solidFill>
                  <a:srgbClr val="FFFFFF"/>
                </a:solidFill>
              </a:rPr>
              <a:t>  MCV ≥100 fL</a:t>
            </a:r>
            <a:endParaRPr lang="en-US" sz="1250" dirty="0"/>
          </a:p>
        </p:txBody>
      </p:sp>
      <p:sp>
        <p:nvSpPr>
          <p:cNvPr id="31" name="Branch Hemolysis or blood loss"/>
          <p:cNvSpPr/>
          <p:nvPr/>
        </p:nvSpPr>
        <p:spPr>
          <a:xfrm>
            <a:off x="10949940" y="3114065"/>
            <a:ext cx="3223260" cy="334010"/>
          </a:xfrm>
          <a:prstGeom prst="roundRect">
            <a:avLst>
              <a:gd name="adj" fmla="val 19163"/>
            </a:avLst>
          </a:prstGeom>
          <a:solidFill>
            <a:srgbClr val="B42318"/>
          </a:solidFill>
          <a:ln w="12700">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Hemolysis or blood loss</a:t>
            </a:r>
            <a:pPr indent="0" marL="0">
              <a:buNone/>
            </a:pPr>
            <a:r>
              <a:rPr lang="en-US" sz="1050" dirty="0">
                <a:solidFill>
                  <a:srgbClr val="FFFFFF"/>
                </a:solidFill>
              </a:rPr>
              <a:t>  RI &gt;2%</a:t>
            </a:r>
            <a:endParaRPr lang="en-US" sz="1250" dirty="0"/>
          </a:p>
        </p:txBody>
      </p:sp>
      <p:sp>
        <p:nvSpPr>
          <p:cNvPr id="32" name="Row label CAUSES"/>
          <p:cNvSpPr/>
          <p:nvPr/>
        </p:nvSpPr>
        <p:spPr>
          <a:xfrm>
            <a:off x="457200" y="3539515"/>
            <a:ext cx="292608" cy="972725"/>
          </a:xfrm>
          <a:prstGeom prst="roundRect">
            <a:avLst>
              <a:gd name="adj" fmla="val 18750"/>
            </a:avLst>
          </a:prstGeom>
          <a:solidFill>
            <a:srgbClr val="0B2540"/>
          </a:solidFill>
          <a:ln/>
        </p:spPr>
      </p:sp>
      <p:sp>
        <p:nvSpPr>
          <p:cNvPr id="33" name="Row label text CAUSES"/>
          <p:cNvSpPr txBox="1"/>
          <p:nvPr/>
        </p:nvSpPr>
        <p:spPr>
          <a:xfrm rot="16200000">
            <a:off x="117142" y="3879574"/>
            <a:ext cx="97272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Microcytic (RI &lt;2%)"/>
          <p:cNvSpPr/>
          <p:nvPr/>
        </p:nvSpPr>
        <p:spPr>
          <a:xfrm>
            <a:off x="841248" y="3539515"/>
            <a:ext cx="3223260" cy="972725"/>
          </a:xfrm>
          <a:prstGeom prst="roundRect">
            <a:avLst>
              <a:gd name="adj" fmla="val 5640"/>
            </a:avLst>
          </a:prstGeom>
          <a:solidFill>
            <a:srgbClr val="FFFFFF"/>
          </a:solidFill>
          <a:ln w="9525">
            <a:solidFill>
              <a:srgbClr val="CBD5E1"/>
            </a:solidFill>
            <a:prstDash val="solid"/>
          </a:ln>
        </p:spPr>
      </p:sp>
      <p:sp>
        <p:nvSpPr>
          <p:cNvPr id="35" name="causes items Microcytic (RI &lt;2%)"/>
          <p:cNvSpPr txBox="1"/>
          <p:nvPr/>
        </p:nvSpPr>
        <p:spPr>
          <a:xfrm>
            <a:off x="909828" y="360809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Iron deficiency: blood loss, malabsorption</a:t>
            </a:r>
            <a:endParaRPr lang="en-US" sz="1200" dirty="0"/>
          </a:p>
          <a:p>
            <a:pPr marL="114300" indent="-114300">
              <a:lnSpc>
                <a:spcPct val="90000"/>
              </a:lnSpc>
              <a:spcAft>
                <a:spcPts val="200"/>
              </a:spcAft>
              <a:buSzPct val="100000"/>
              <a:buChar char="•"/>
            </a:pPr>
            <a:r>
              <a:rPr lang="en-US" sz="1200" b="1" dirty="0">
                <a:solidFill>
                  <a:srgbClr val="B42318"/>
                </a:solidFill>
              </a:rPr>
              <a:t>Occult GI cancer causing iron loss</a:t>
            </a:r>
            <a:endParaRPr lang="en-US" sz="1200" dirty="0"/>
          </a:p>
          <a:p>
            <a:pPr marL="114300" indent="-114300">
              <a:lnSpc>
                <a:spcPct val="90000"/>
              </a:lnSpc>
              <a:spcAft>
                <a:spcPts val="200"/>
              </a:spcAft>
              <a:buSzPct val="100000"/>
              <a:buChar char="•"/>
            </a:pPr>
            <a:r>
              <a:rPr lang="en-US" sz="1200" dirty="0">
                <a:solidFill>
                  <a:srgbClr val="0B1220"/>
                </a:solidFill>
              </a:rPr>
              <a:t>Inflammation; thalassemia trait; lead</a:t>
            </a:r>
            <a:endParaRPr lang="en-US" sz="1200" dirty="0"/>
          </a:p>
        </p:txBody>
      </p:sp>
      <p:sp>
        <p:nvSpPr>
          <p:cNvPr id="36" name="Chevron"/>
          <p:cNvSpPr/>
          <p:nvPr/>
        </p:nvSpPr>
        <p:spPr>
          <a:xfrm rot="10800000">
            <a:off x="2388870" y="4535100"/>
            <a:ext cx="128016" cy="64008"/>
          </a:xfrm>
          <a:prstGeom prst="triangle">
            <a:avLst/>
          </a:prstGeom>
          <a:solidFill>
            <a:srgbClr val="CBD5E1"/>
          </a:solidFill>
          <a:ln/>
        </p:spPr>
      </p:sp>
      <p:sp>
        <p:nvSpPr>
          <p:cNvPr id="37" name="causes Normocytic (RI &lt;2%)"/>
          <p:cNvSpPr/>
          <p:nvPr/>
        </p:nvSpPr>
        <p:spPr>
          <a:xfrm>
            <a:off x="4210812" y="3539515"/>
            <a:ext cx="3223260" cy="972725"/>
          </a:xfrm>
          <a:prstGeom prst="roundRect">
            <a:avLst>
              <a:gd name="adj" fmla="val 5640"/>
            </a:avLst>
          </a:prstGeom>
          <a:solidFill>
            <a:srgbClr val="FFFFFF"/>
          </a:solidFill>
          <a:ln w="9525">
            <a:solidFill>
              <a:srgbClr val="CBD5E1"/>
            </a:solidFill>
            <a:prstDash val="solid"/>
          </a:ln>
        </p:spPr>
      </p:sp>
      <p:sp>
        <p:nvSpPr>
          <p:cNvPr id="38" name="causes items Normocytic (RI &lt;2%)"/>
          <p:cNvSpPr txBox="1"/>
          <p:nvPr/>
        </p:nvSpPr>
        <p:spPr>
          <a:xfrm>
            <a:off x="4279392" y="360809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Inflammation, CKD, endocrine</a:t>
            </a:r>
            <a:endParaRPr lang="en-US" sz="1200" dirty="0"/>
          </a:p>
          <a:p>
            <a:pPr marL="114300" indent="-114300">
              <a:lnSpc>
                <a:spcPct val="90000"/>
              </a:lnSpc>
              <a:spcAft>
                <a:spcPts val="200"/>
              </a:spcAft>
              <a:buSzPct val="100000"/>
              <a:buChar char="•"/>
            </a:pPr>
            <a:r>
              <a:rPr lang="en-US" sz="1200" b="1" dirty="0">
                <a:solidFill>
                  <a:srgbClr val="B42318"/>
                </a:solidFill>
              </a:rPr>
              <a:t>Acute bleed before retics rise</a:t>
            </a:r>
            <a:endParaRPr lang="en-US" sz="1200" dirty="0"/>
          </a:p>
          <a:p>
            <a:pPr marL="114300" indent="-114300">
              <a:lnSpc>
                <a:spcPct val="90000"/>
              </a:lnSpc>
              <a:spcAft>
                <a:spcPts val="200"/>
              </a:spcAft>
              <a:buSzPct val="100000"/>
              <a:buChar char="•"/>
            </a:pPr>
            <a:r>
              <a:rPr lang="en-US" sz="1200" b="1" dirty="0">
                <a:solidFill>
                  <a:srgbClr val="B42318"/>
                </a:solidFill>
              </a:rPr>
              <a:t>Marrow failure, myeloma, infiltration</a:t>
            </a:r>
            <a:endParaRPr lang="en-US" sz="1200" dirty="0"/>
          </a:p>
        </p:txBody>
      </p:sp>
      <p:sp>
        <p:nvSpPr>
          <p:cNvPr id="39" name="Chevron"/>
          <p:cNvSpPr/>
          <p:nvPr/>
        </p:nvSpPr>
        <p:spPr>
          <a:xfrm rot="10800000">
            <a:off x="5758434" y="4535100"/>
            <a:ext cx="128016" cy="64008"/>
          </a:xfrm>
          <a:prstGeom prst="triangle">
            <a:avLst/>
          </a:prstGeom>
          <a:solidFill>
            <a:srgbClr val="CBD5E1"/>
          </a:solidFill>
          <a:ln/>
        </p:spPr>
      </p:sp>
      <p:sp>
        <p:nvSpPr>
          <p:cNvPr id="40" name="causes Macrocytic (RI &lt;2%)"/>
          <p:cNvSpPr/>
          <p:nvPr/>
        </p:nvSpPr>
        <p:spPr>
          <a:xfrm>
            <a:off x="7580376" y="3539515"/>
            <a:ext cx="3223260" cy="972725"/>
          </a:xfrm>
          <a:prstGeom prst="roundRect">
            <a:avLst>
              <a:gd name="adj" fmla="val 5640"/>
            </a:avLst>
          </a:prstGeom>
          <a:solidFill>
            <a:srgbClr val="FFFFFF"/>
          </a:solidFill>
          <a:ln w="9525">
            <a:solidFill>
              <a:srgbClr val="CBD5E1"/>
            </a:solidFill>
            <a:prstDash val="solid"/>
          </a:ln>
        </p:spPr>
      </p:sp>
      <p:sp>
        <p:nvSpPr>
          <p:cNvPr id="41" name="causes items Macrocytic (RI &lt;2%)"/>
          <p:cNvSpPr txBox="1"/>
          <p:nvPr/>
        </p:nvSpPr>
        <p:spPr>
          <a:xfrm>
            <a:off x="7648956" y="360809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B12 deficiency: pernicious anemia</a:t>
            </a:r>
            <a:endParaRPr lang="en-US" sz="1200" dirty="0"/>
          </a:p>
          <a:p>
            <a:pPr marL="114300" indent="-114300">
              <a:lnSpc>
                <a:spcPct val="90000"/>
              </a:lnSpc>
              <a:spcAft>
                <a:spcPts val="200"/>
              </a:spcAft>
              <a:buSzPct val="100000"/>
              <a:buChar char="•"/>
            </a:pPr>
            <a:r>
              <a:rPr lang="en-US" sz="1200" dirty="0">
                <a:solidFill>
                  <a:srgbClr val="0B1220"/>
                </a:solidFill>
              </a:rPr>
              <a:t>Folate lack; alcohol; liver disease</a:t>
            </a:r>
            <a:endParaRPr lang="en-US" sz="1200" dirty="0"/>
          </a:p>
          <a:p>
            <a:pPr marL="114300" indent="-114300">
              <a:lnSpc>
                <a:spcPct val="90000"/>
              </a:lnSpc>
              <a:spcAft>
                <a:spcPts val="200"/>
              </a:spcAft>
              <a:buSzPct val="100000"/>
              <a:buChar char="•"/>
            </a:pPr>
            <a:r>
              <a:rPr lang="en-US" sz="1200" dirty="0">
                <a:solidFill>
                  <a:srgbClr val="0B1220"/>
                </a:solidFill>
              </a:rPr>
              <a:t>MTX, hydroxyurea, MDS, thyroid</a:t>
            </a:r>
            <a:endParaRPr lang="en-US" sz="1200" dirty="0"/>
          </a:p>
        </p:txBody>
      </p:sp>
      <p:sp>
        <p:nvSpPr>
          <p:cNvPr id="42" name="Chevron"/>
          <p:cNvSpPr/>
          <p:nvPr/>
        </p:nvSpPr>
        <p:spPr>
          <a:xfrm rot="10800000">
            <a:off x="9127998" y="4535100"/>
            <a:ext cx="128016" cy="64008"/>
          </a:xfrm>
          <a:prstGeom prst="triangle">
            <a:avLst/>
          </a:prstGeom>
          <a:solidFill>
            <a:srgbClr val="CBD5E1"/>
          </a:solidFill>
          <a:ln/>
        </p:spPr>
      </p:sp>
      <p:sp>
        <p:nvSpPr>
          <p:cNvPr id="43" name="causes Hemolysis or blood loss"/>
          <p:cNvSpPr/>
          <p:nvPr/>
        </p:nvSpPr>
        <p:spPr>
          <a:xfrm>
            <a:off x="10949940" y="3539515"/>
            <a:ext cx="3223260" cy="972725"/>
          </a:xfrm>
          <a:prstGeom prst="roundRect">
            <a:avLst>
              <a:gd name="adj" fmla="val 5640"/>
            </a:avLst>
          </a:prstGeom>
          <a:solidFill>
            <a:srgbClr val="FFFFFF"/>
          </a:solidFill>
          <a:ln w="9525">
            <a:solidFill>
              <a:srgbClr val="CBD5E1"/>
            </a:solidFill>
            <a:prstDash val="solid"/>
          </a:ln>
        </p:spPr>
      </p:sp>
      <p:sp>
        <p:nvSpPr>
          <p:cNvPr id="44" name="causes items Hemolysis or blood loss"/>
          <p:cNvSpPr txBox="1"/>
          <p:nvPr/>
        </p:nvSpPr>
        <p:spPr>
          <a:xfrm>
            <a:off x="11018520" y="360809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Bleeding: GI, retroperitoneal</a:t>
            </a:r>
            <a:endParaRPr lang="en-US" sz="1200" dirty="0"/>
          </a:p>
          <a:p>
            <a:pPr marL="114300" indent="-114300">
              <a:lnSpc>
                <a:spcPct val="90000"/>
              </a:lnSpc>
              <a:spcAft>
                <a:spcPts val="200"/>
              </a:spcAft>
              <a:buSzPct val="100000"/>
              <a:buChar char="•"/>
            </a:pPr>
            <a:r>
              <a:rPr lang="en-US" sz="1200" b="1" dirty="0">
                <a:solidFill>
                  <a:srgbClr val="B42318"/>
                </a:solidFill>
              </a:rPr>
              <a:t>TTP/HUS/DIC; autoimmune hemolysis</a:t>
            </a:r>
            <a:endParaRPr lang="en-US" sz="1200" dirty="0"/>
          </a:p>
          <a:p>
            <a:pPr marL="114300" indent="-114300">
              <a:lnSpc>
                <a:spcPct val="90000"/>
              </a:lnSpc>
              <a:spcAft>
                <a:spcPts val="200"/>
              </a:spcAft>
              <a:buSzPct val="100000"/>
              <a:buChar char="•"/>
            </a:pPr>
            <a:r>
              <a:rPr lang="en-US" sz="1200" dirty="0">
                <a:solidFill>
                  <a:srgbClr val="0B1220"/>
                </a:solidFill>
              </a:rPr>
              <a:t>G6PD, sickle cell, spherocytosis, valve</a:t>
            </a:r>
            <a:endParaRPr lang="en-US" sz="1200" dirty="0"/>
          </a:p>
        </p:txBody>
      </p:sp>
      <p:sp>
        <p:nvSpPr>
          <p:cNvPr id="45" name="Chevron"/>
          <p:cNvSpPr/>
          <p:nvPr/>
        </p:nvSpPr>
        <p:spPr>
          <a:xfrm rot="10800000">
            <a:off x="12497562" y="4535100"/>
            <a:ext cx="128016" cy="64008"/>
          </a:xfrm>
          <a:prstGeom prst="triangle">
            <a:avLst/>
          </a:prstGeom>
          <a:solidFill>
            <a:srgbClr val="CBD5E1"/>
          </a:solidFill>
          <a:ln/>
        </p:spPr>
      </p:sp>
      <p:sp>
        <p:nvSpPr>
          <p:cNvPr id="46" name="Row label CLUES"/>
          <p:cNvSpPr/>
          <p:nvPr/>
        </p:nvSpPr>
        <p:spPr>
          <a:xfrm>
            <a:off x="457200" y="4621968"/>
            <a:ext cx="292608" cy="802646"/>
          </a:xfrm>
          <a:prstGeom prst="roundRect">
            <a:avLst>
              <a:gd name="adj" fmla="val 18750"/>
            </a:avLst>
          </a:prstGeom>
          <a:solidFill>
            <a:srgbClr val="334155"/>
          </a:solidFill>
          <a:ln/>
        </p:spPr>
      </p:sp>
      <p:sp>
        <p:nvSpPr>
          <p:cNvPr id="47" name="Row label text CLUES"/>
          <p:cNvSpPr txBox="1"/>
          <p:nvPr/>
        </p:nvSpPr>
        <p:spPr>
          <a:xfrm rot="16200000">
            <a:off x="202181" y="4876987"/>
            <a:ext cx="80264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Microcytic (RI &lt;2%)"/>
          <p:cNvSpPr/>
          <p:nvPr/>
        </p:nvSpPr>
        <p:spPr>
          <a:xfrm>
            <a:off x="841248" y="4621968"/>
            <a:ext cx="3223260" cy="802646"/>
          </a:xfrm>
          <a:prstGeom prst="roundRect">
            <a:avLst>
              <a:gd name="adj" fmla="val 6835"/>
            </a:avLst>
          </a:prstGeom>
          <a:solidFill>
            <a:srgbClr val="F7F9FC"/>
          </a:solidFill>
          <a:ln w="9525">
            <a:solidFill>
              <a:srgbClr val="E2E8F0"/>
            </a:solidFill>
            <a:prstDash val="solid"/>
          </a:ln>
        </p:spPr>
      </p:sp>
      <p:sp>
        <p:nvSpPr>
          <p:cNvPr id="49" name="clues items Microcytic (RI &lt;2%)"/>
          <p:cNvSpPr txBox="1"/>
          <p:nvPr/>
        </p:nvSpPr>
        <p:spPr>
          <a:xfrm>
            <a:off x="909828" y="4690548"/>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Pica, koilonychia, restless legs⁴</a:t>
            </a:r>
            <a:endParaRPr lang="en-US" sz="1200" dirty="0"/>
          </a:p>
          <a:p>
            <a:pPr marL="114300" indent="-114300">
              <a:lnSpc>
                <a:spcPct val="90000"/>
              </a:lnSpc>
              <a:spcAft>
                <a:spcPts val="200"/>
              </a:spcAft>
              <a:buSzPct val="100000"/>
              <a:buChar char="•"/>
            </a:pPr>
            <a:r>
              <a:rPr lang="en-US" sz="1200" dirty="0">
                <a:solidFill>
                  <a:srgbClr val="0B1220"/>
                </a:solidFill>
              </a:rPr>
              <a:t>Menorrhagia, melena, NSAIDs; celiac</a:t>
            </a:r>
            <a:endParaRPr lang="en-US" sz="1200" dirty="0"/>
          </a:p>
          <a:p>
            <a:pPr marL="114300" indent="-114300">
              <a:lnSpc>
                <a:spcPct val="90000"/>
              </a:lnSpc>
              <a:spcAft>
                <a:spcPts val="200"/>
              </a:spcAft>
              <a:buSzPct val="100000"/>
              <a:buChar char="•"/>
            </a:pPr>
            <a:r>
              <a:rPr lang="en-US" sz="1200" dirty="0">
                <a:solidFill>
                  <a:srgbClr val="0B1220"/>
                </a:solidFill>
              </a:rPr>
              <a:t>Mentzer (MCV/RBC) &lt;13: thalassemia¹¹</a:t>
            </a:r>
            <a:endParaRPr lang="en-US" sz="1200" dirty="0"/>
          </a:p>
        </p:txBody>
      </p:sp>
      <p:sp>
        <p:nvSpPr>
          <p:cNvPr id="50" name="Chevron"/>
          <p:cNvSpPr/>
          <p:nvPr/>
        </p:nvSpPr>
        <p:spPr>
          <a:xfrm rot="10800000">
            <a:off x="2388870" y="5447475"/>
            <a:ext cx="128016" cy="64008"/>
          </a:xfrm>
          <a:prstGeom prst="triangle">
            <a:avLst/>
          </a:prstGeom>
          <a:solidFill>
            <a:srgbClr val="CBD5E1"/>
          </a:solidFill>
          <a:ln/>
        </p:spPr>
      </p:sp>
      <p:sp>
        <p:nvSpPr>
          <p:cNvPr id="51" name="clues Normocytic (RI &lt;2%)"/>
          <p:cNvSpPr/>
          <p:nvPr/>
        </p:nvSpPr>
        <p:spPr>
          <a:xfrm>
            <a:off x="4210812" y="4621968"/>
            <a:ext cx="3223260" cy="802646"/>
          </a:xfrm>
          <a:prstGeom prst="roundRect">
            <a:avLst>
              <a:gd name="adj" fmla="val 6835"/>
            </a:avLst>
          </a:prstGeom>
          <a:solidFill>
            <a:srgbClr val="F7F9FC"/>
          </a:solidFill>
          <a:ln w="9525">
            <a:solidFill>
              <a:srgbClr val="E2E8F0"/>
            </a:solidFill>
            <a:prstDash val="solid"/>
          </a:ln>
        </p:spPr>
      </p:sp>
      <p:sp>
        <p:nvSpPr>
          <p:cNvPr id="52" name="clues items Normocytic (RI &lt;2%)"/>
          <p:cNvSpPr txBox="1"/>
          <p:nvPr/>
        </p:nvSpPr>
        <p:spPr>
          <a:xfrm>
            <a:off x="4279392" y="4690548"/>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Anticoagulant, procedure, falling Hb</a:t>
            </a:r>
            <a:endParaRPr lang="en-US" sz="1200" dirty="0"/>
          </a:p>
          <a:p>
            <a:pPr marL="114300" indent="-114300">
              <a:lnSpc>
                <a:spcPct val="90000"/>
              </a:lnSpc>
              <a:spcAft>
                <a:spcPts val="200"/>
              </a:spcAft>
              <a:buSzPct val="100000"/>
              <a:buChar char="•"/>
            </a:pPr>
            <a:r>
              <a:rPr lang="en-US" sz="1200" dirty="0">
                <a:solidFill>
                  <a:srgbClr val="0B1220"/>
                </a:solidFill>
              </a:rPr>
              <a:t>High RDW: mixed deficiency¹¹</a:t>
            </a:r>
            <a:endParaRPr lang="en-US" sz="1200" dirty="0"/>
          </a:p>
          <a:p>
            <a:pPr marL="114300" indent="-114300">
              <a:lnSpc>
                <a:spcPct val="90000"/>
              </a:lnSpc>
              <a:spcAft>
                <a:spcPts val="200"/>
              </a:spcAft>
              <a:buSzPct val="100000"/>
              <a:buChar char="•"/>
            </a:pPr>
            <a:r>
              <a:rPr lang="en-US" sz="1200" dirty="0">
                <a:solidFill>
                  <a:srgbClr val="0B1220"/>
                </a:solidFill>
              </a:rPr>
              <a:t>Other cytopenias, bone pain, high Ca</a:t>
            </a:r>
            <a:endParaRPr lang="en-US" sz="1200" dirty="0"/>
          </a:p>
        </p:txBody>
      </p:sp>
      <p:sp>
        <p:nvSpPr>
          <p:cNvPr id="53" name="Chevron"/>
          <p:cNvSpPr/>
          <p:nvPr/>
        </p:nvSpPr>
        <p:spPr>
          <a:xfrm rot="10800000">
            <a:off x="5758434" y="5447475"/>
            <a:ext cx="128016" cy="64008"/>
          </a:xfrm>
          <a:prstGeom prst="triangle">
            <a:avLst/>
          </a:prstGeom>
          <a:solidFill>
            <a:srgbClr val="CBD5E1"/>
          </a:solidFill>
          <a:ln/>
        </p:spPr>
      </p:sp>
      <p:sp>
        <p:nvSpPr>
          <p:cNvPr id="54" name="clues Macrocytic (RI &lt;2%)"/>
          <p:cNvSpPr/>
          <p:nvPr/>
        </p:nvSpPr>
        <p:spPr>
          <a:xfrm>
            <a:off x="7580376" y="4621968"/>
            <a:ext cx="3223260" cy="802646"/>
          </a:xfrm>
          <a:prstGeom prst="roundRect">
            <a:avLst>
              <a:gd name="adj" fmla="val 6835"/>
            </a:avLst>
          </a:prstGeom>
          <a:solidFill>
            <a:srgbClr val="F7F9FC"/>
          </a:solidFill>
          <a:ln w="9525">
            <a:solidFill>
              <a:srgbClr val="E2E8F0"/>
            </a:solidFill>
            <a:prstDash val="solid"/>
          </a:ln>
        </p:spPr>
      </p:sp>
      <p:sp>
        <p:nvSpPr>
          <p:cNvPr id="55" name="clues items Macrocytic (RI &lt;2%)"/>
          <p:cNvSpPr txBox="1"/>
          <p:nvPr/>
        </p:nvSpPr>
        <p:spPr>
          <a:xfrm>
            <a:off x="7648956" y="4690548"/>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Paresthesias, ataxia, low vibration⁶</a:t>
            </a:r>
            <a:endParaRPr lang="en-US" sz="1200" dirty="0"/>
          </a:p>
          <a:p>
            <a:pPr marL="114300" indent="-114300">
              <a:lnSpc>
                <a:spcPct val="90000"/>
              </a:lnSpc>
              <a:spcAft>
                <a:spcPts val="200"/>
              </a:spcAft>
              <a:buSzPct val="100000"/>
              <a:buChar char="•"/>
            </a:pPr>
            <a:r>
              <a:rPr lang="en-US" sz="1200" dirty="0">
                <a:solidFill>
                  <a:srgbClr val="0B1220"/>
                </a:solidFill>
              </a:rPr>
              <a:t>Hypersegmented neutrophils¹¹</a:t>
            </a:r>
            <a:endParaRPr lang="en-US" sz="1200" dirty="0"/>
          </a:p>
          <a:p>
            <a:pPr marL="114300" indent="-114300">
              <a:lnSpc>
                <a:spcPct val="90000"/>
              </a:lnSpc>
              <a:spcAft>
                <a:spcPts val="200"/>
              </a:spcAft>
              <a:buSzPct val="100000"/>
              <a:buChar char="•"/>
            </a:pPr>
            <a:r>
              <a:rPr lang="en-US" sz="1200" dirty="0">
                <a:solidFill>
                  <a:srgbClr val="0B1220"/>
                </a:solidFill>
              </a:rPr>
              <a:t>Vegan, gastrectomy, PPI, metformin⁶</a:t>
            </a:r>
            <a:endParaRPr lang="en-US" sz="1200" dirty="0"/>
          </a:p>
        </p:txBody>
      </p:sp>
      <p:sp>
        <p:nvSpPr>
          <p:cNvPr id="56" name="Chevron"/>
          <p:cNvSpPr/>
          <p:nvPr/>
        </p:nvSpPr>
        <p:spPr>
          <a:xfrm rot="10800000">
            <a:off x="9127998" y="5447475"/>
            <a:ext cx="128016" cy="64008"/>
          </a:xfrm>
          <a:prstGeom prst="triangle">
            <a:avLst/>
          </a:prstGeom>
          <a:solidFill>
            <a:srgbClr val="CBD5E1"/>
          </a:solidFill>
          <a:ln/>
        </p:spPr>
      </p:sp>
      <p:sp>
        <p:nvSpPr>
          <p:cNvPr id="57" name="clues Hemolysis or blood loss"/>
          <p:cNvSpPr/>
          <p:nvPr/>
        </p:nvSpPr>
        <p:spPr>
          <a:xfrm>
            <a:off x="10949940" y="4621968"/>
            <a:ext cx="3223260" cy="802646"/>
          </a:xfrm>
          <a:prstGeom prst="roundRect">
            <a:avLst>
              <a:gd name="adj" fmla="val 6835"/>
            </a:avLst>
          </a:prstGeom>
          <a:solidFill>
            <a:srgbClr val="F7F9FC"/>
          </a:solidFill>
          <a:ln w="9525">
            <a:solidFill>
              <a:srgbClr val="E2E8F0"/>
            </a:solidFill>
            <a:prstDash val="solid"/>
          </a:ln>
        </p:spPr>
      </p:sp>
      <p:sp>
        <p:nvSpPr>
          <p:cNvPr id="58" name="clues items Hemolysis or blood loss"/>
          <p:cNvSpPr txBox="1"/>
          <p:nvPr/>
        </p:nvSpPr>
        <p:spPr>
          <a:xfrm>
            <a:off x="11018520" y="4690548"/>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Jaundice, dark urine, splenomegaly¹¹</a:t>
            </a:r>
            <a:endParaRPr lang="en-US" sz="1200" dirty="0"/>
          </a:p>
          <a:p>
            <a:pPr marL="114300" indent="-114300">
              <a:lnSpc>
                <a:spcPct val="90000"/>
              </a:lnSpc>
              <a:spcAft>
                <a:spcPts val="200"/>
              </a:spcAft>
              <a:buSzPct val="100000"/>
              <a:buChar char="•"/>
            </a:pPr>
            <a:r>
              <a:rPr lang="en-US" sz="1200" dirty="0">
                <a:solidFill>
                  <a:srgbClr val="0B1220"/>
                </a:solidFill>
              </a:rPr>
              <a:t>Schistocytes + low platelets: TMA¹¹</a:t>
            </a:r>
            <a:endParaRPr lang="en-US" sz="1200" dirty="0"/>
          </a:p>
          <a:p>
            <a:pPr marL="114300" indent="-114300">
              <a:lnSpc>
                <a:spcPct val="90000"/>
              </a:lnSpc>
              <a:spcAft>
                <a:spcPts val="200"/>
              </a:spcAft>
              <a:buSzPct val="100000"/>
              <a:buChar char="•"/>
            </a:pPr>
            <a:r>
              <a:rPr lang="en-US" sz="1200" dirty="0">
                <a:solidFill>
                  <a:srgbClr val="0B1220"/>
                </a:solidFill>
              </a:rPr>
              <a:t>Spherocytes: AIHA or hereditary⁷˒¹¹</a:t>
            </a:r>
            <a:endParaRPr lang="en-US" sz="1200" dirty="0"/>
          </a:p>
        </p:txBody>
      </p:sp>
      <p:sp>
        <p:nvSpPr>
          <p:cNvPr id="59" name="Chevron"/>
          <p:cNvSpPr/>
          <p:nvPr/>
        </p:nvSpPr>
        <p:spPr>
          <a:xfrm rot="10800000">
            <a:off x="12497562" y="5447475"/>
            <a:ext cx="128016" cy="64008"/>
          </a:xfrm>
          <a:prstGeom prst="triangle">
            <a:avLst/>
          </a:prstGeom>
          <a:solidFill>
            <a:srgbClr val="CBD5E1"/>
          </a:solidFill>
          <a:ln/>
        </p:spPr>
      </p:sp>
      <p:sp>
        <p:nvSpPr>
          <p:cNvPr id="60" name="Row label WORKUP"/>
          <p:cNvSpPr/>
          <p:nvPr/>
        </p:nvSpPr>
        <p:spPr>
          <a:xfrm>
            <a:off x="457200" y="5534343"/>
            <a:ext cx="292608" cy="972725"/>
          </a:xfrm>
          <a:prstGeom prst="roundRect">
            <a:avLst>
              <a:gd name="adj" fmla="val 18750"/>
            </a:avLst>
          </a:prstGeom>
          <a:solidFill>
            <a:srgbClr val="0A6AA3"/>
          </a:solidFill>
          <a:ln/>
        </p:spPr>
      </p:sp>
      <p:sp>
        <p:nvSpPr>
          <p:cNvPr id="61" name="Row label text WORKUP"/>
          <p:cNvSpPr txBox="1"/>
          <p:nvPr/>
        </p:nvSpPr>
        <p:spPr>
          <a:xfrm rot="16200000">
            <a:off x="117142" y="5874401"/>
            <a:ext cx="97272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Microcytic (RI &lt;2%)"/>
          <p:cNvSpPr/>
          <p:nvPr/>
        </p:nvSpPr>
        <p:spPr>
          <a:xfrm>
            <a:off x="841248" y="5534343"/>
            <a:ext cx="3223260" cy="972725"/>
          </a:xfrm>
          <a:prstGeom prst="roundRect">
            <a:avLst>
              <a:gd name="adj" fmla="val 5640"/>
            </a:avLst>
          </a:prstGeom>
          <a:solidFill>
            <a:srgbClr val="0A6AA3">
              <a:alpha val="9000"/>
            </a:srgbClr>
          </a:solidFill>
          <a:ln/>
        </p:spPr>
      </p:sp>
      <p:sp>
        <p:nvSpPr>
          <p:cNvPr id="63" name="workup items Microcytic (RI &lt;2%)"/>
          <p:cNvSpPr txBox="1"/>
          <p:nvPr/>
        </p:nvSpPr>
        <p:spPr>
          <a:xfrm>
            <a:off x="909828"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Ferritin &lt;45 µg/L (&lt;100 if inflamed)²˒⁴</a:t>
            </a:r>
            <a:endParaRPr lang="en-US" sz="1200" dirty="0"/>
          </a:p>
          <a:p>
            <a:pPr marL="114300" indent="-114300">
              <a:lnSpc>
                <a:spcPct val="90000"/>
              </a:lnSpc>
              <a:spcAft>
                <a:spcPts val="200"/>
              </a:spcAft>
              <a:buSzPct val="100000"/>
              <a:buChar char="•"/>
            </a:pPr>
            <a:r>
              <a:rPr lang="en-US" sz="1200" dirty="0">
                <a:solidFill>
                  <a:srgbClr val="0B1220"/>
                </a:solidFill>
              </a:rPr>
              <a:t>tTG; men/postmeno: EGD/colonoscopy²˒³</a:t>
            </a:r>
            <a:endParaRPr lang="en-US" sz="1200" dirty="0"/>
          </a:p>
          <a:p>
            <a:pPr marL="114300" indent="-114300">
              <a:lnSpc>
                <a:spcPct val="90000"/>
              </a:lnSpc>
              <a:spcAft>
                <a:spcPts val="200"/>
              </a:spcAft>
              <a:buSzPct val="100000"/>
              <a:buChar char="•"/>
            </a:pPr>
            <a:r>
              <a:rPr lang="en-US" sz="1200" dirty="0">
                <a:solidFill>
                  <a:srgbClr val="0B1220"/>
                </a:solidFill>
              </a:rPr>
              <a:t>Fe replete: Hb electrophoresis, lead¹¹</a:t>
            </a:r>
            <a:endParaRPr lang="en-US" sz="1200" dirty="0"/>
          </a:p>
        </p:txBody>
      </p:sp>
      <p:sp>
        <p:nvSpPr>
          <p:cNvPr id="64" name="Chevron"/>
          <p:cNvSpPr/>
          <p:nvPr/>
        </p:nvSpPr>
        <p:spPr>
          <a:xfrm rot="10800000">
            <a:off x="2388870" y="6529927"/>
            <a:ext cx="128016" cy="64008"/>
          </a:xfrm>
          <a:prstGeom prst="triangle">
            <a:avLst/>
          </a:prstGeom>
          <a:solidFill>
            <a:srgbClr val="CBD5E1"/>
          </a:solidFill>
          <a:ln/>
        </p:spPr>
      </p:sp>
      <p:sp>
        <p:nvSpPr>
          <p:cNvPr id="65" name="workup Normocytic (RI &lt;2%)"/>
          <p:cNvSpPr/>
          <p:nvPr/>
        </p:nvSpPr>
        <p:spPr>
          <a:xfrm>
            <a:off x="4210812" y="5534343"/>
            <a:ext cx="3223260" cy="972725"/>
          </a:xfrm>
          <a:prstGeom prst="roundRect">
            <a:avLst>
              <a:gd name="adj" fmla="val 5640"/>
            </a:avLst>
          </a:prstGeom>
          <a:solidFill>
            <a:srgbClr val="0A6AA3">
              <a:alpha val="9000"/>
            </a:srgbClr>
          </a:solidFill>
          <a:ln/>
        </p:spPr>
      </p:sp>
      <p:sp>
        <p:nvSpPr>
          <p:cNvPr id="66" name="workup items Normocytic (RI &lt;2%)"/>
          <p:cNvSpPr txBox="1"/>
          <p:nvPr/>
        </p:nvSpPr>
        <p:spPr>
          <a:xfrm>
            <a:off x="4279392"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Serial Hb, creatinine, TSH, CRP, iron¹¹</a:t>
            </a:r>
            <a:endParaRPr lang="en-US" sz="1200" dirty="0"/>
          </a:p>
          <a:p>
            <a:pPr marL="114300" indent="-114300">
              <a:lnSpc>
                <a:spcPct val="90000"/>
              </a:lnSpc>
              <a:spcAft>
                <a:spcPts val="200"/>
              </a:spcAft>
              <a:buSzPct val="100000"/>
              <a:buChar char="•"/>
            </a:pPr>
            <a:r>
              <a:rPr lang="en-US" sz="1200" dirty="0">
                <a:solidFill>
                  <a:srgbClr val="0B1220"/>
                </a:solidFill>
              </a:rPr>
              <a:t>SPEP + free light chains if unexplained¹¹</a:t>
            </a:r>
            <a:endParaRPr lang="en-US" sz="1200" dirty="0"/>
          </a:p>
          <a:p>
            <a:pPr marL="114300" indent="-114300">
              <a:lnSpc>
                <a:spcPct val="90000"/>
              </a:lnSpc>
              <a:spcAft>
                <a:spcPts val="200"/>
              </a:spcAft>
              <a:buSzPct val="100000"/>
              <a:buChar char="•"/>
            </a:pPr>
            <a:r>
              <a:rPr lang="en-US" sz="1200" dirty="0">
                <a:solidFill>
                  <a:srgbClr val="0B1220"/>
                </a:solidFill>
              </a:rPr>
              <a:t>Marrow biopsy if cytopenias or blasts¹¹</a:t>
            </a:r>
            <a:endParaRPr lang="en-US" sz="1200" dirty="0"/>
          </a:p>
        </p:txBody>
      </p:sp>
      <p:sp>
        <p:nvSpPr>
          <p:cNvPr id="67" name="Chevron"/>
          <p:cNvSpPr/>
          <p:nvPr/>
        </p:nvSpPr>
        <p:spPr>
          <a:xfrm rot="10800000">
            <a:off x="5758434" y="6529927"/>
            <a:ext cx="128016" cy="64008"/>
          </a:xfrm>
          <a:prstGeom prst="triangle">
            <a:avLst/>
          </a:prstGeom>
          <a:solidFill>
            <a:srgbClr val="CBD5E1"/>
          </a:solidFill>
          <a:ln/>
        </p:spPr>
      </p:sp>
      <p:sp>
        <p:nvSpPr>
          <p:cNvPr id="68" name="workup Macrocytic (RI &lt;2%)"/>
          <p:cNvSpPr/>
          <p:nvPr/>
        </p:nvSpPr>
        <p:spPr>
          <a:xfrm>
            <a:off x="7580376" y="5534343"/>
            <a:ext cx="3223260" cy="972725"/>
          </a:xfrm>
          <a:prstGeom prst="roundRect">
            <a:avLst>
              <a:gd name="adj" fmla="val 5640"/>
            </a:avLst>
          </a:prstGeom>
          <a:solidFill>
            <a:srgbClr val="0A6AA3">
              <a:alpha val="9000"/>
            </a:srgbClr>
          </a:solidFill>
          <a:ln/>
        </p:spPr>
      </p:sp>
      <p:sp>
        <p:nvSpPr>
          <p:cNvPr id="69" name="workup items Macrocytic (RI &lt;2%)"/>
          <p:cNvSpPr txBox="1"/>
          <p:nvPr/>
        </p:nvSpPr>
        <p:spPr>
          <a:xfrm>
            <a:off x="7648956"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B12, folate, TSH, LFTs; drug review¹¹</a:t>
            </a:r>
            <a:endParaRPr lang="en-US" sz="1200" dirty="0"/>
          </a:p>
          <a:p>
            <a:pPr marL="114300" indent="-114300">
              <a:lnSpc>
                <a:spcPct val="90000"/>
              </a:lnSpc>
              <a:spcAft>
                <a:spcPts val="200"/>
              </a:spcAft>
              <a:buSzPct val="100000"/>
              <a:buChar char="•"/>
            </a:pPr>
            <a:r>
              <a:rPr lang="en-US" sz="1200" dirty="0">
                <a:solidFill>
                  <a:srgbClr val="0B1220"/>
                </a:solidFill>
              </a:rPr>
              <a:t>Borderline B12: MMA ± homocysteine⁶˒¹¹</a:t>
            </a:r>
            <a:endParaRPr lang="en-US" sz="1200" dirty="0"/>
          </a:p>
          <a:p>
            <a:pPr marL="114300" indent="-114300">
              <a:lnSpc>
                <a:spcPct val="90000"/>
              </a:lnSpc>
              <a:spcAft>
                <a:spcPts val="200"/>
              </a:spcAft>
              <a:buSzPct val="100000"/>
              <a:buChar char="•"/>
            </a:pPr>
            <a:r>
              <a:rPr lang="en-US" sz="1200" dirty="0">
                <a:solidFill>
                  <a:srgbClr val="0B1220"/>
                </a:solidFill>
              </a:rPr>
              <a:t>Low B12: anti-intrinsic factor Ab¹¹</a:t>
            </a:r>
            <a:endParaRPr lang="en-US" sz="1200" dirty="0"/>
          </a:p>
        </p:txBody>
      </p:sp>
      <p:sp>
        <p:nvSpPr>
          <p:cNvPr id="70" name="Chevron"/>
          <p:cNvSpPr/>
          <p:nvPr/>
        </p:nvSpPr>
        <p:spPr>
          <a:xfrm rot="10800000">
            <a:off x="9127998" y="6529927"/>
            <a:ext cx="128016" cy="64008"/>
          </a:xfrm>
          <a:prstGeom prst="triangle">
            <a:avLst/>
          </a:prstGeom>
          <a:solidFill>
            <a:srgbClr val="CBD5E1"/>
          </a:solidFill>
          <a:ln/>
        </p:spPr>
      </p:sp>
      <p:sp>
        <p:nvSpPr>
          <p:cNvPr id="71" name="workup Hemolysis or blood loss"/>
          <p:cNvSpPr/>
          <p:nvPr/>
        </p:nvSpPr>
        <p:spPr>
          <a:xfrm>
            <a:off x="10949940" y="5534343"/>
            <a:ext cx="3223260" cy="972725"/>
          </a:xfrm>
          <a:prstGeom prst="roundRect">
            <a:avLst>
              <a:gd name="adj" fmla="val 5640"/>
            </a:avLst>
          </a:prstGeom>
          <a:solidFill>
            <a:srgbClr val="0A6AA3">
              <a:alpha val="9000"/>
            </a:srgbClr>
          </a:solidFill>
          <a:ln/>
        </p:spPr>
      </p:sp>
      <p:sp>
        <p:nvSpPr>
          <p:cNvPr id="72" name="workup items Hemolysis or blood loss"/>
          <p:cNvSpPr txBox="1"/>
          <p:nvPr/>
        </p:nvSpPr>
        <p:spPr>
          <a:xfrm>
            <a:off x="11018520"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LDH, bilirubin, haptoglobin, DAT, UA¹¹</a:t>
            </a:r>
            <a:endParaRPr lang="en-US" sz="1200" dirty="0"/>
          </a:p>
          <a:p>
            <a:pPr marL="114300" indent="-114300">
              <a:lnSpc>
                <a:spcPct val="90000"/>
              </a:lnSpc>
              <a:spcAft>
                <a:spcPts val="200"/>
              </a:spcAft>
              <a:buSzPct val="100000"/>
              <a:buChar char="•"/>
            </a:pPr>
            <a:r>
              <a:rPr lang="en-US" sz="1200" dirty="0">
                <a:solidFill>
                  <a:srgbClr val="0B1220"/>
                </a:solidFill>
              </a:rPr>
              <a:t>Schistocytes: PLASMIC, ADAMTS13⁸˒¹¹</a:t>
            </a:r>
            <a:endParaRPr lang="en-US" sz="1200" dirty="0"/>
          </a:p>
          <a:p>
            <a:pPr marL="114300" indent="-114300">
              <a:lnSpc>
                <a:spcPct val="90000"/>
              </a:lnSpc>
              <a:spcAft>
                <a:spcPts val="200"/>
              </a:spcAft>
              <a:buSzPct val="100000"/>
              <a:buChar char="•"/>
            </a:pPr>
            <a:r>
              <a:rPr lang="en-US" sz="1200" dirty="0">
                <a:solidFill>
                  <a:srgbClr val="0B1220"/>
                </a:solidFill>
              </a:rPr>
              <a:t>Bleed: endoscopy or CT angiography</a:t>
            </a:r>
            <a:endParaRPr lang="en-US" sz="1200" dirty="0"/>
          </a:p>
        </p:txBody>
      </p:sp>
      <p:sp>
        <p:nvSpPr>
          <p:cNvPr id="73" name="Chevron"/>
          <p:cNvSpPr/>
          <p:nvPr/>
        </p:nvSpPr>
        <p:spPr>
          <a:xfrm rot="10800000">
            <a:off x="12497562" y="6529927"/>
            <a:ext cx="128016" cy="64008"/>
          </a:xfrm>
          <a:prstGeom prst="triangle">
            <a:avLst/>
          </a:prstGeom>
          <a:solidFill>
            <a:srgbClr val="CBD5E1"/>
          </a:solidFill>
          <a:ln/>
        </p:spPr>
      </p:sp>
      <p:sp>
        <p:nvSpPr>
          <p:cNvPr id="74" name="Row label MANAGE"/>
          <p:cNvSpPr/>
          <p:nvPr/>
        </p:nvSpPr>
        <p:spPr>
          <a:xfrm>
            <a:off x="457200" y="6616795"/>
            <a:ext cx="292608" cy="972725"/>
          </a:xfrm>
          <a:prstGeom prst="roundRect">
            <a:avLst>
              <a:gd name="adj" fmla="val 18750"/>
            </a:avLst>
          </a:prstGeom>
          <a:solidFill>
            <a:srgbClr val="067647"/>
          </a:solidFill>
          <a:ln/>
        </p:spPr>
      </p:sp>
      <p:sp>
        <p:nvSpPr>
          <p:cNvPr id="75" name="Row label text MANAGE"/>
          <p:cNvSpPr txBox="1"/>
          <p:nvPr/>
        </p:nvSpPr>
        <p:spPr>
          <a:xfrm rot="16200000">
            <a:off x="117142" y="6956854"/>
            <a:ext cx="97272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Microcytic (RI &lt;2%)"/>
          <p:cNvSpPr/>
          <p:nvPr/>
        </p:nvSpPr>
        <p:spPr>
          <a:xfrm>
            <a:off x="841248" y="6616795"/>
            <a:ext cx="3223260" cy="972725"/>
          </a:xfrm>
          <a:prstGeom prst="roundRect">
            <a:avLst>
              <a:gd name="adj" fmla="val 5640"/>
            </a:avLst>
          </a:prstGeom>
          <a:solidFill>
            <a:srgbClr val="067647">
              <a:alpha val="9000"/>
            </a:srgbClr>
          </a:solidFill>
          <a:ln/>
        </p:spPr>
      </p:sp>
      <p:sp>
        <p:nvSpPr>
          <p:cNvPr id="77" name="management items Microcytic (RI &lt;2%)"/>
          <p:cNvSpPr txBox="1"/>
          <p:nvPr/>
        </p:nvSpPr>
        <p:spPr>
          <a:xfrm>
            <a:off x="909828"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Elemental Fe 50–100 mg daily/QOD³˒⁵</a:t>
            </a:r>
            <a:endParaRPr lang="en-US" sz="1200" dirty="0"/>
          </a:p>
          <a:p>
            <a:pPr marL="114300" indent="-114300">
              <a:lnSpc>
                <a:spcPct val="90000"/>
              </a:lnSpc>
              <a:spcAft>
                <a:spcPts val="200"/>
              </a:spcAft>
              <a:buSzPct val="100000"/>
              <a:buChar char="•"/>
            </a:pPr>
            <a:r>
              <a:rPr lang="en-US" sz="1200" dirty="0">
                <a:solidFill>
                  <a:srgbClr val="0B1220"/>
                </a:solidFill>
              </a:rPr>
              <a:t>IV iron if intolerant, malabsorption³˒¹¹</a:t>
            </a:r>
            <a:endParaRPr lang="en-US" sz="1200" dirty="0"/>
          </a:p>
          <a:p>
            <a:pPr marL="114300" indent="-114300">
              <a:lnSpc>
                <a:spcPct val="90000"/>
              </a:lnSpc>
              <a:spcAft>
                <a:spcPts val="200"/>
              </a:spcAft>
              <a:buSzPct val="100000"/>
              <a:buChar char="•"/>
            </a:pPr>
            <a:r>
              <a:rPr lang="en-US" sz="1200" dirty="0">
                <a:solidFill>
                  <a:srgbClr val="0B1220"/>
                </a:solidFill>
              </a:rPr>
              <a:t>Treat source; iron 3 mo past Hb normal³</a:t>
            </a:r>
            <a:endParaRPr lang="en-US" sz="1200" dirty="0"/>
          </a:p>
        </p:txBody>
      </p:sp>
      <p:sp>
        <p:nvSpPr>
          <p:cNvPr id="78" name="management Normocytic (RI &lt;2%)"/>
          <p:cNvSpPr/>
          <p:nvPr/>
        </p:nvSpPr>
        <p:spPr>
          <a:xfrm>
            <a:off x="4210812" y="6616795"/>
            <a:ext cx="3223260" cy="972725"/>
          </a:xfrm>
          <a:prstGeom prst="roundRect">
            <a:avLst>
              <a:gd name="adj" fmla="val 5640"/>
            </a:avLst>
          </a:prstGeom>
          <a:solidFill>
            <a:srgbClr val="067647">
              <a:alpha val="9000"/>
            </a:srgbClr>
          </a:solidFill>
          <a:ln/>
        </p:spPr>
      </p:sp>
      <p:sp>
        <p:nvSpPr>
          <p:cNvPr id="79" name="management items Normocytic (RI &lt;2%)"/>
          <p:cNvSpPr txBox="1"/>
          <p:nvPr/>
        </p:nvSpPr>
        <p:spPr>
          <a:xfrm>
            <a:off x="4279392"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Treat cause; iron if also deficient¹¹</a:t>
            </a:r>
            <a:endParaRPr lang="en-US" sz="1200" dirty="0"/>
          </a:p>
          <a:p>
            <a:pPr marL="114300" indent="-114300">
              <a:lnSpc>
                <a:spcPct val="90000"/>
              </a:lnSpc>
              <a:spcAft>
                <a:spcPts val="200"/>
              </a:spcAft>
              <a:buSzPct val="100000"/>
              <a:buChar char="•"/>
            </a:pPr>
            <a:r>
              <a:rPr lang="en-US" sz="1200" dirty="0">
                <a:solidFill>
                  <a:srgbClr val="0B1220"/>
                </a:solidFill>
              </a:rPr>
              <a:t>CKD: nephrology for iron ± ESA¹¹</a:t>
            </a:r>
            <a:endParaRPr lang="en-US" sz="1200" dirty="0"/>
          </a:p>
          <a:p>
            <a:pPr marL="114300" indent="-114300">
              <a:lnSpc>
                <a:spcPct val="90000"/>
              </a:lnSpc>
              <a:spcAft>
                <a:spcPts val="200"/>
              </a:spcAft>
              <a:buSzPct val="100000"/>
              <a:buChar char="•"/>
            </a:pPr>
            <a:r>
              <a:rPr lang="en-US" sz="1200" dirty="0">
                <a:solidFill>
                  <a:srgbClr val="0B1220"/>
                </a:solidFill>
              </a:rPr>
              <a:t>Marrow failure: urgent hematology¹¹</a:t>
            </a:r>
            <a:endParaRPr lang="en-US" sz="1200" dirty="0"/>
          </a:p>
        </p:txBody>
      </p:sp>
      <p:sp>
        <p:nvSpPr>
          <p:cNvPr id="80" name="management Macrocytic (RI &lt;2%)"/>
          <p:cNvSpPr/>
          <p:nvPr/>
        </p:nvSpPr>
        <p:spPr>
          <a:xfrm>
            <a:off x="7580376" y="6616795"/>
            <a:ext cx="3223260" cy="972725"/>
          </a:xfrm>
          <a:prstGeom prst="roundRect">
            <a:avLst>
              <a:gd name="adj" fmla="val 5640"/>
            </a:avLst>
          </a:prstGeom>
          <a:solidFill>
            <a:srgbClr val="067647">
              <a:alpha val="9000"/>
            </a:srgbClr>
          </a:solidFill>
          <a:ln/>
        </p:spPr>
      </p:sp>
      <p:sp>
        <p:nvSpPr>
          <p:cNvPr id="81" name="management items Macrocytic (RI &lt;2%)"/>
          <p:cNvSpPr txBox="1"/>
          <p:nvPr/>
        </p:nvSpPr>
        <p:spPr>
          <a:xfrm>
            <a:off x="7648956"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B12 1 mg IM if neuro, else 1–2 mg PO/d⁶</a:t>
            </a:r>
            <a:endParaRPr lang="en-US" sz="1200" dirty="0"/>
          </a:p>
          <a:p>
            <a:pPr marL="114300" indent="-114300">
              <a:lnSpc>
                <a:spcPct val="90000"/>
              </a:lnSpc>
              <a:spcAft>
                <a:spcPts val="200"/>
              </a:spcAft>
              <a:buSzPct val="100000"/>
              <a:buChar char="•"/>
            </a:pPr>
            <a:r>
              <a:rPr lang="en-US" sz="1200" dirty="0">
                <a:solidFill>
                  <a:srgbClr val="0B1220"/>
                </a:solidFill>
              </a:rPr>
              <a:t>Folate 1–5 mg/d once B12 replete⁶˒¹¹</a:t>
            </a:r>
            <a:endParaRPr lang="en-US" sz="1200" dirty="0"/>
          </a:p>
          <a:p>
            <a:pPr marL="114300" indent="-114300">
              <a:lnSpc>
                <a:spcPct val="90000"/>
              </a:lnSpc>
              <a:spcAft>
                <a:spcPts val="200"/>
              </a:spcAft>
              <a:buSzPct val="100000"/>
              <a:buChar char="•"/>
            </a:pPr>
            <a:r>
              <a:rPr lang="en-US" sz="1200" dirty="0">
                <a:solidFill>
                  <a:srgbClr val="0B1220"/>
                </a:solidFill>
              </a:rPr>
              <a:t>MDS suspected: hematology referral</a:t>
            </a:r>
            <a:endParaRPr lang="en-US" sz="1200" dirty="0"/>
          </a:p>
        </p:txBody>
      </p:sp>
      <p:sp>
        <p:nvSpPr>
          <p:cNvPr id="82" name="management Hemolysis or blood loss"/>
          <p:cNvSpPr/>
          <p:nvPr/>
        </p:nvSpPr>
        <p:spPr>
          <a:xfrm>
            <a:off x="10949940" y="6616795"/>
            <a:ext cx="3223260" cy="972725"/>
          </a:xfrm>
          <a:prstGeom prst="roundRect">
            <a:avLst>
              <a:gd name="adj" fmla="val 5640"/>
            </a:avLst>
          </a:prstGeom>
          <a:solidFill>
            <a:srgbClr val="067647">
              <a:alpha val="9000"/>
            </a:srgbClr>
          </a:solidFill>
          <a:ln/>
        </p:spPr>
      </p:sp>
      <p:sp>
        <p:nvSpPr>
          <p:cNvPr id="83" name="management items Hemolysis or blood loss"/>
          <p:cNvSpPr txBox="1"/>
          <p:nvPr/>
        </p:nvSpPr>
        <p:spPr>
          <a:xfrm>
            <a:off x="11018520"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TTP: PLEX, steroids; avoid platelets¹⁰˒¹¹</a:t>
            </a:r>
            <a:endParaRPr lang="en-US" sz="1200" dirty="0"/>
          </a:p>
          <a:p>
            <a:pPr marL="114300" indent="-114300">
              <a:lnSpc>
                <a:spcPct val="90000"/>
              </a:lnSpc>
              <a:spcAft>
                <a:spcPts val="200"/>
              </a:spcAft>
              <a:buSzPct val="100000"/>
              <a:buChar char="•"/>
            </a:pPr>
            <a:r>
              <a:rPr lang="en-US" sz="1200" dirty="0">
                <a:solidFill>
                  <a:srgbClr val="0B1220"/>
                </a:solidFill>
              </a:rPr>
              <a:t>Warm AIHA: steroids; call blood bank⁷˒¹¹</a:t>
            </a:r>
            <a:endParaRPr lang="en-US" sz="1200" dirty="0"/>
          </a:p>
          <a:p>
            <a:pPr marL="114300" indent="-114300">
              <a:lnSpc>
                <a:spcPct val="90000"/>
              </a:lnSpc>
              <a:spcAft>
                <a:spcPts val="200"/>
              </a:spcAft>
              <a:buSzPct val="100000"/>
              <a:buChar char="•"/>
            </a:pPr>
            <a:r>
              <a:rPr lang="en-US" sz="1200" dirty="0">
                <a:solidFill>
                  <a:srgbClr val="0B1220"/>
                </a:solidFill>
              </a:rPr>
              <a:t>Bleed: stop source; transfuse by need¹¹</a:t>
            </a:r>
            <a:endParaRPr lang="en-US" sz="1200" dirty="0"/>
          </a:p>
        </p:txBody>
      </p:sp>
      <p:pic>
        <p:nvPicPr>
          <p:cNvPr id="8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5" name="Brand"/>
          <p:cNvSpPr txBox="1"/>
          <p:nvPr/>
        </p:nvSpPr>
        <p:spPr>
          <a:xfrm>
            <a:off x="731520" y="7717536"/>
            <a:ext cx="1929231"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stethopedia.ca/approach/anemia</a:t>
            </a:r>
            <a:endParaRPr lang="en-US" sz="900" dirty="0"/>
          </a:p>
        </p:txBody>
      </p:sp>
      <p:sp>
        <p:nvSpPr>
          <p:cNvPr id="86" name="Evidence"/>
          <p:cNvSpPr txBox="1"/>
          <p:nvPr/>
        </p:nvSpPr>
        <p:spPr>
          <a:xfrm>
            <a:off x="2980791" y="7717536"/>
            <a:ext cx="11192409"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Carson 2023, JAMA</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Ko 2020, Gastroenterology</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Snook 2021, Gut</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Camaschella 2015, N Engl J Med</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Stoffel 2017, Lancet Haematol</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Stabler 2013, N Engl J Med</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Brodsky 2019, N Engl J Med</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Bendapudi 2017, Lancet Haematol</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Carson 2023, N Engl J Med</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Zheng 2020, J Thromb Haemost (Tx)</a:t>
            </a:r>
            <a:pPr indent="0" marL="0">
              <a:buNone/>
            </a:pPr>
            <a:r>
              <a:rPr lang="en-US" sz="850" dirty="0">
                <a:solidFill>
                  <a:srgbClr val="64748B"/>
                </a:solidFill>
              </a:rPr>
              <a:t>   </a:t>
            </a:r>
            <a:pPr indent="0" marL="0">
              <a:buNone/>
            </a:pPr>
            <a:r>
              <a:rPr lang="en-US" sz="850" dirty="0">
                <a:solidFill>
                  <a:srgbClr val="64748B"/>
                </a:solidFill>
              </a:rPr>
              <a:t>¹¹ Manual 2024–25, pp. 133–134, 136, 141, 144</a:t>
            </a:r>
            <a:endParaRPr lang="en-US" sz="850" dirty="0"/>
          </a:p>
        </p:txBody>
      </p:sp>
    </p:spTree>
  </p:cSld>
  <p:clrMapOvr>
    <a:masterClrMapping/>
  </p:clrMapOvr>
</p:sld>
</file>

<file path=ppt/theme/theme1.xml><?xml version="1.0" encoding="utf-8"?>
<a:theme xmlns:a="http://schemas.openxmlformats.org/drawingml/2006/main" name="Stethopedia">
  <a:themeElements>
    <a:clrScheme name="Stethopedia">
      <a:dk1>
        <a:srgbClr val="0B1220"/>
      </a:dk1>
      <a:lt1>
        <a:srgbClr val="FFFFFF"/>
      </a:lt1>
      <a:dk2>
        <a:srgbClr val="0B2540"/>
      </a:dk2>
      <a:lt2>
        <a:srgbClr val="F7F9FC"/>
      </a:lt2>
      <a:accent1>
        <a:srgbClr val="0A6AA3"/>
      </a:accent1>
      <a:accent2>
        <a:srgbClr val="38B6FF"/>
      </a:accent2>
      <a:accent3>
        <a:srgbClr val="B42318"/>
      </a:accent3>
      <a:accent4>
        <a:srgbClr val="B54708"/>
      </a:accent4>
      <a:accent5>
        <a:srgbClr val="067647"/>
      </a:accent5>
      <a:accent6>
        <a:srgbClr val="075A8C"/>
      </a:accent6>
      <a:hlink>
        <a:srgbClr val="0A6AA3"/>
      </a:hlink>
      <a:folHlink>
        <a:srgbClr val="075A8C"/>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Stethopedia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Anemia</dc:title>
  <dc:subject>Check stability and the other cell lines, let the reticulocyte index split underproduction from blood loss or hemolysis, then use the MCV, iron studies or hemolysis labs to name the cause.</dc:subject>
  <dc:creator>Stethopedia</dc:creator>
  <cp:lastModifiedBy>Stethopedia</cp:lastModifiedBy>
  <cp:revision>1</cp:revision>
  <dcterms:created xsi:type="dcterms:W3CDTF">2026-11-04T23:39:34Z</dcterms:created>
  <dcterms:modified xsi:type="dcterms:W3CDTF">2026-11-04T23:39:34Z</dcterms:modified>
</cp:coreProperties>
</file>