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14630400" cy="8229600"/>
  <p:notesSz cx="8229600" cy="14630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Arthritis" id="{ccf5c411-fb0e-3557-2ac4-01b7759c6343}">
          <p14:sldIdLst>
            <p14:sldId id="25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Approach to Arthritis. Confirm true synovitis and tap any hot joint before antibiotics, then sort by synovial fluid and joint pattern. A WBC &lt;50 ×10⁹/L does not exclude infection (gonococcal, prosthetic joint, immunosuppressed).
Start: Painful, swollen joint(s). Confirm synovitis; count joints; tap any effusion: cells, Gram stain, culture, crystals
Could this be a septic joint? If yes: Possible septic joint: tap before antibiotics: Acute hot, swollen joint(s); Older age, DM, RA, prosthesis, skin infection; Fever in only 57%: absence doesn't exclude; Gram stain positive or WBC &gt;50 ×10⁹/L; Pustules and tenosynovitis: gonococcal; Crystals seen but patient looks septic. Joint and blood cultures, IV antibiotics, ortho to drain.
Septic (usually &gt;50). Causes: S. aureus &gt; strep &gt; gram-negatives; Gonococcal (DGI); Prosthetic joint infection: ortho/ID. Clues: Mono (knee ~50%); &gt;1 joint in ~20%; PMN ≥90% (LR 3.4); Lower WBC: DGI, PJI, immunosupp.. Workup: Gram stain, culture; blood cultures ×2; GC NAAT: urine, throat, rectum; X-ray; CT or MRI if deep joint. Management: Cefazolin + ceftriaxone ± vancomycin (MRSA); Drain: serial taps or washout; 3–4 wk; 2 wk if hand/wrist washout.
Crystal (10–100 ×10⁹/L). Causes: Gout (monosodium urate); CPPD (pseudogout). Clues: 1st MTP; peaks within 24 h; tophi; Diuretics, alcohol, CKD, meat, seafood; Older; knee or wrist; chondrocalcinosis. Workup: Needles, negatively birefringent: gout; Rhomboids, positively birefringent: CPPD; Culture anyway: 1.5% also septic. Management: Colchicine, NSAID or steroid (oral/IA); Tophi/≥2 flares/y: allopurinol, &lt;360 µmol/L; CPPD, 1–2 joints: aspirate, IA steroid.
Inflammatory (2–100 ×10⁹/L). Causes: Rheumatoid arthritis; SpA: psoriatic, reactive, IBD, axial; Viral (parvovirus, HBV, HCV), Lyme, SLE. Clues: Morning stiffness &gt;30 min; Symmetric MCP, PIP, wrist, MTP: RA; Dactylitis, psoriasis, uveitis, GU/GI: SpA. Workup: RF, anti-CCP, ESR/CRP; hand/foot X-ray; HLA-B27, SI imaging; GC/chlamydia NAAT; Parvo IgM, HBV, HCV, HIV, Lyme; ANA. Management: NSAID or short prednisone course; Early rheum; methotrexate for RA; Reactive: treat GU infection.
Noninflammatory (&lt;2 ×10⁹/L). Causes: Osteoarthritis; Fracture, hemarthrosis; AVN, internal derangement. Clues: Age &gt;45, bony swelling, stiff &lt;30 min; Trauma or anticoagulant: bloody tap; Locking or giving way: mechanical. Workup: X-ray: joint space loss, osteophytes; MRI if AVN or derangement suspected; Bloody tap: X-ray for fracture; INR, CBC. Management: Exercise, weight loss, tai chi; Topical or oral NSAID; IA steroid; Hemarthrosis: hold anticoagulant; ortho.
Key rule: Synovial WBC &gt;100 ×10⁹/L (&gt;100,000/µL): LR 28 for septic arthritis; &lt;25 ×10⁹/L lowers it (LR 0.32) but can't exclude.
References:
1. Margaretten ME, Kohlwes J, Moore D, Bent S. Does this adult patient have septic arthritis? JAMA. 2007;297:1478–1488. PMID 17405973
2. Shah K, Spear J, Nathanson LA, et al. Does the presence of crystal arthritis rule out septic arthritis? J Emerg Med. 2007;32:23–26. PMID 17239729
3. Neogi T, Jansen TL, Dalbeth N, et al. 2015 gout classification criteria: an American College of Rheumatology/European League Against Rheumatism collaborative initiative. Ann Rheum Dis. 2015;74:1789–1798. PMID 26359487
4. FitzGerald JD, Dalbeth N, Mikuls T, et al. 2020 American College of Rheumatology guideline for the management of gout. Arthritis Care Res (Hoboken). 2020;72:744–760. PMID 32391934
5. Aletaha D, Neogi T, Silman AJ, et al. 2010 rheumatoid arthritis classification criteria: an American College of Rheumatology/European League Against Rheumatism collaborative initiative. Arthritis Rheum. 2010;62:2569–2581. PMID 20872595
6. Fraenkel L, Bathon JM, England BR, et al. 2021 American College of Rheumatology guideline for the treatment of rheumatoid arthritis. Arthritis Care Res (Hoboken). 2021;73:924–939. PMID 34101387
7. Zhang W, Doherty M, Pascual E, et al. EULAR recommendations for calcium pyrophosphate deposition. Part II: management. Ann Rheum Dis. 2011;70:571–575. PMID 21257614
8. Kolasinski SL, Neogi T, Hochberg MC, et al. 2019 American College of Rheumatology/Arthritis Foundation guideline for the management of osteoarthritis of the hand, hip, and knee. Arthritis Care Res (Hoboken). 2020;72:149–162. PMID 31908149
9. Gjika E, Beaulieu JY, Vakalopoulos K, et al. Two weeks versus four weeks of antibiotic therapy after surgical drainage for native joint bacterial arthritis: a prospective, randomised, non-inferiority trial. Ann Rheum Dis. 2019;78:1114–1121. PMID 30992295
10. Hendrickson M, Savoie M. Approach to rheumatologic disease; Arthritis. In: Gay E, Levy N, eds. Department of Medicine Housestaff Manual, 30th ed. 2024:169–171.
11. Ravn C, Neyt J, Benito N, et al. Guideline for management of septic arthritis in native joints (SANJO). J Bone Jt Infect. 2023;8:29–37. PMID 36756304
12. McNally M, Sousa R, Wouthuyzen-Bakker M, et al. The EBJIS definition of periprosthetic joint infection. Bone Joint J. 2021;103-B:18–25. PMID 33380199
For education only; not a substitute for clinical judgment or local protocols.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pproach flowchar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b="1" dirty="0">
                <a:solidFill>
                  <a:srgbClr val="0B2540"/>
                </a:solidFill>
                <a:latin typeface="Poppins" pitchFamily="34" charset="0"/>
                <a:ea typeface="Poppins" pitchFamily="34" charset="-122"/>
                <a:cs typeface="Poppins" pitchFamily="34" charset="-120"/>
              </a:defRPr>
            </a:lvl1pPr>
          </a:lstStyle>
          <a:p>
            <a:pPr algn="l" indent="0" marL="0">
              <a:buNone/>
            </a:pPr>
            <a:endParaRPr lang="en-US" sz="30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stethopedia.ca/approach/arthritis" TargetMode="External"/><Relationship Id="rId3" Type="http://schemas.openxmlformats.org/officeDocument/2006/relationships/hyperlink" Target="https://pubmed.ncbi.nlm.nih.gov/17405973/" TargetMode="External"/><Relationship Id="rId4" Type="http://schemas.openxmlformats.org/officeDocument/2006/relationships/hyperlink" Target="https://pubmed.ncbi.nlm.nih.gov/17239729/" TargetMode="External"/><Relationship Id="rId5" Type="http://schemas.openxmlformats.org/officeDocument/2006/relationships/hyperlink" Target="https://pubmed.ncbi.nlm.nih.gov/26359487/" TargetMode="External"/><Relationship Id="rId6" Type="http://schemas.openxmlformats.org/officeDocument/2006/relationships/hyperlink" Target="https://pubmed.ncbi.nlm.nih.gov/32391934/" TargetMode="External"/><Relationship Id="rId7" Type="http://schemas.openxmlformats.org/officeDocument/2006/relationships/hyperlink" Target="https://pubmed.ncbi.nlm.nih.gov/20872595/" TargetMode="External"/><Relationship Id="rId8" Type="http://schemas.openxmlformats.org/officeDocument/2006/relationships/hyperlink" Target="https://pubmed.ncbi.nlm.nih.gov/34101387/" TargetMode="External"/><Relationship Id="rId9" Type="http://schemas.openxmlformats.org/officeDocument/2006/relationships/hyperlink" Target="https://pubmed.ncbi.nlm.nih.gov/21257614/" TargetMode="External"/><Relationship Id="rId10" Type="http://schemas.openxmlformats.org/officeDocument/2006/relationships/hyperlink" Target="https://pubmed.ncbi.nlm.nih.gov/31908149/" TargetMode="External"/><Relationship Id="rId11" Type="http://schemas.openxmlformats.org/officeDocument/2006/relationships/hyperlink" Target="https://pubmed.ncbi.nlm.nih.gov/30992295/" TargetMode="External"/><Relationship Id="rId12" Type="http://schemas.openxmlformats.org/officeDocument/2006/relationships/hyperlink" Target="https://pubmed.ncbi.nlm.nih.gov/36756304/" TargetMode="External"/><Relationship Id="rId13" Type="http://schemas.openxmlformats.org/officeDocument/2006/relationships/hyperlink" Target="https://pubmed.ncbi.nlm.nih.gov/33380199/" TargetMode="External"/><Relationship Id="rId1" Type="http://schemas.openxmlformats.org/officeDocument/2006/relationships/image" Target="../media/image-1-1.png"/><Relationship Id="rId14" Type="http://schemas.openxmlformats.org/officeDocument/2006/relationships/slideLayout" Target="../slideLayouts/slideLayout2.xml"/><Relationship Id="rId15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A6AA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Approach to </a:t>
            </a:r>
            <a:pPr algn="l" indent="0" marL="0">
              <a:buNone/>
            </a:pPr>
            <a:r>
              <a:rPr lang="en-US" sz="3000" b="1" dirty="0">
                <a:solidFill>
                  <a:srgbClr val="0B254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Arthritis</a:t>
            </a:r>
            <a:endParaRPr lang="en-US" sz="3000" dirty="0"/>
          </a:p>
        </p:txBody>
      </p:sp>
      <p:sp>
        <p:nvSpPr>
          <p:cNvPr id="3" name="System"/>
          <p:cNvSpPr txBox="1"/>
          <p:nvPr/>
        </p:nvSpPr>
        <p:spPr>
          <a:xfrm>
            <a:off x="457200" y="841248"/>
            <a:ext cx="4572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64748B"/>
                </a:solidFill>
              </a:rPr>
              <a:t>MUSCULOSKELETAL (MSK)</a:t>
            </a:r>
            <a:endParaRPr lang="en-US" sz="1000" dirty="0"/>
          </a:p>
        </p:txBody>
      </p:sp>
      <p:sp>
        <p:nvSpPr>
          <p:cNvPr id="4" name="Key rule card"/>
          <p:cNvSpPr/>
          <p:nvPr/>
        </p:nvSpPr>
        <p:spPr>
          <a:xfrm>
            <a:off x="8503920" y="256032"/>
            <a:ext cx="5669280" cy="786384"/>
          </a:xfrm>
          <a:prstGeom prst="roundRect">
            <a:avLst>
              <a:gd name="adj" fmla="val 9302"/>
            </a:avLst>
          </a:prstGeom>
          <a:solidFill>
            <a:srgbClr val="0A6AA3">
              <a:alpha val="9000"/>
            </a:srgbClr>
          </a:solidFill>
          <a:ln/>
        </p:spPr>
      </p:sp>
      <p:sp>
        <p:nvSpPr>
          <p:cNvPr id="5" name="Key rule stat"/>
          <p:cNvSpPr txBox="1"/>
          <p:nvPr/>
        </p:nvSpPr>
        <p:spPr>
          <a:xfrm>
            <a:off x="8631936" y="256032"/>
            <a:ext cx="109728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A6AA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LR 28</a:t>
            </a:r>
            <a:endParaRPr lang="en-US" sz="2600" dirty="0"/>
          </a:p>
        </p:txBody>
      </p:sp>
      <p:sp>
        <p:nvSpPr>
          <p:cNvPr id="6" name="Key rule text"/>
          <p:cNvSpPr txBox="1"/>
          <p:nvPr/>
        </p:nvSpPr>
        <p:spPr>
          <a:xfrm>
            <a:off x="9820656" y="301752"/>
            <a:ext cx="4224528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100" kern="0" dirty="0">
                <a:solidFill>
                  <a:srgbClr val="0A6AA3"/>
                </a:solidFill>
              </a:rPr>
              <a:t>KEY DECISION RULE  </a:t>
            </a:r>
            <a:endParaRPr lang="en-US" sz="850" dirty="0"/>
          </a:p>
          <a:p>
            <a:pPr indent="0" marL="0">
              <a:buNone/>
            </a:pPr>
            <a:r>
              <a:rPr lang="en-US" sz="1150" b="1" dirty="0">
                <a:solidFill>
                  <a:srgbClr val="0B1220"/>
                </a:solidFill>
              </a:rPr>
              <a:t>Synovial WBC &gt;100 ×10⁹/L (&gt;100,000/µL)¹</a:t>
            </a:r>
            <a:endParaRPr lang="en-US" sz="850" dirty="0"/>
          </a:p>
          <a:p>
            <a:pPr indent="0" marL="0">
              <a:buNone/>
            </a:pPr>
            <a:r>
              <a:rPr lang="en-US" sz="1050" dirty="0">
                <a:solidFill>
                  <a:srgbClr val="334155"/>
                </a:solidFill>
              </a:rPr>
              <a:t>for septic arthritis; &lt;25 ×10⁹/L lowers it (LR 0.32) but can't exclude</a:t>
            </a:r>
            <a:endParaRPr lang="en-US" sz="850" dirty="0"/>
          </a:p>
        </p:txBody>
      </p:sp>
      <p:sp>
        <p:nvSpPr>
          <p:cNvPr id="7" name="Presentation"/>
          <p:cNvSpPr/>
          <p:nvPr/>
        </p:nvSpPr>
        <p:spPr>
          <a:xfrm>
            <a:off x="457200" y="1261872"/>
            <a:ext cx="2057400" cy="1193394"/>
          </a:xfrm>
          <a:prstGeom prst="roundRect">
            <a:avLst>
              <a:gd name="adj" fmla="val 5364"/>
            </a:avLst>
          </a:prstGeom>
          <a:solidFill>
            <a:srgbClr val="0B2540"/>
          </a:solidFill>
          <a:ln w="12700">
            <a:solidFill>
              <a:srgbClr val="0B2540"/>
            </a:solidFill>
          </a:ln>
        </p:spPr>
        <p:txBody>
          <a:bodyPr wrap="square" lIns="68580" tIns="68580" rIns="68580" bIns="68580" rtlCol="0" anchor="ctr"/>
          <a:lstStyle/>
          <a:p>
            <a:pPr algn="l" indent="0" marL="0">
              <a:buNone/>
            </a:pPr>
            <a:r>
              <a:rPr lang="en-US" sz="1150" b="1" dirty="0">
                <a:solidFill>
                  <a:srgbClr val="FFFFFF"/>
                </a:solidFill>
              </a:rPr>
              <a:t>Painful, swollen joint(s)</a:t>
            </a:r>
            <a:endParaRPr lang="en-US" sz="1150" dirty="0"/>
          </a:p>
        </p:txBody>
      </p:sp>
      <p:sp>
        <p:nvSpPr>
          <p:cNvPr id="8" name="Step 1"/>
          <p:cNvSpPr/>
          <p:nvPr/>
        </p:nvSpPr>
        <p:spPr>
          <a:xfrm>
            <a:off x="2788920" y="1261872"/>
            <a:ext cx="2606040" cy="1193394"/>
          </a:xfrm>
          <a:prstGeom prst="roundRect">
            <a:avLst>
              <a:gd name="adj" fmla="val 5364"/>
            </a:avLst>
          </a:prstGeom>
          <a:solidFill>
            <a:srgbClr val="F7F9FC"/>
          </a:solidFill>
          <a:ln w="12700">
            <a:solidFill>
              <a:srgbClr val="CBD5E1"/>
            </a:solidFill>
          </a:ln>
        </p:spPr>
        <p:txBody>
          <a:bodyPr wrap="square" lIns="68580" tIns="68580" rIns="68580" bIns="68580" rtlCol="0" anchor="ctr"/>
          <a:lstStyle/>
          <a:p>
            <a:pPr algn="l" indent="0" marL="0">
              <a:buNone/>
            </a:pPr>
            <a:r>
              <a:rPr lang="en-US" sz="1150" dirty="0">
                <a:solidFill>
                  <a:srgbClr val="0B1220"/>
                </a:solidFill>
              </a:rPr>
              <a:t>Confirm synovitis; count joints; tap any effusion: cells, Gram stain, culture, crystals¹˒¹⁰</a:t>
            </a:r>
            <a:endParaRPr lang="en-US" sz="1150" dirty="0"/>
          </a:p>
        </p:txBody>
      </p:sp>
      <p:sp>
        <p:nvSpPr>
          <p:cNvPr id="9" name="Decision"/>
          <p:cNvSpPr/>
          <p:nvPr/>
        </p:nvSpPr>
        <p:spPr>
          <a:xfrm>
            <a:off x="5669280" y="1261872"/>
            <a:ext cx="1463040" cy="1193394"/>
          </a:xfrm>
          <a:prstGeom prst="roundRect">
            <a:avLst>
              <a:gd name="adj" fmla="val 5364"/>
            </a:avLst>
          </a:prstGeom>
          <a:solidFill>
            <a:srgbClr val="0A6AA3">
              <a:alpha val="10000"/>
            </a:srgbClr>
          </a:solidFill>
          <a:ln w="19050">
            <a:solidFill>
              <a:srgbClr val="0A6AA3"/>
            </a:solidFill>
          </a:ln>
        </p:spPr>
        <p:txBody>
          <a:bodyPr wrap="square" lIns="68580" tIns="68580" rIns="68580" bIns="6858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075A8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Could this be a septic joint?</a:t>
            </a:r>
            <a:endParaRPr lang="en-US" sz="1150" dirty="0"/>
          </a:p>
        </p:txBody>
      </p:sp>
      <p:sp>
        <p:nvSpPr>
          <p:cNvPr id="10" name="Arrow"/>
          <p:cNvSpPr/>
          <p:nvPr/>
        </p:nvSpPr>
        <p:spPr>
          <a:xfrm>
            <a:off x="2551176" y="1858569"/>
            <a:ext cx="201168" cy="0"/>
          </a:xfrm>
          <a:prstGeom prst="line">
            <a:avLst/>
          </a:prstGeom>
          <a:noFill/>
          <a:ln w="19050">
            <a:solidFill>
              <a:srgbClr val="CBD5E1"/>
            </a:solidFill>
            <a:prstDash val="solid"/>
            <a:tailEnd type="triangle"/>
          </a:ln>
        </p:spPr>
      </p:sp>
      <p:sp>
        <p:nvSpPr>
          <p:cNvPr id="11" name="Arrow"/>
          <p:cNvSpPr/>
          <p:nvPr/>
        </p:nvSpPr>
        <p:spPr>
          <a:xfrm>
            <a:off x="5431536" y="1858569"/>
            <a:ext cx="201168" cy="0"/>
          </a:xfrm>
          <a:prstGeom prst="line">
            <a:avLst/>
          </a:prstGeom>
          <a:noFill/>
          <a:ln w="19050">
            <a:solidFill>
              <a:srgbClr val="CBD5E1"/>
            </a:solidFill>
            <a:prstDash val="solid"/>
            <a:tailEnd type="triangle"/>
          </a:ln>
        </p:spPr>
      </p:sp>
      <p:sp>
        <p:nvSpPr>
          <p:cNvPr id="12" name="Red flags"/>
          <p:cNvSpPr/>
          <p:nvPr/>
        </p:nvSpPr>
        <p:spPr>
          <a:xfrm>
            <a:off x="7406640" y="1261872"/>
            <a:ext cx="6766560" cy="1193394"/>
          </a:xfrm>
          <a:prstGeom prst="roundRect">
            <a:avLst>
              <a:gd name="adj" fmla="val 5364"/>
            </a:avLst>
          </a:prstGeom>
          <a:solidFill>
            <a:srgbClr val="B42318">
              <a:alpha val="7000"/>
            </a:srgbClr>
          </a:solidFill>
          <a:ln w="15875">
            <a:solidFill>
              <a:srgbClr val="B42318"/>
            </a:solidFill>
            <a:prstDash val="solid"/>
          </a:ln>
        </p:spPr>
      </p:sp>
      <p:sp>
        <p:nvSpPr>
          <p:cNvPr id="13" name="Red flags title"/>
          <p:cNvSpPr/>
          <p:nvPr/>
        </p:nvSpPr>
        <p:spPr>
          <a:xfrm>
            <a:off x="7406640" y="1261872"/>
            <a:ext cx="6766560" cy="326136"/>
          </a:xfrm>
          <a:prstGeom prst="roundRect">
            <a:avLst>
              <a:gd name="adj" fmla="val 19626"/>
            </a:avLst>
          </a:prstGeom>
          <a:solidFill>
            <a:srgbClr val="B42318"/>
          </a:solidFill>
          <a:ln w="15875">
            <a:solidFill>
              <a:srgbClr val="B42318"/>
            </a:solidFill>
          </a:ln>
        </p:spPr>
        <p:txBody>
          <a:bodyPr wrap="square" lIns="68580" tIns="68580" rIns="68580" bIns="6858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Possible septic joint: tap before antibiotics¹˒²</a:t>
            </a:r>
            <a:endParaRPr lang="en-US" sz="1200" dirty="0"/>
          </a:p>
        </p:txBody>
      </p:sp>
      <p:sp>
        <p:nvSpPr>
          <p:cNvPr id="14" name="Red flag items 1"/>
          <p:cNvSpPr txBox="1"/>
          <p:nvPr/>
        </p:nvSpPr>
        <p:spPr>
          <a:xfrm>
            <a:off x="7475220" y="1633728"/>
            <a:ext cx="3259836" cy="524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150"/>
              </a:spcAft>
              <a:buSzPct val="100000"/>
              <a:buChar char="•"/>
            </a:pPr>
            <a:r>
              <a:rPr lang="en-US" sz="1100" dirty="0">
                <a:solidFill>
                  <a:srgbClr val="0B1220"/>
                </a:solidFill>
              </a:rPr>
              <a:t>Acute hot, swollen joint(s)</a:t>
            </a:r>
            <a:endParaRPr lang="en-US" sz="1100" dirty="0"/>
          </a:p>
          <a:p>
            <a:pPr marL="114300" indent="-114300">
              <a:lnSpc>
                <a:spcPct val="90000"/>
              </a:lnSpc>
              <a:spcAft>
                <a:spcPts val="150"/>
              </a:spcAft>
              <a:buSzPct val="100000"/>
              <a:buChar char="•"/>
            </a:pPr>
            <a:r>
              <a:rPr lang="en-US" sz="1100" dirty="0">
                <a:solidFill>
                  <a:srgbClr val="0B1220"/>
                </a:solidFill>
              </a:rPr>
              <a:t>Older age, DM, RA, prosthesis, skin infection</a:t>
            </a:r>
            <a:endParaRPr lang="en-US" sz="1100" dirty="0"/>
          </a:p>
          <a:p>
            <a:pPr marL="114300" indent="-114300">
              <a:lnSpc>
                <a:spcPct val="90000"/>
              </a:lnSpc>
              <a:spcAft>
                <a:spcPts val="150"/>
              </a:spcAft>
              <a:buSzPct val="100000"/>
              <a:buChar char="•"/>
            </a:pPr>
            <a:r>
              <a:rPr lang="en-US" sz="1100" dirty="0">
                <a:solidFill>
                  <a:srgbClr val="0B1220"/>
                </a:solidFill>
              </a:rPr>
              <a:t>Fever in only 57%: absence doesn't exclude</a:t>
            </a:r>
            <a:endParaRPr lang="en-US" sz="1100" dirty="0"/>
          </a:p>
        </p:txBody>
      </p:sp>
      <p:sp>
        <p:nvSpPr>
          <p:cNvPr id="15" name="Red flag items 2"/>
          <p:cNvSpPr txBox="1"/>
          <p:nvPr/>
        </p:nvSpPr>
        <p:spPr>
          <a:xfrm>
            <a:off x="10844784" y="1633728"/>
            <a:ext cx="3259836" cy="524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150"/>
              </a:spcAft>
              <a:buSzPct val="100000"/>
              <a:buChar char="•"/>
            </a:pPr>
            <a:r>
              <a:rPr lang="en-US" sz="1100" dirty="0">
                <a:solidFill>
                  <a:srgbClr val="0B1220"/>
                </a:solidFill>
              </a:rPr>
              <a:t>Gram stain positive or WBC &gt;50 ×10⁹/L</a:t>
            </a:r>
            <a:endParaRPr lang="en-US" sz="1100" dirty="0"/>
          </a:p>
          <a:p>
            <a:pPr marL="114300" indent="-114300">
              <a:lnSpc>
                <a:spcPct val="90000"/>
              </a:lnSpc>
              <a:spcAft>
                <a:spcPts val="150"/>
              </a:spcAft>
              <a:buSzPct val="100000"/>
              <a:buChar char="•"/>
            </a:pPr>
            <a:r>
              <a:rPr lang="en-US" sz="1100" dirty="0">
                <a:solidFill>
                  <a:srgbClr val="0B1220"/>
                </a:solidFill>
              </a:rPr>
              <a:t>Pustules and tenosynovitis: gonococcal</a:t>
            </a:r>
            <a:endParaRPr lang="en-US" sz="1100" dirty="0"/>
          </a:p>
          <a:p>
            <a:pPr marL="114300" indent="-114300">
              <a:lnSpc>
                <a:spcPct val="90000"/>
              </a:lnSpc>
              <a:spcAft>
                <a:spcPts val="150"/>
              </a:spcAft>
              <a:buSzPct val="100000"/>
              <a:buChar char="•"/>
            </a:pPr>
            <a:r>
              <a:rPr lang="en-US" sz="1100" dirty="0">
                <a:solidFill>
                  <a:srgbClr val="0B1220"/>
                </a:solidFill>
              </a:rPr>
              <a:t>Crystals seen but patient looks septic</a:t>
            </a:r>
            <a:endParaRPr lang="en-US" sz="1100" dirty="0"/>
          </a:p>
        </p:txBody>
      </p:sp>
      <p:sp>
        <p:nvSpPr>
          <p:cNvPr id="16" name="Red flag action"/>
          <p:cNvSpPr txBox="1"/>
          <p:nvPr/>
        </p:nvSpPr>
        <p:spPr>
          <a:xfrm>
            <a:off x="7475220" y="2231746"/>
            <a:ext cx="6629400" cy="17322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100" b="1" dirty="0">
                <a:solidFill>
                  <a:srgbClr val="B42318"/>
                </a:solidFill>
              </a:rPr>
              <a:t>→ Joint and blood cultures, IV antibiotics, ortho to drain¹⁰˒¹¹</a:t>
            </a:r>
            <a:endParaRPr lang="en-US" sz="1100" dirty="0"/>
          </a:p>
        </p:txBody>
      </p:sp>
      <p:sp>
        <p:nvSpPr>
          <p:cNvPr id="17" name="Yes arrow"/>
          <p:cNvSpPr/>
          <p:nvPr/>
        </p:nvSpPr>
        <p:spPr>
          <a:xfrm>
            <a:off x="7168896" y="1858569"/>
            <a:ext cx="201168" cy="0"/>
          </a:xfrm>
          <a:prstGeom prst="line">
            <a:avLst/>
          </a:prstGeom>
          <a:noFill/>
          <a:ln w="22225">
            <a:solidFill>
              <a:srgbClr val="B42318"/>
            </a:solidFill>
            <a:prstDash val="solid"/>
            <a:tailEnd type="triangle"/>
          </a:ln>
        </p:spPr>
      </p:sp>
      <p:sp>
        <p:nvSpPr>
          <p:cNvPr id="18" name="Yes label"/>
          <p:cNvSpPr txBox="1"/>
          <p:nvPr/>
        </p:nvSpPr>
        <p:spPr>
          <a:xfrm>
            <a:off x="7132320" y="1639113"/>
            <a:ext cx="2743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B42318"/>
                </a:solidFill>
              </a:rPr>
              <a:t>Yes</a:t>
            </a:r>
            <a:endParaRPr lang="en-US" sz="850" dirty="0"/>
          </a:p>
        </p:txBody>
      </p:sp>
      <p:sp>
        <p:nvSpPr>
          <p:cNvPr id="19" name="Drop"/>
          <p:cNvSpPr/>
          <p:nvPr/>
        </p:nvSpPr>
        <p:spPr>
          <a:xfrm>
            <a:off x="6400800" y="2455266"/>
            <a:ext cx="0" cy="438912"/>
          </a:xfrm>
          <a:prstGeom prst="line">
            <a:avLst/>
          </a:prstGeom>
          <a:noFill/>
          <a:ln w="19050">
            <a:solidFill>
              <a:srgbClr val="CBD5E1"/>
            </a:solidFill>
            <a:prstDash val="solid"/>
          </a:ln>
        </p:spPr>
      </p:sp>
      <p:sp>
        <p:nvSpPr>
          <p:cNvPr id="20" name="Bus"/>
          <p:cNvSpPr/>
          <p:nvPr/>
        </p:nvSpPr>
        <p:spPr>
          <a:xfrm>
            <a:off x="2452878" y="2894178"/>
            <a:ext cx="10108692" cy="0"/>
          </a:xfrm>
          <a:prstGeom prst="line">
            <a:avLst/>
          </a:prstGeom>
          <a:noFill/>
          <a:ln w="19050">
            <a:solidFill>
              <a:srgbClr val="CBD5E1"/>
            </a:solidFill>
            <a:prstDash val="solid"/>
          </a:ln>
        </p:spPr>
      </p:sp>
      <p:sp>
        <p:nvSpPr>
          <p:cNvPr id="21" name="Arrow"/>
          <p:cNvSpPr/>
          <p:nvPr/>
        </p:nvSpPr>
        <p:spPr>
          <a:xfrm>
            <a:off x="2452878" y="2894178"/>
            <a:ext cx="0" cy="155448"/>
          </a:xfrm>
          <a:prstGeom prst="line">
            <a:avLst/>
          </a:prstGeom>
          <a:noFill/>
          <a:ln w="19050">
            <a:solidFill>
              <a:srgbClr val="CBD5E1"/>
            </a:solidFill>
            <a:prstDash val="solid"/>
            <a:tailEnd type="triangle"/>
          </a:ln>
        </p:spPr>
      </p:sp>
      <p:sp>
        <p:nvSpPr>
          <p:cNvPr id="22" name="Arrow"/>
          <p:cNvSpPr/>
          <p:nvPr/>
        </p:nvSpPr>
        <p:spPr>
          <a:xfrm>
            <a:off x="5822442" y="2894178"/>
            <a:ext cx="0" cy="155448"/>
          </a:xfrm>
          <a:prstGeom prst="line">
            <a:avLst/>
          </a:prstGeom>
          <a:noFill/>
          <a:ln w="19050">
            <a:solidFill>
              <a:srgbClr val="CBD5E1"/>
            </a:solidFill>
            <a:prstDash val="solid"/>
            <a:tailEnd type="triangle"/>
          </a:ln>
        </p:spPr>
      </p:sp>
      <p:sp>
        <p:nvSpPr>
          <p:cNvPr id="23" name="Arrow"/>
          <p:cNvSpPr/>
          <p:nvPr/>
        </p:nvSpPr>
        <p:spPr>
          <a:xfrm>
            <a:off x="9192006" y="2894178"/>
            <a:ext cx="0" cy="155448"/>
          </a:xfrm>
          <a:prstGeom prst="line">
            <a:avLst/>
          </a:prstGeom>
          <a:noFill/>
          <a:ln w="19050">
            <a:solidFill>
              <a:srgbClr val="CBD5E1"/>
            </a:solidFill>
            <a:prstDash val="solid"/>
            <a:tailEnd type="triangle"/>
          </a:ln>
        </p:spPr>
      </p:sp>
      <p:sp>
        <p:nvSpPr>
          <p:cNvPr id="24" name="Arrow"/>
          <p:cNvSpPr/>
          <p:nvPr/>
        </p:nvSpPr>
        <p:spPr>
          <a:xfrm>
            <a:off x="12561570" y="2894178"/>
            <a:ext cx="0" cy="155448"/>
          </a:xfrm>
          <a:prstGeom prst="line">
            <a:avLst/>
          </a:prstGeom>
          <a:noFill/>
          <a:ln w="19050">
            <a:solidFill>
              <a:srgbClr val="CBD5E1"/>
            </a:solidFill>
            <a:prstDash val="solid"/>
            <a:tailEnd type="triangle"/>
          </a:ln>
        </p:spPr>
      </p:sp>
      <p:sp>
        <p:nvSpPr>
          <p:cNvPr id="25" name="Branch question"/>
          <p:cNvSpPr/>
          <p:nvPr/>
        </p:nvSpPr>
        <p:spPr>
          <a:xfrm>
            <a:off x="4918877" y="2564994"/>
            <a:ext cx="2963845" cy="237744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A6AA3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75A8C"/>
                </a:solidFill>
              </a:rPr>
              <a:t>Then: synovial WBC and joint pattern?</a:t>
            </a:r>
            <a:endParaRPr lang="en-US" sz="1100" dirty="0"/>
          </a:p>
        </p:txBody>
      </p:sp>
      <p:sp>
        <p:nvSpPr>
          <p:cNvPr id="26" name="Branch Septic"/>
          <p:cNvSpPr/>
          <p:nvPr/>
        </p:nvSpPr>
        <p:spPr>
          <a:xfrm>
            <a:off x="841248" y="3077058"/>
            <a:ext cx="3223260" cy="326136"/>
          </a:xfrm>
          <a:prstGeom prst="roundRect">
            <a:avLst>
              <a:gd name="adj" fmla="val 19626"/>
            </a:avLst>
          </a:prstGeom>
          <a:solidFill>
            <a:srgbClr val="B42318"/>
          </a:solidFill>
          <a:ln w="12700">
            <a:solidFill>
              <a:srgbClr val="B42318"/>
            </a:solidFill>
          </a:ln>
        </p:spPr>
        <p:txBody>
          <a:bodyPr wrap="square" lIns="68580" tIns="68580" rIns="68580" bIns="6858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Septic</a:t>
            </a:r>
            <a:pPr indent="0" marL="0">
              <a:buNone/>
            </a:pPr>
            <a:r>
              <a:rPr lang="en-US" sz="1000" dirty="0">
                <a:solidFill>
                  <a:srgbClr val="FFFFFF"/>
                </a:solidFill>
              </a:rPr>
              <a:t>  usually &gt;50</a:t>
            </a:r>
            <a:endParaRPr lang="en-US" sz="1200" dirty="0"/>
          </a:p>
        </p:txBody>
      </p:sp>
      <p:sp>
        <p:nvSpPr>
          <p:cNvPr id="27" name="Branch Crystal"/>
          <p:cNvSpPr/>
          <p:nvPr/>
        </p:nvSpPr>
        <p:spPr>
          <a:xfrm>
            <a:off x="4210812" y="3077058"/>
            <a:ext cx="3223260" cy="326136"/>
          </a:xfrm>
          <a:prstGeom prst="roundRect">
            <a:avLst>
              <a:gd name="adj" fmla="val 19626"/>
            </a:avLst>
          </a:prstGeom>
          <a:solidFill>
            <a:srgbClr val="B54708"/>
          </a:solidFill>
          <a:ln w="12700">
            <a:solidFill>
              <a:srgbClr val="B54708"/>
            </a:solidFill>
          </a:ln>
        </p:spPr>
        <p:txBody>
          <a:bodyPr wrap="square" lIns="68580" tIns="68580" rIns="68580" bIns="6858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Crystal</a:t>
            </a:r>
            <a:pPr indent="0" marL="0">
              <a:buNone/>
            </a:pPr>
            <a:r>
              <a:rPr lang="en-US" sz="1000" dirty="0">
                <a:solidFill>
                  <a:srgbClr val="FFFFFF"/>
                </a:solidFill>
              </a:rPr>
              <a:t>  10–100 ×10⁹/L</a:t>
            </a:r>
            <a:endParaRPr lang="en-US" sz="1200" dirty="0"/>
          </a:p>
        </p:txBody>
      </p:sp>
      <p:sp>
        <p:nvSpPr>
          <p:cNvPr id="28" name="Branch Inflammatory"/>
          <p:cNvSpPr/>
          <p:nvPr/>
        </p:nvSpPr>
        <p:spPr>
          <a:xfrm>
            <a:off x="7580376" y="3077058"/>
            <a:ext cx="3223260" cy="326136"/>
          </a:xfrm>
          <a:prstGeom prst="roundRect">
            <a:avLst>
              <a:gd name="adj" fmla="val 19626"/>
            </a:avLst>
          </a:prstGeom>
          <a:solidFill>
            <a:srgbClr val="B54708"/>
          </a:solidFill>
          <a:ln w="12700">
            <a:solidFill>
              <a:srgbClr val="B54708"/>
            </a:solidFill>
          </a:ln>
        </p:spPr>
        <p:txBody>
          <a:bodyPr wrap="square" lIns="68580" tIns="68580" rIns="68580" bIns="6858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Inflammatory</a:t>
            </a:r>
            <a:pPr indent="0" marL="0">
              <a:buNone/>
            </a:pPr>
            <a:r>
              <a:rPr lang="en-US" sz="1000" dirty="0">
                <a:solidFill>
                  <a:srgbClr val="FFFFFF"/>
                </a:solidFill>
              </a:rPr>
              <a:t>  2–100 ×10⁹/L</a:t>
            </a:r>
            <a:endParaRPr lang="en-US" sz="1200" dirty="0"/>
          </a:p>
        </p:txBody>
      </p:sp>
      <p:sp>
        <p:nvSpPr>
          <p:cNvPr id="29" name="Branch Noninflammatory"/>
          <p:cNvSpPr/>
          <p:nvPr/>
        </p:nvSpPr>
        <p:spPr>
          <a:xfrm>
            <a:off x="10949940" y="3077058"/>
            <a:ext cx="3223260" cy="326136"/>
          </a:xfrm>
          <a:prstGeom prst="roundRect">
            <a:avLst>
              <a:gd name="adj" fmla="val 19626"/>
            </a:avLst>
          </a:prstGeom>
          <a:solidFill>
            <a:srgbClr val="067647"/>
          </a:solidFill>
          <a:ln w="12700">
            <a:solidFill>
              <a:srgbClr val="067647"/>
            </a:solidFill>
          </a:ln>
        </p:spPr>
        <p:txBody>
          <a:bodyPr wrap="square" lIns="68580" tIns="68580" rIns="68580" bIns="6858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Noninflammatory</a:t>
            </a:r>
            <a:pPr indent="0" marL="0">
              <a:buNone/>
            </a:pPr>
            <a:r>
              <a:rPr lang="en-US" sz="1000" dirty="0">
                <a:solidFill>
                  <a:srgbClr val="FFFFFF"/>
                </a:solidFill>
              </a:rPr>
              <a:t>  &lt;2 ×10⁹/L</a:t>
            </a:r>
            <a:endParaRPr lang="en-US" sz="1200" dirty="0"/>
          </a:p>
        </p:txBody>
      </p:sp>
      <p:sp>
        <p:nvSpPr>
          <p:cNvPr id="30" name="Row label CAUSES"/>
          <p:cNvSpPr/>
          <p:nvPr/>
        </p:nvSpPr>
        <p:spPr>
          <a:xfrm>
            <a:off x="457200" y="3494634"/>
            <a:ext cx="292608" cy="850976"/>
          </a:xfrm>
          <a:prstGeom prst="roundRect">
            <a:avLst>
              <a:gd name="adj" fmla="val 18750"/>
            </a:avLst>
          </a:prstGeom>
          <a:solidFill>
            <a:srgbClr val="0B2540"/>
          </a:solidFill>
          <a:ln/>
        </p:spPr>
      </p:sp>
      <p:sp>
        <p:nvSpPr>
          <p:cNvPr id="31" name="Row label text CAUSES"/>
          <p:cNvSpPr txBox="1"/>
          <p:nvPr/>
        </p:nvSpPr>
        <p:spPr>
          <a:xfrm rot="16200000">
            <a:off x="178016" y="3773818"/>
            <a:ext cx="8509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150" kern="0" dirty="0">
                <a:solidFill>
                  <a:srgbClr val="FFFFFF"/>
                </a:solidFill>
              </a:rPr>
              <a:t>CAUSES</a:t>
            </a:r>
            <a:endParaRPr lang="en-US" sz="850" dirty="0"/>
          </a:p>
        </p:txBody>
      </p:sp>
      <p:sp>
        <p:nvSpPr>
          <p:cNvPr id="32" name="causes Septic"/>
          <p:cNvSpPr/>
          <p:nvPr/>
        </p:nvSpPr>
        <p:spPr>
          <a:xfrm>
            <a:off x="841248" y="3494634"/>
            <a:ext cx="3223260" cy="850976"/>
          </a:xfrm>
          <a:prstGeom prst="roundRect">
            <a:avLst>
              <a:gd name="adj" fmla="val 6447"/>
            </a:avLst>
          </a:prstGeom>
          <a:solidFill>
            <a:srgbClr val="FFFFFF"/>
          </a:solidFill>
          <a:ln w="9525">
            <a:solidFill>
              <a:srgbClr val="CBD5E1"/>
            </a:solidFill>
            <a:prstDash val="solid"/>
          </a:ln>
        </p:spPr>
      </p:sp>
      <p:sp>
        <p:nvSpPr>
          <p:cNvPr id="33" name="causes items Septic"/>
          <p:cNvSpPr txBox="1"/>
          <p:nvPr/>
        </p:nvSpPr>
        <p:spPr>
          <a:xfrm>
            <a:off x="909828" y="3563214"/>
            <a:ext cx="3086100" cy="7138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b="1" dirty="0">
                <a:solidFill>
                  <a:srgbClr val="B42318"/>
                </a:solidFill>
              </a:rPr>
              <a:t>S. aureus &gt; strep &gt; gram-negatives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b="1" dirty="0">
                <a:solidFill>
                  <a:srgbClr val="B42318"/>
                </a:solidFill>
              </a:rPr>
              <a:t>Gonococcal (DGI)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b="1" dirty="0">
                <a:solidFill>
                  <a:srgbClr val="B42318"/>
                </a:solidFill>
              </a:rPr>
              <a:t>Prosthetic joint infection: ortho/ID¹⁰</a:t>
            </a:r>
            <a:endParaRPr lang="en-US" sz="1150" dirty="0"/>
          </a:p>
        </p:txBody>
      </p:sp>
      <p:sp>
        <p:nvSpPr>
          <p:cNvPr id="34" name="Chevron"/>
          <p:cNvSpPr/>
          <p:nvPr/>
        </p:nvSpPr>
        <p:spPr>
          <a:xfrm rot="10800000">
            <a:off x="2388870" y="4368470"/>
            <a:ext cx="128016" cy="64008"/>
          </a:xfrm>
          <a:prstGeom prst="triangle">
            <a:avLst/>
          </a:prstGeom>
          <a:solidFill>
            <a:srgbClr val="CBD5E1"/>
          </a:solidFill>
          <a:ln/>
        </p:spPr>
      </p:sp>
      <p:sp>
        <p:nvSpPr>
          <p:cNvPr id="35" name="causes Crystal"/>
          <p:cNvSpPr/>
          <p:nvPr/>
        </p:nvSpPr>
        <p:spPr>
          <a:xfrm>
            <a:off x="4210812" y="3494634"/>
            <a:ext cx="3223260" cy="850976"/>
          </a:xfrm>
          <a:prstGeom prst="roundRect">
            <a:avLst>
              <a:gd name="adj" fmla="val 6447"/>
            </a:avLst>
          </a:prstGeom>
          <a:solidFill>
            <a:srgbClr val="FFFFFF"/>
          </a:solidFill>
          <a:ln w="9525">
            <a:solidFill>
              <a:srgbClr val="CBD5E1"/>
            </a:solidFill>
            <a:prstDash val="solid"/>
          </a:ln>
        </p:spPr>
      </p:sp>
      <p:sp>
        <p:nvSpPr>
          <p:cNvPr id="36" name="causes items Crystal"/>
          <p:cNvSpPr txBox="1"/>
          <p:nvPr/>
        </p:nvSpPr>
        <p:spPr>
          <a:xfrm>
            <a:off x="4279392" y="3563214"/>
            <a:ext cx="3086100" cy="7138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Gout (monosodium urate)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CPPD (pseudogout)</a:t>
            </a:r>
            <a:endParaRPr lang="en-US" sz="1150" dirty="0"/>
          </a:p>
        </p:txBody>
      </p:sp>
      <p:sp>
        <p:nvSpPr>
          <p:cNvPr id="37" name="Chevron"/>
          <p:cNvSpPr/>
          <p:nvPr/>
        </p:nvSpPr>
        <p:spPr>
          <a:xfrm rot="10800000">
            <a:off x="5758434" y="4368470"/>
            <a:ext cx="128016" cy="64008"/>
          </a:xfrm>
          <a:prstGeom prst="triangle">
            <a:avLst/>
          </a:prstGeom>
          <a:solidFill>
            <a:srgbClr val="CBD5E1"/>
          </a:solidFill>
          <a:ln/>
        </p:spPr>
      </p:sp>
      <p:sp>
        <p:nvSpPr>
          <p:cNvPr id="38" name="causes Inflammatory"/>
          <p:cNvSpPr/>
          <p:nvPr/>
        </p:nvSpPr>
        <p:spPr>
          <a:xfrm>
            <a:off x="7580376" y="3494634"/>
            <a:ext cx="3223260" cy="850976"/>
          </a:xfrm>
          <a:prstGeom prst="roundRect">
            <a:avLst>
              <a:gd name="adj" fmla="val 6447"/>
            </a:avLst>
          </a:prstGeom>
          <a:solidFill>
            <a:srgbClr val="FFFFFF"/>
          </a:solidFill>
          <a:ln w="9525">
            <a:solidFill>
              <a:srgbClr val="CBD5E1"/>
            </a:solidFill>
            <a:prstDash val="solid"/>
          </a:ln>
        </p:spPr>
      </p:sp>
      <p:sp>
        <p:nvSpPr>
          <p:cNvPr id="39" name="causes items Inflammatory"/>
          <p:cNvSpPr txBox="1"/>
          <p:nvPr/>
        </p:nvSpPr>
        <p:spPr>
          <a:xfrm>
            <a:off x="7648956" y="3563214"/>
            <a:ext cx="3086100" cy="7138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Rheumatoid arthritis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SpA: psoriatic, reactive, IBD, axial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Viral (parvovirus, HBV, HCV), Lyme, SLE</a:t>
            </a:r>
            <a:endParaRPr lang="en-US" sz="1150" dirty="0"/>
          </a:p>
        </p:txBody>
      </p:sp>
      <p:sp>
        <p:nvSpPr>
          <p:cNvPr id="40" name="Chevron"/>
          <p:cNvSpPr/>
          <p:nvPr/>
        </p:nvSpPr>
        <p:spPr>
          <a:xfrm rot="10800000">
            <a:off x="9127998" y="4368470"/>
            <a:ext cx="128016" cy="64008"/>
          </a:xfrm>
          <a:prstGeom prst="triangle">
            <a:avLst/>
          </a:prstGeom>
          <a:solidFill>
            <a:srgbClr val="CBD5E1"/>
          </a:solidFill>
          <a:ln/>
        </p:spPr>
      </p:sp>
      <p:sp>
        <p:nvSpPr>
          <p:cNvPr id="41" name="causes Noninflammatory"/>
          <p:cNvSpPr/>
          <p:nvPr/>
        </p:nvSpPr>
        <p:spPr>
          <a:xfrm>
            <a:off x="10949940" y="3494634"/>
            <a:ext cx="3223260" cy="850976"/>
          </a:xfrm>
          <a:prstGeom prst="roundRect">
            <a:avLst>
              <a:gd name="adj" fmla="val 6447"/>
            </a:avLst>
          </a:prstGeom>
          <a:solidFill>
            <a:srgbClr val="FFFFFF"/>
          </a:solidFill>
          <a:ln w="9525">
            <a:solidFill>
              <a:srgbClr val="CBD5E1"/>
            </a:solidFill>
            <a:prstDash val="solid"/>
          </a:ln>
        </p:spPr>
      </p:sp>
      <p:sp>
        <p:nvSpPr>
          <p:cNvPr id="42" name="causes items Noninflammatory"/>
          <p:cNvSpPr txBox="1"/>
          <p:nvPr/>
        </p:nvSpPr>
        <p:spPr>
          <a:xfrm>
            <a:off x="11018520" y="3563214"/>
            <a:ext cx="3086100" cy="7138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Osteoarthritis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b="1" dirty="0">
                <a:solidFill>
                  <a:srgbClr val="B42318"/>
                </a:solidFill>
              </a:rPr>
              <a:t>Fracture, hemarthrosis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AVN, internal derangement</a:t>
            </a:r>
            <a:endParaRPr lang="en-US" sz="1150" dirty="0"/>
          </a:p>
        </p:txBody>
      </p:sp>
      <p:sp>
        <p:nvSpPr>
          <p:cNvPr id="43" name="Chevron"/>
          <p:cNvSpPr/>
          <p:nvPr/>
        </p:nvSpPr>
        <p:spPr>
          <a:xfrm rot="10800000">
            <a:off x="12497562" y="4368470"/>
            <a:ext cx="128016" cy="64008"/>
          </a:xfrm>
          <a:prstGeom prst="triangle">
            <a:avLst/>
          </a:prstGeom>
          <a:solidFill>
            <a:srgbClr val="CBD5E1"/>
          </a:solidFill>
          <a:ln/>
        </p:spPr>
      </p:sp>
      <p:sp>
        <p:nvSpPr>
          <p:cNvPr id="44" name="Row label CLUES"/>
          <p:cNvSpPr/>
          <p:nvPr/>
        </p:nvSpPr>
        <p:spPr>
          <a:xfrm>
            <a:off x="457200" y="4455338"/>
            <a:ext cx="292608" cy="850976"/>
          </a:xfrm>
          <a:prstGeom prst="roundRect">
            <a:avLst>
              <a:gd name="adj" fmla="val 18750"/>
            </a:avLst>
          </a:prstGeom>
          <a:solidFill>
            <a:srgbClr val="334155"/>
          </a:solidFill>
          <a:ln/>
        </p:spPr>
      </p:sp>
      <p:sp>
        <p:nvSpPr>
          <p:cNvPr id="45" name="Row label text CLUES"/>
          <p:cNvSpPr txBox="1"/>
          <p:nvPr/>
        </p:nvSpPr>
        <p:spPr>
          <a:xfrm rot="16200000">
            <a:off x="178016" y="4734522"/>
            <a:ext cx="8509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150" kern="0" dirty="0">
                <a:solidFill>
                  <a:srgbClr val="FFFFFF"/>
                </a:solidFill>
              </a:rPr>
              <a:t>CLUES</a:t>
            </a:r>
            <a:endParaRPr lang="en-US" sz="850" dirty="0"/>
          </a:p>
        </p:txBody>
      </p:sp>
      <p:sp>
        <p:nvSpPr>
          <p:cNvPr id="46" name="clues Septic"/>
          <p:cNvSpPr/>
          <p:nvPr/>
        </p:nvSpPr>
        <p:spPr>
          <a:xfrm>
            <a:off x="841248" y="4455338"/>
            <a:ext cx="3223260" cy="850976"/>
          </a:xfrm>
          <a:prstGeom prst="roundRect">
            <a:avLst>
              <a:gd name="adj" fmla="val 6447"/>
            </a:avLst>
          </a:prstGeom>
          <a:solidFill>
            <a:srgbClr val="F7F9FC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47" name="clues items Septic"/>
          <p:cNvSpPr txBox="1"/>
          <p:nvPr/>
        </p:nvSpPr>
        <p:spPr>
          <a:xfrm>
            <a:off x="909828" y="4523918"/>
            <a:ext cx="3086100" cy="7138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Mono (knee ~50%); &gt;1 joint in ~20%¹⁰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PMN ≥90% (LR 3.4)¹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Lower WBC: DGI, PJI, immunosupp.¹⁰˒¹¹˒¹²</a:t>
            </a:r>
            <a:endParaRPr lang="en-US" sz="1150" dirty="0"/>
          </a:p>
        </p:txBody>
      </p:sp>
      <p:sp>
        <p:nvSpPr>
          <p:cNvPr id="48" name="Chevron"/>
          <p:cNvSpPr/>
          <p:nvPr/>
        </p:nvSpPr>
        <p:spPr>
          <a:xfrm rot="10800000">
            <a:off x="2388870" y="5329174"/>
            <a:ext cx="128016" cy="64008"/>
          </a:xfrm>
          <a:prstGeom prst="triangle">
            <a:avLst/>
          </a:prstGeom>
          <a:solidFill>
            <a:srgbClr val="CBD5E1"/>
          </a:solidFill>
          <a:ln/>
        </p:spPr>
      </p:sp>
      <p:sp>
        <p:nvSpPr>
          <p:cNvPr id="49" name="clues Crystal"/>
          <p:cNvSpPr/>
          <p:nvPr/>
        </p:nvSpPr>
        <p:spPr>
          <a:xfrm>
            <a:off x="4210812" y="4455338"/>
            <a:ext cx="3223260" cy="850976"/>
          </a:xfrm>
          <a:prstGeom prst="roundRect">
            <a:avLst>
              <a:gd name="adj" fmla="val 6447"/>
            </a:avLst>
          </a:prstGeom>
          <a:solidFill>
            <a:srgbClr val="F7F9FC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50" name="clues items Crystal"/>
          <p:cNvSpPr txBox="1"/>
          <p:nvPr/>
        </p:nvSpPr>
        <p:spPr>
          <a:xfrm>
            <a:off x="4279392" y="4523918"/>
            <a:ext cx="3086100" cy="7138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1st MTP; peaks within 24 h; tophi³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Diuretics, alcohol, CKD, meat, seafood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Older; knee or wrist; chondrocalcinosis</a:t>
            </a:r>
            <a:endParaRPr lang="en-US" sz="1150" dirty="0"/>
          </a:p>
        </p:txBody>
      </p:sp>
      <p:sp>
        <p:nvSpPr>
          <p:cNvPr id="51" name="Chevron"/>
          <p:cNvSpPr/>
          <p:nvPr/>
        </p:nvSpPr>
        <p:spPr>
          <a:xfrm rot="10800000">
            <a:off x="5758434" y="5329174"/>
            <a:ext cx="128016" cy="64008"/>
          </a:xfrm>
          <a:prstGeom prst="triangle">
            <a:avLst/>
          </a:prstGeom>
          <a:solidFill>
            <a:srgbClr val="CBD5E1"/>
          </a:solidFill>
          <a:ln/>
        </p:spPr>
      </p:sp>
      <p:sp>
        <p:nvSpPr>
          <p:cNvPr id="52" name="clues Inflammatory"/>
          <p:cNvSpPr/>
          <p:nvPr/>
        </p:nvSpPr>
        <p:spPr>
          <a:xfrm>
            <a:off x="7580376" y="4455338"/>
            <a:ext cx="3223260" cy="850976"/>
          </a:xfrm>
          <a:prstGeom prst="roundRect">
            <a:avLst>
              <a:gd name="adj" fmla="val 6447"/>
            </a:avLst>
          </a:prstGeom>
          <a:solidFill>
            <a:srgbClr val="F7F9FC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53" name="clues items Inflammatory"/>
          <p:cNvSpPr txBox="1"/>
          <p:nvPr/>
        </p:nvSpPr>
        <p:spPr>
          <a:xfrm>
            <a:off x="7648956" y="4523918"/>
            <a:ext cx="3086100" cy="7138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Morning stiffness &gt;30 min¹⁰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Symmetric MCP, PIP, wrist, MTP: RA⁵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Dactylitis, psoriasis, uveitis, GU/GI: SpA</a:t>
            </a:r>
            <a:endParaRPr lang="en-US" sz="1150" dirty="0"/>
          </a:p>
        </p:txBody>
      </p:sp>
      <p:sp>
        <p:nvSpPr>
          <p:cNvPr id="54" name="Chevron"/>
          <p:cNvSpPr/>
          <p:nvPr/>
        </p:nvSpPr>
        <p:spPr>
          <a:xfrm rot="10800000">
            <a:off x="9127998" y="5329174"/>
            <a:ext cx="128016" cy="64008"/>
          </a:xfrm>
          <a:prstGeom prst="triangle">
            <a:avLst/>
          </a:prstGeom>
          <a:solidFill>
            <a:srgbClr val="CBD5E1"/>
          </a:solidFill>
          <a:ln/>
        </p:spPr>
      </p:sp>
      <p:sp>
        <p:nvSpPr>
          <p:cNvPr id="55" name="clues Noninflammatory"/>
          <p:cNvSpPr/>
          <p:nvPr/>
        </p:nvSpPr>
        <p:spPr>
          <a:xfrm>
            <a:off x="10949940" y="4455338"/>
            <a:ext cx="3223260" cy="850976"/>
          </a:xfrm>
          <a:prstGeom prst="roundRect">
            <a:avLst>
              <a:gd name="adj" fmla="val 6447"/>
            </a:avLst>
          </a:prstGeom>
          <a:solidFill>
            <a:srgbClr val="F7F9FC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56" name="clues items Noninflammatory"/>
          <p:cNvSpPr txBox="1"/>
          <p:nvPr/>
        </p:nvSpPr>
        <p:spPr>
          <a:xfrm>
            <a:off x="11018520" y="4523918"/>
            <a:ext cx="3086100" cy="7138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Age &gt;45, bony swelling, stiff &lt;30 min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Trauma or anticoagulant: bloody tap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Locking or giving way: mechanical</a:t>
            </a:r>
            <a:endParaRPr lang="en-US" sz="1150" dirty="0"/>
          </a:p>
        </p:txBody>
      </p:sp>
      <p:sp>
        <p:nvSpPr>
          <p:cNvPr id="57" name="Chevron"/>
          <p:cNvSpPr/>
          <p:nvPr/>
        </p:nvSpPr>
        <p:spPr>
          <a:xfrm rot="10800000">
            <a:off x="12497562" y="5329174"/>
            <a:ext cx="128016" cy="64008"/>
          </a:xfrm>
          <a:prstGeom prst="triangle">
            <a:avLst/>
          </a:prstGeom>
          <a:solidFill>
            <a:srgbClr val="CBD5E1"/>
          </a:solidFill>
          <a:ln/>
        </p:spPr>
      </p:sp>
      <p:sp>
        <p:nvSpPr>
          <p:cNvPr id="58" name="Row label WORKUP"/>
          <p:cNvSpPr/>
          <p:nvPr/>
        </p:nvSpPr>
        <p:spPr>
          <a:xfrm>
            <a:off x="457200" y="5416042"/>
            <a:ext cx="292608" cy="1013968"/>
          </a:xfrm>
          <a:prstGeom prst="roundRect">
            <a:avLst>
              <a:gd name="adj" fmla="val 18750"/>
            </a:avLst>
          </a:prstGeom>
          <a:solidFill>
            <a:srgbClr val="0A6AA3"/>
          </a:solidFill>
          <a:ln/>
        </p:spPr>
      </p:sp>
      <p:sp>
        <p:nvSpPr>
          <p:cNvPr id="59" name="Row label text WORKUP"/>
          <p:cNvSpPr txBox="1"/>
          <p:nvPr/>
        </p:nvSpPr>
        <p:spPr>
          <a:xfrm rot="16200000">
            <a:off x="96520" y="5776722"/>
            <a:ext cx="10139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150" kern="0" dirty="0">
                <a:solidFill>
                  <a:srgbClr val="FFFFFF"/>
                </a:solidFill>
              </a:rPr>
              <a:t>WORKUP</a:t>
            </a:r>
            <a:endParaRPr lang="en-US" sz="850" dirty="0"/>
          </a:p>
        </p:txBody>
      </p:sp>
      <p:sp>
        <p:nvSpPr>
          <p:cNvPr id="60" name="workup Septic"/>
          <p:cNvSpPr/>
          <p:nvPr/>
        </p:nvSpPr>
        <p:spPr>
          <a:xfrm>
            <a:off x="841248" y="5416042"/>
            <a:ext cx="3223260" cy="1013968"/>
          </a:xfrm>
          <a:prstGeom prst="roundRect">
            <a:avLst>
              <a:gd name="adj" fmla="val 5411"/>
            </a:avLst>
          </a:prstGeom>
          <a:solidFill>
            <a:srgbClr val="0A6AA3">
              <a:alpha val="9000"/>
            </a:srgbClr>
          </a:solidFill>
          <a:ln/>
        </p:spPr>
      </p:sp>
      <p:sp>
        <p:nvSpPr>
          <p:cNvPr id="61" name="workup items Septic"/>
          <p:cNvSpPr txBox="1"/>
          <p:nvPr/>
        </p:nvSpPr>
        <p:spPr>
          <a:xfrm>
            <a:off x="909828" y="5484622"/>
            <a:ext cx="3086100" cy="876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Gram stain, culture; blood cultures ×2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GC NAAT: urine, throat, rectum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X-ray; CT or MRI if deep joint¹⁰</a:t>
            </a:r>
            <a:endParaRPr lang="en-US" sz="1150" dirty="0"/>
          </a:p>
        </p:txBody>
      </p:sp>
      <p:sp>
        <p:nvSpPr>
          <p:cNvPr id="62" name="Chevron"/>
          <p:cNvSpPr/>
          <p:nvPr/>
        </p:nvSpPr>
        <p:spPr>
          <a:xfrm rot="10800000">
            <a:off x="2388870" y="6452870"/>
            <a:ext cx="128016" cy="64008"/>
          </a:xfrm>
          <a:prstGeom prst="triangle">
            <a:avLst/>
          </a:prstGeom>
          <a:solidFill>
            <a:srgbClr val="CBD5E1"/>
          </a:solidFill>
          <a:ln/>
        </p:spPr>
      </p:sp>
      <p:sp>
        <p:nvSpPr>
          <p:cNvPr id="63" name="workup Crystal"/>
          <p:cNvSpPr/>
          <p:nvPr/>
        </p:nvSpPr>
        <p:spPr>
          <a:xfrm>
            <a:off x="4210812" y="5416042"/>
            <a:ext cx="3223260" cy="1013968"/>
          </a:xfrm>
          <a:prstGeom prst="roundRect">
            <a:avLst>
              <a:gd name="adj" fmla="val 5411"/>
            </a:avLst>
          </a:prstGeom>
          <a:solidFill>
            <a:srgbClr val="0A6AA3">
              <a:alpha val="9000"/>
            </a:srgbClr>
          </a:solidFill>
          <a:ln/>
        </p:spPr>
      </p:sp>
      <p:sp>
        <p:nvSpPr>
          <p:cNvPr id="64" name="workup items Crystal"/>
          <p:cNvSpPr txBox="1"/>
          <p:nvPr/>
        </p:nvSpPr>
        <p:spPr>
          <a:xfrm>
            <a:off x="4279392" y="5484622"/>
            <a:ext cx="3086100" cy="876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Needles, negatively birefringent: gout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Rhomboids, positively birefringent: CPPD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Culture anyway: 1.5% also septic²</a:t>
            </a:r>
            <a:endParaRPr lang="en-US" sz="1150" dirty="0"/>
          </a:p>
        </p:txBody>
      </p:sp>
      <p:sp>
        <p:nvSpPr>
          <p:cNvPr id="65" name="Chevron"/>
          <p:cNvSpPr/>
          <p:nvPr/>
        </p:nvSpPr>
        <p:spPr>
          <a:xfrm rot="10800000">
            <a:off x="5758434" y="6452870"/>
            <a:ext cx="128016" cy="64008"/>
          </a:xfrm>
          <a:prstGeom prst="triangle">
            <a:avLst/>
          </a:prstGeom>
          <a:solidFill>
            <a:srgbClr val="CBD5E1"/>
          </a:solidFill>
          <a:ln/>
        </p:spPr>
      </p:sp>
      <p:sp>
        <p:nvSpPr>
          <p:cNvPr id="66" name="workup Inflammatory"/>
          <p:cNvSpPr/>
          <p:nvPr/>
        </p:nvSpPr>
        <p:spPr>
          <a:xfrm>
            <a:off x="7580376" y="5416042"/>
            <a:ext cx="3223260" cy="1013968"/>
          </a:xfrm>
          <a:prstGeom prst="roundRect">
            <a:avLst>
              <a:gd name="adj" fmla="val 5411"/>
            </a:avLst>
          </a:prstGeom>
          <a:solidFill>
            <a:srgbClr val="0A6AA3">
              <a:alpha val="9000"/>
            </a:srgbClr>
          </a:solidFill>
          <a:ln/>
        </p:spPr>
      </p:sp>
      <p:sp>
        <p:nvSpPr>
          <p:cNvPr id="67" name="workup items Inflammatory"/>
          <p:cNvSpPr txBox="1"/>
          <p:nvPr/>
        </p:nvSpPr>
        <p:spPr>
          <a:xfrm>
            <a:off x="7648956" y="5484622"/>
            <a:ext cx="3086100" cy="876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RF, anti-CCP, ESR/CRP; hand/foot X-ray⁵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HLA-B27, SI imaging; GC/chlamydia NAAT¹⁰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Parvo IgM, HBV, HCV, HIV, Lyme; ANA¹⁰</a:t>
            </a:r>
            <a:endParaRPr lang="en-US" sz="1150" dirty="0"/>
          </a:p>
        </p:txBody>
      </p:sp>
      <p:sp>
        <p:nvSpPr>
          <p:cNvPr id="68" name="Chevron"/>
          <p:cNvSpPr/>
          <p:nvPr/>
        </p:nvSpPr>
        <p:spPr>
          <a:xfrm rot="10800000">
            <a:off x="9127998" y="6452870"/>
            <a:ext cx="128016" cy="64008"/>
          </a:xfrm>
          <a:prstGeom prst="triangle">
            <a:avLst/>
          </a:prstGeom>
          <a:solidFill>
            <a:srgbClr val="CBD5E1"/>
          </a:solidFill>
          <a:ln/>
        </p:spPr>
      </p:sp>
      <p:sp>
        <p:nvSpPr>
          <p:cNvPr id="69" name="workup Noninflammatory"/>
          <p:cNvSpPr/>
          <p:nvPr/>
        </p:nvSpPr>
        <p:spPr>
          <a:xfrm>
            <a:off x="10949940" y="5416042"/>
            <a:ext cx="3223260" cy="1013968"/>
          </a:xfrm>
          <a:prstGeom prst="roundRect">
            <a:avLst>
              <a:gd name="adj" fmla="val 5411"/>
            </a:avLst>
          </a:prstGeom>
          <a:solidFill>
            <a:srgbClr val="0A6AA3">
              <a:alpha val="9000"/>
            </a:srgbClr>
          </a:solidFill>
          <a:ln/>
        </p:spPr>
      </p:sp>
      <p:sp>
        <p:nvSpPr>
          <p:cNvPr id="70" name="workup items Noninflammatory"/>
          <p:cNvSpPr txBox="1"/>
          <p:nvPr/>
        </p:nvSpPr>
        <p:spPr>
          <a:xfrm>
            <a:off x="11018520" y="5484622"/>
            <a:ext cx="3086100" cy="876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X-ray: joint space loss, osteophytes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MRI if AVN or derangement suspected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Bloody tap: X-ray for fracture; INR, CBC</a:t>
            </a:r>
            <a:endParaRPr lang="en-US" sz="1150" dirty="0"/>
          </a:p>
        </p:txBody>
      </p:sp>
      <p:sp>
        <p:nvSpPr>
          <p:cNvPr id="71" name="Chevron"/>
          <p:cNvSpPr/>
          <p:nvPr/>
        </p:nvSpPr>
        <p:spPr>
          <a:xfrm rot="10800000">
            <a:off x="12497562" y="6452870"/>
            <a:ext cx="128016" cy="64008"/>
          </a:xfrm>
          <a:prstGeom prst="triangle">
            <a:avLst/>
          </a:prstGeom>
          <a:solidFill>
            <a:srgbClr val="CBD5E1"/>
          </a:solidFill>
          <a:ln/>
        </p:spPr>
      </p:sp>
      <p:sp>
        <p:nvSpPr>
          <p:cNvPr id="72" name="Row label MANAGE"/>
          <p:cNvSpPr/>
          <p:nvPr/>
        </p:nvSpPr>
        <p:spPr>
          <a:xfrm>
            <a:off x="457200" y="6539738"/>
            <a:ext cx="292608" cy="1013968"/>
          </a:xfrm>
          <a:prstGeom prst="roundRect">
            <a:avLst>
              <a:gd name="adj" fmla="val 18750"/>
            </a:avLst>
          </a:prstGeom>
          <a:solidFill>
            <a:srgbClr val="067647"/>
          </a:solidFill>
          <a:ln/>
        </p:spPr>
      </p:sp>
      <p:sp>
        <p:nvSpPr>
          <p:cNvPr id="73" name="Row label text MANAGE"/>
          <p:cNvSpPr txBox="1"/>
          <p:nvPr/>
        </p:nvSpPr>
        <p:spPr>
          <a:xfrm rot="16200000">
            <a:off x="96520" y="6900418"/>
            <a:ext cx="10139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150" kern="0" dirty="0">
                <a:solidFill>
                  <a:srgbClr val="FFFFFF"/>
                </a:solidFill>
              </a:rPr>
              <a:t>MANAGE</a:t>
            </a:r>
            <a:endParaRPr lang="en-US" sz="850" dirty="0"/>
          </a:p>
        </p:txBody>
      </p:sp>
      <p:sp>
        <p:nvSpPr>
          <p:cNvPr id="74" name="management Septic"/>
          <p:cNvSpPr/>
          <p:nvPr/>
        </p:nvSpPr>
        <p:spPr>
          <a:xfrm>
            <a:off x="841248" y="6539738"/>
            <a:ext cx="3223260" cy="1013968"/>
          </a:xfrm>
          <a:prstGeom prst="roundRect">
            <a:avLst>
              <a:gd name="adj" fmla="val 5411"/>
            </a:avLst>
          </a:prstGeom>
          <a:solidFill>
            <a:srgbClr val="067647">
              <a:alpha val="9000"/>
            </a:srgbClr>
          </a:solidFill>
          <a:ln/>
        </p:spPr>
      </p:sp>
      <p:sp>
        <p:nvSpPr>
          <p:cNvPr id="75" name="management items Septic"/>
          <p:cNvSpPr txBox="1"/>
          <p:nvPr/>
        </p:nvSpPr>
        <p:spPr>
          <a:xfrm>
            <a:off x="909828" y="6608318"/>
            <a:ext cx="3086100" cy="876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Cefazolin + ceftriaxone ± vancomycin (MRSA)¹¹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Drain: serial taps or washout¹⁰˒¹¹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3–4 wk; 2 wk if hand/wrist washout⁹˒¹⁰</a:t>
            </a:r>
            <a:endParaRPr lang="en-US" sz="1150" dirty="0"/>
          </a:p>
        </p:txBody>
      </p:sp>
      <p:sp>
        <p:nvSpPr>
          <p:cNvPr id="76" name="management Crystal"/>
          <p:cNvSpPr/>
          <p:nvPr/>
        </p:nvSpPr>
        <p:spPr>
          <a:xfrm>
            <a:off x="4210812" y="6539738"/>
            <a:ext cx="3223260" cy="1013968"/>
          </a:xfrm>
          <a:prstGeom prst="roundRect">
            <a:avLst>
              <a:gd name="adj" fmla="val 5411"/>
            </a:avLst>
          </a:prstGeom>
          <a:solidFill>
            <a:srgbClr val="067647">
              <a:alpha val="9000"/>
            </a:srgbClr>
          </a:solidFill>
          <a:ln/>
        </p:spPr>
      </p:sp>
      <p:sp>
        <p:nvSpPr>
          <p:cNvPr id="77" name="management items Crystal"/>
          <p:cNvSpPr txBox="1"/>
          <p:nvPr/>
        </p:nvSpPr>
        <p:spPr>
          <a:xfrm>
            <a:off x="4279392" y="6608318"/>
            <a:ext cx="3086100" cy="876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Colchicine, NSAID or steroid (oral/IA)⁴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Tophi/≥2 flares/y: allopurinol, &lt;360 µmol/L⁴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CPPD, 1–2 joints: aspirate, IA steroid⁷</a:t>
            </a:r>
            <a:endParaRPr lang="en-US" sz="1150" dirty="0"/>
          </a:p>
        </p:txBody>
      </p:sp>
      <p:sp>
        <p:nvSpPr>
          <p:cNvPr id="78" name="management Inflammatory"/>
          <p:cNvSpPr/>
          <p:nvPr/>
        </p:nvSpPr>
        <p:spPr>
          <a:xfrm>
            <a:off x="7580376" y="6539738"/>
            <a:ext cx="3223260" cy="1013968"/>
          </a:xfrm>
          <a:prstGeom prst="roundRect">
            <a:avLst>
              <a:gd name="adj" fmla="val 5411"/>
            </a:avLst>
          </a:prstGeom>
          <a:solidFill>
            <a:srgbClr val="067647">
              <a:alpha val="9000"/>
            </a:srgbClr>
          </a:solidFill>
          <a:ln/>
        </p:spPr>
      </p:sp>
      <p:sp>
        <p:nvSpPr>
          <p:cNvPr id="79" name="management items Inflammatory"/>
          <p:cNvSpPr txBox="1"/>
          <p:nvPr/>
        </p:nvSpPr>
        <p:spPr>
          <a:xfrm>
            <a:off x="7648956" y="6608318"/>
            <a:ext cx="3086100" cy="876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NSAID or short prednisone course¹⁰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Early rheum; methotrexate for RA⁶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Reactive: treat GU infection¹⁰</a:t>
            </a:r>
            <a:endParaRPr lang="en-US" sz="1150" dirty="0"/>
          </a:p>
        </p:txBody>
      </p:sp>
      <p:sp>
        <p:nvSpPr>
          <p:cNvPr id="80" name="management Noninflammatory"/>
          <p:cNvSpPr/>
          <p:nvPr/>
        </p:nvSpPr>
        <p:spPr>
          <a:xfrm>
            <a:off x="10949940" y="6539738"/>
            <a:ext cx="3223260" cy="1013968"/>
          </a:xfrm>
          <a:prstGeom prst="roundRect">
            <a:avLst>
              <a:gd name="adj" fmla="val 5411"/>
            </a:avLst>
          </a:prstGeom>
          <a:solidFill>
            <a:srgbClr val="067647">
              <a:alpha val="9000"/>
            </a:srgbClr>
          </a:solidFill>
          <a:ln/>
        </p:spPr>
      </p:sp>
      <p:sp>
        <p:nvSpPr>
          <p:cNvPr id="81" name="management items Noninflammatory"/>
          <p:cNvSpPr txBox="1"/>
          <p:nvPr/>
        </p:nvSpPr>
        <p:spPr>
          <a:xfrm>
            <a:off x="11018520" y="6608318"/>
            <a:ext cx="3086100" cy="876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Exercise, weight loss, tai chi⁸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Topical or oral NSAID; IA steroid⁸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Hemarthrosis: hold anticoagulant; ortho</a:t>
            </a:r>
            <a:endParaRPr lang="en-US" sz="1150" dirty="0"/>
          </a:p>
        </p:txBody>
      </p:sp>
      <p:pic>
        <p:nvPicPr>
          <p:cNvPr id="82" name="Logo" descr="Stethopedia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7700010"/>
            <a:ext cx="201168" cy="201168"/>
          </a:xfrm>
          <a:prstGeom prst="rect">
            <a:avLst/>
          </a:prstGeom>
        </p:spPr>
      </p:pic>
      <p:sp>
        <p:nvSpPr>
          <p:cNvPr id="83" name="Brand"/>
          <p:cNvSpPr txBox="1"/>
          <p:nvPr/>
        </p:nvSpPr>
        <p:spPr>
          <a:xfrm>
            <a:off x="731520" y="7681722"/>
            <a:ext cx="1947741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2540"/>
                </a:solidFill>
              </a:rPr>
              <a:t>Stethopedia</a:t>
            </a:r>
            <a:endParaRPr lang="en-US" sz="900" dirty="0"/>
          </a:p>
          <a:p>
            <a:pPr indent="0" marL="0">
              <a:buNone/>
            </a:pPr>
            <a:r>
              <a:rPr lang="en-US" sz="900" u="sng" dirty="0">
                <a:solidFill>
                  <a:srgbClr val="0A6AA3"/>
                </a:solidFill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stethopedia.ca/approach/arthritis</a:t>
            </a:r>
            <a:endParaRPr lang="en-US" sz="900" dirty="0"/>
          </a:p>
        </p:txBody>
      </p:sp>
      <p:sp>
        <p:nvSpPr>
          <p:cNvPr id="84" name="Evidence"/>
          <p:cNvSpPr txBox="1"/>
          <p:nvPr/>
        </p:nvSpPr>
        <p:spPr>
          <a:xfrm>
            <a:off x="2999301" y="7681722"/>
            <a:ext cx="11173899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b="1" dirty="0">
                <a:solidFill>
                  <a:srgbClr val="334155"/>
                </a:solidFill>
              </a:rPr>
              <a:t>Evidence  </a:t>
            </a:r>
            <a:pPr indent="0" marL="0">
              <a:buNone/>
            </a:pPr>
            <a:r>
              <a:rPr lang="en-US" sz="850" u="sng" dirty="0">
                <a:solidFill>
                  <a:srgbClr val="64748B"/>
                </a:solidFill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¹ Margaretten 2007, JAMA</a:t>
            </a:r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</a:rPr>
              <a:t>   </a:t>
            </a:r>
            <a:pPr indent="0" marL="0">
              <a:buNone/>
            </a:pPr>
            <a:r>
              <a:rPr lang="en-US" sz="850" u="sng" dirty="0">
                <a:solidFill>
                  <a:srgbClr val="64748B"/>
                </a:solidFill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² Shah 2007, J Emerg Med</a:t>
            </a:r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</a:rPr>
              <a:t>   </a:t>
            </a:r>
            <a:pPr indent="0" marL="0">
              <a:buNone/>
            </a:pPr>
            <a:r>
              <a:rPr lang="en-US" sz="850" u="sng" dirty="0">
                <a:solidFill>
                  <a:srgbClr val="64748B"/>
                </a:solidFill>
                <a:hlinkClick r:id="rId5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³ Neogi 2015, Ann Rheum Dis</a:t>
            </a:r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</a:rPr>
              <a:t>   </a:t>
            </a:r>
            <a:pPr indent="0" marL="0">
              <a:buNone/>
            </a:pPr>
            <a:r>
              <a:rPr lang="en-US" sz="850" u="sng" dirty="0">
                <a:solidFill>
                  <a:srgbClr val="64748B"/>
                </a:solidFill>
                <a:hlinkClick r:id="rId6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⁴ FitzGerald 2020, Arthritis Care Res</a:t>
            </a:r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</a:rPr>
              <a:t>   </a:t>
            </a:r>
            <a:pPr indent="0" marL="0">
              <a:buNone/>
            </a:pPr>
            <a:r>
              <a:rPr lang="en-US" sz="850" u="sng" dirty="0">
                <a:solidFill>
                  <a:srgbClr val="64748B"/>
                </a:solidFill>
                <a:hlinkClick r:id="rId7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⁵ Aletaha 2010, Arthritis Rheum</a:t>
            </a:r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</a:rPr>
              <a:t>   </a:t>
            </a:r>
            <a:pPr indent="0" marL="0">
              <a:buNone/>
            </a:pPr>
            <a:r>
              <a:rPr lang="en-US" sz="850" u="sng" dirty="0">
                <a:solidFill>
                  <a:srgbClr val="64748B"/>
                </a:solidFill>
                <a:hlinkClick r:id="rId8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⁶ Fraenkel 2021, Arthritis Care Res</a:t>
            </a:r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</a:rPr>
              <a:t>   </a:t>
            </a:r>
            <a:pPr indent="0" marL="0">
              <a:buNone/>
            </a:pPr>
            <a:r>
              <a:rPr lang="en-US" sz="850" u="sng" dirty="0">
                <a:solidFill>
                  <a:srgbClr val="64748B"/>
                </a:solidFill>
                <a:hlinkClick r:id="rId9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⁷ Zhang 2011, Ann Rheum Dis</a:t>
            </a:r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</a:rPr>
              <a:t>   </a:t>
            </a:r>
            <a:pPr indent="0" marL="0">
              <a:buNone/>
            </a:pPr>
            <a:r>
              <a:rPr lang="en-US" sz="850" u="sng" dirty="0">
                <a:solidFill>
                  <a:srgbClr val="64748B"/>
                </a:solidFill>
                <a:hlinkClick r:id="rId10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⁸ Kolasinski 2020, Arthritis Care Res</a:t>
            </a:r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</a:rPr>
              <a:t>   </a:t>
            </a:r>
            <a:pPr indent="0" marL="0">
              <a:buNone/>
            </a:pPr>
            <a:r>
              <a:rPr lang="en-US" sz="850" u="sng" dirty="0">
                <a:solidFill>
                  <a:srgbClr val="64748B"/>
                </a:solidFill>
                <a:hlinkClick r:id="rId1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⁹ Gjika 2019, Ann Rheum Dis</a:t>
            </a:r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</a:rPr>
              <a:t>   </a:t>
            </a:r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</a:rPr>
              <a:t>¹⁰ Manual 2024–25, pp. 169–171</a:t>
            </a:r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</a:rPr>
              <a:t>   </a:t>
            </a:r>
            <a:pPr indent="0" marL="0">
              <a:buNone/>
            </a:pPr>
            <a:r>
              <a:rPr lang="en-US" sz="850" u="sng" dirty="0">
                <a:solidFill>
                  <a:srgbClr val="64748B"/>
                </a:solidFill>
                <a:hlinkClick r:id="rId1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¹¹ Ravn 2023, J Bone Jt Infect (SANJO)</a:t>
            </a:r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</a:rPr>
              <a:t>   </a:t>
            </a:r>
            <a:pPr indent="0" marL="0">
              <a:buNone/>
            </a:pPr>
            <a:r>
              <a:rPr lang="en-US" sz="850" u="sng" dirty="0">
                <a:solidFill>
                  <a:srgbClr val="64748B"/>
                </a:solidFill>
                <a:hlinkClick r:id="rId1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¹² McNally 2021, Bone Joint J (EBJIS)</a:t>
            </a:r>
            <a:endParaRPr lang="en-US" sz="8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tethopedia">
  <a:themeElements>
    <a:clrScheme name="Stethopedia">
      <a:dk1>
        <a:srgbClr val="0B1220"/>
      </a:dk1>
      <a:lt1>
        <a:srgbClr val="FFFFFF"/>
      </a:lt1>
      <a:dk2>
        <a:srgbClr val="0B2540"/>
      </a:dk2>
      <a:lt2>
        <a:srgbClr val="F7F9FC"/>
      </a:lt2>
      <a:accent1>
        <a:srgbClr val="0A6AA3"/>
      </a:accent1>
      <a:accent2>
        <a:srgbClr val="38B6FF"/>
      </a:accent2>
      <a:accent3>
        <a:srgbClr val="B42318"/>
      </a:accent3>
      <a:accent4>
        <a:srgbClr val="B54708"/>
      </a:accent4>
      <a:accent5>
        <a:srgbClr val="067647"/>
      </a:accent5>
      <a:accent6>
        <a:srgbClr val="075A8C"/>
      </a:accent6>
      <a:hlink>
        <a:srgbClr val="0A6AA3"/>
      </a:hlink>
      <a:folHlink>
        <a:srgbClr val="075A8C"/>
      </a:folHlink>
    </a:clrScheme>
    <a:fontScheme name="Office">
      <a:majorFont>
        <a:latin typeface="Poppins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Inter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Stethopedia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Approach to Arthritis</dc:title>
  <dc:subject>Confirm true synovitis and tap any hot joint before antibiotics, then sort by synovial fluid and joint pattern. A WBC &lt;50 ×10⁹/L does not exclude infection (gonococcal, prosthetic joint, immunosuppressed).</dc:subject>
  <dc:creator>Stethopedia</dc:creator>
  <cp:lastModifiedBy>Stethopedia</cp:lastModifiedBy>
  <cp:revision>1</cp:revision>
  <dcterms:created xsi:type="dcterms:W3CDTF">2026-11-04T23:39:34Z</dcterms:created>
  <dcterms:modified xsi:type="dcterms:W3CDTF">2026-11-04T23:39:34Z</dcterms:modified>
</cp:coreProperties>
</file>