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hest Pain" id="{041748b7-02c0-8324-245d-47539bbeec81}">
          <p14:sldIdLst>
            <p14:sldId id="25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Chest Pain. ECG in 10 min; act on shock, STEMI or a bedside red flag, then sort by system. HEART 0–3 still needs serial negative hs-troponin. STEMI &lt;12 h: PCI ≤120 min from FMC, else lytics then transfer.
Start: Acute chest pain or an anginal equivalent (dyspnea, jaw, arm, epigastric). 12-lead ECG within 10 min vs prior; BP both arms; hs-troponin 0 and 1–3 h; CXR
Shock, STEMI or a bedside red flag? If yes: Emergency: cath lab, decompress, echo or CTA: New STE ≥1 mm ×2 leads (V2–3: ≥1.5–2.5 mm); Posterior STEMI; Sgarbossa+ LBBB/paced; Hypotension, hypoxemia, VT/VF; Tearing pain + pulse deficit/BP Δ &gt;20 mmHg; Absent breath sounds, tracheal shift, ↓BP; ↑JVP, muffled sounds, pulsus &gt;10 mmHg. Cath lab: STEMI, unstable ACS; decompress; echo; CTA/TEE aorta.
Myocardial ischemia (~10% in ED). Causes: STEMI; NSTEMI, unstable angina; Angina, AS, HCM, spasm, Takotsubo. Clues: Radiates to both arms (LR 2.6); Prior abnormal stress test (LR 3.1); ST depression on ECG (LR 5.3). Workup: hs-Tn &gt;99th %ile + rise/fall at 0, 1–3 h; HEART score if not ruled in or out; CCTA or stress test if intermediate. Management: ASA 162–325 mg chewed; DAPT, heparin; STEMI &lt;12 h: PCI ≤120 min, else lytics; NSTE-ACS: cath &lt;24 h if GRACE &gt;140.
Aortic &amp; pericardial. Causes: Acute aortic syndrome; Cardiac tamponade; Pericarditis, myopericarditis. Clues: Abrupt severe or tearing pain to back; Sharp, pleuritic, better sitting forward; Friction rub; diffuse STE, PR depression. Workup: Out if ADD-RS ≤1 + D-dimer &lt;500 µg/L; Otherwise CT angiography of the aorta; Echo: effusion, tamponade, AR. Management: AAS: IV β-blocker; HR 60–80, SBP &lt;120 mmHg; Type A: emergency surgery; no lytics; Pericarditis: NSAID + colchicine.
Pulmonary. Causes: Pulmonary embolism; Tension pneumothorax; Pneumonia, pleuritis. Clues: Pleuritic pain, dyspnea, hypoxemia; Leg swelling; cancer, surgery, immobile; Fever, cough, crackles, dullness. Workup: Wells + PERC, then D-dimer or CTPA; CXR: pneumothorax, consolidation; Bedside echo: RV strain. Management: PE: anticoagulate; lyse if shock; Tension PTX: needle, then chest tube; Pneumonia: antibiotics by severity.
GI &amp; chest wall. Causes: Esophageal rupture; GERD, spasm, PUD, biliary, pancreatitis; Costochondritis, zoster, panic. Clues: Focal tenderness reproduces the pain; Burning, meal-related, epigastric; Pain after retching; neck crepitus. Workup: Only once ACS is reasonably excluded; Lipase, LFTs; RUQ ultrasound if biliary; CT with oral contrast if rupture suspected. Management: GERD: PPI trial; Chest wall: NSAID, reassurance; Rupture: NPO, antibiotics, surgery.
Key rule: HEART score 0–3: 1.7% 6-wk MACE incl. revasc at 0–3; 16.6% at 4–6, 50.1% at 7–10.
References:
1. Gulati M, Levy PD, Mukherjee D, et al. 2021 AHA/ACC/ASE/CHEST/SAEM/SCCT/SCMR guideline for the evaluation and diagnosis of chest pain. Circulation. 2021;144:e368–e454. PMID 34709879
2. Rao SV, O'Donoghue ML, Ruel M, et al. 2025 ACC/AHA/ACEP/NAEMSP/SCAI guideline for the management of patients with acute coronary syndromes. Circulation. 2025;151:e771–e862. PMID 40014670
3. Fanaroff AC, Rymer JA, Goldstein SA, Simel DL, Newby LK. Does this patient with chest pain have acute coronary syndrome? The Rational Clinical Examination systematic review. JAMA. 2015;314:1955–1965. PMID 26547467
4. Thygesen K, Alpert JS, Jaffe AS, et al. Fourth universal definition of myocardial infarction (2018). J Am Coll Cardiol. 2018;72:2231–2264. PMID 30153967
5. Backus BE, Six AJ, Kelder JC, et al. A prospective validation of the HEART score for chest pain patients at the emergency department. Int J Cardiol. 2013;168:2153–2158. PMID 23465250
6. Isselbacher EM, Preventza O, Hamilton Black J 3rd, et al. 2022 ACC/AHA guideline for the diagnosis and management of aortic disease. Circulation. 2022;146:e334–e482. PMID 36322642
7. Nazerian P, Mueller C, Soeiro AM, et al. Diagnostic accuracy of the aortic dissection detection risk score plus D-dimer for acute aortic syndromes: the ADvISED prospective multicenter study. Circulation. 2018;137:250–258. PMID 29030346
8. Writing Committee Members; Creager MA, Barnes GD, Giri J, et al. 2026 AHA/ACC/ACCP/ACEP/CHEST/SCAI/SHM/SIR/SVM/SVN guideline for the evaluation and management of acute pulmonary embolism in adults. Circulation. 2026;153:e977–e1051. PMID 41712677
9. Kline JA, Courtney DM, Kabrhel C, et al. Prospective multicenter evaluation of the pulmonary embolism rule-out criteria. J Thromb Haemost. 2008;6:772–780. PMID 18318689
10. Schulz-Menger J, Collini V, Gröschel J, et al. 2025 ESC guidelines for the management of myocarditis and pericarditis. Eur Heart J. 2025;46:3952–4041. PMID 40878297
11. Wong GC, Welsford M, Ainsworth C, et al. 2019 CCS/CAIC guidelines on the acute management of ST-elevation myocardial infarction: focused update on regionalization and reperfusion. Can J Cardiol. 2019;35:107–132. PMID 30760415
12. Gay E, Levy N, eds. Chest Pain; Acute Coronary Syndrome; Aortic Disease; Respiratory Distress. In: Department of Medicine Housestaff Manual, 30th ed. 2024:13–14, 32, 43.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pproach flowchar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lstStyle>
            <a:lvl1pPr algn="l" indent="0" marL="0">
              <a:buNone/>
              <a:defRPr lang="en-US" sz="3000" b="1" dirty="0">
                <a:solidFill>
                  <a:srgbClr val="0B2540"/>
                </a:solidFill>
                <a:latin typeface="Poppins" pitchFamily="34" charset="0"/>
                <a:ea typeface="Poppins" pitchFamily="34" charset="-122"/>
                <a:cs typeface="Poppins" pitchFamily="34" charset="-120"/>
              </a:defRPr>
            </a:lvl1pPr>
          </a:lstStyle>
          <a:p>
            <a:pPr algn="l" indent="0" marL="0">
              <a:buNone/>
            </a:pPr>
            <a:endParaRPr lang="en-US" sz="3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stethopedia.ca/approach/chest-pain" TargetMode="External"/><Relationship Id="rId3" Type="http://schemas.openxmlformats.org/officeDocument/2006/relationships/hyperlink" Target="https://pubmed.ncbi.nlm.nih.gov/34709879/" TargetMode="External"/><Relationship Id="rId4" Type="http://schemas.openxmlformats.org/officeDocument/2006/relationships/hyperlink" Target="https://pubmed.ncbi.nlm.nih.gov/40014670/" TargetMode="External"/><Relationship Id="rId5" Type="http://schemas.openxmlformats.org/officeDocument/2006/relationships/hyperlink" Target="https://pubmed.ncbi.nlm.nih.gov/26547467/" TargetMode="External"/><Relationship Id="rId6" Type="http://schemas.openxmlformats.org/officeDocument/2006/relationships/hyperlink" Target="https://pubmed.ncbi.nlm.nih.gov/30153967/" TargetMode="External"/><Relationship Id="rId7" Type="http://schemas.openxmlformats.org/officeDocument/2006/relationships/hyperlink" Target="https://pubmed.ncbi.nlm.nih.gov/23465250/" TargetMode="External"/><Relationship Id="rId8" Type="http://schemas.openxmlformats.org/officeDocument/2006/relationships/hyperlink" Target="https://pubmed.ncbi.nlm.nih.gov/36322642/" TargetMode="External"/><Relationship Id="rId9" Type="http://schemas.openxmlformats.org/officeDocument/2006/relationships/hyperlink" Target="https://pubmed.ncbi.nlm.nih.gov/29030346/" TargetMode="External"/><Relationship Id="rId10" Type="http://schemas.openxmlformats.org/officeDocument/2006/relationships/hyperlink" Target="https://pubmed.ncbi.nlm.nih.gov/41712677/" TargetMode="External"/><Relationship Id="rId11" Type="http://schemas.openxmlformats.org/officeDocument/2006/relationships/hyperlink" Target="https://pubmed.ncbi.nlm.nih.gov/18318689/" TargetMode="External"/><Relationship Id="rId12" Type="http://schemas.openxmlformats.org/officeDocument/2006/relationships/hyperlink" Target="https://pubmed.ncbi.nlm.nih.gov/40878297/" TargetMode="External"/><Relationship Id="rId13" Type="http://schemas.openxmlformats.org/officeDocument/2006/relationships/hyperlink" Target="https://pubmed.ncbi.nlm.nih.gov/30760415/" TargetMode="External"/><Relationship Id="rId1" Type="http://schemas.openxmlformats.org/officeDocument/2006/relationships/image" Target="../media/image-1-1.png"/><Relationship Id="rId14" Type="http://schemas.openxmlformats.org/officeDocument/2006/relationships/slideLayout" Target="../slideLayouts/slideLayout2.xml"/><Relationship Id="rId15"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Chest Pain</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CARDIOVASCULAR</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097280"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1.7%</a:t>
            </a:r>
            <a:endParaRPr lang="en-US" sz="2600" dirty="0"/>
          </a:p>
        </p:txBody>
      </p:sp>
      <p:sp>
        <p:nvSpPr>
          <p:cNvPr id="6" name="Key rule text"/>
          <p:cNvSpPr txBox="1"/>
          <p:nvPr/>
        </p:nvSpPr>
        <p:spPr>
          <a:xfrm>
            <a:off x="9820656" y="301752"/>
            <a:ext cx="4224528"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HEART score 0–3⁵</a:t>
            </a:r>
            <a:endParaRPr lang="en-US" sz="850" dirty="0"/>
          </a:p>
          <a:p>
            <a:pPr indent="0" marL="0">
              <a:buNone/>
            </a:pPr>
            <a:r>
              <a:rPr lang="en-US" sz="1050" dirty="0">
                <a:solidFill>
                  <a:srgbClr val="334155"/>
                </a:solidFill>
              </a:rPr>
              <a:t>6-wk MACE incl. revasc at 0–3; 16.6% at 4–6, 50.1% at 7–10</a:t>
            </a:r>
            <a:endParaRPr lang="en-US" sz="850" dirty="0"/>
          </a:p>
        </p:txBody>
      </p:sp>
      <p:sp>
        <p:nvSpPr>
          <p:cNvPr id="7" name="Presentation"/>
          <p:cNvSpPr/>
          <p:nvPr/>
        </p:nvSpPr>
        <p:spPr>
          <a:xfrm>
            <a:off x="457200" y="1261872"/>
            <a:ext cx="2057400" cy="1349299"/>
          </a:xfrm>
          <a:prstGeom prst="roundRect">
            <a:avLst>
              <a:gd name="adj" fmla="val 4744"/>
            </a:avLst>
          </a:prstGeom>
          <a:solidFill>
            <a:srgbClr val="0B2540"/>
          </a:solidFill>
          <a:ln w="12700">
            <a:solidFill>
              <a:srgbClr val="0B2540"/>
            </a:solidFill>
          </a:ln>
        </p:spPr>
        <p:txBody>
          <a:bodyPr wrap="square" lIns="68580" tIns="68580" rIns="68580" bIns="68580" rtlCol="0" anchor="ctr"/>
          <a:lstStyle/>
          <a:p>
            <a:pPr algn="l" indent="0" marL="0">
              <a:buNone/>
            </a:pPr>
            <a:r>
              <a:rPr lang="en-US" sz="1150" b="1" dirty="0">
                <a:solidFill>
                  <a:srgbClr val="FFFFFF"/>
                </a:solidFill>
              </a:rPr>
              <a:t>Acute chest pain or an anginal equivalent (dyspnea, jaw, arm, epigastric)</a:t>
            </a:r>
            <a:endParaRPr lang="en-US" sz="1150" dirty="0"/>
          </a:p>
        </p:txBody>
      </p:sp>
      <p:sp>
        <p:nvSpPr>
          <p:cNvPr id="8" name="Step 1"/>
          <p:cNvSpPr/>
          <p:nvPr/>
        </p:nvSpPr>
        <p:spPr>
          <a:xfrm>
            <a:off x="2788920" y="1261872"/>
            <a:ext cx="2606040" cy="1349299"/>
          </a:xfrm>
          <a:prstGeom prst="roundRect">
            <a:avLst>
              <a:gd name="adj" fmla="val 4744"/>
            </a:avLst>
          </a:prstGeom>
          <a:solidFill>
            <a:srgbClr val="F7F9FC"/>
          </a:solidFill>
          <a:ln w="12700">
            <a:solidFill>
              <a:srgbClr val="CBD5E1"/>
            </a:solidFill>
          </a:ln>
        </p:spPr>
        <p:txBody>
          <a:bodyPr wrap="square" lIns="68580" tIns="68580" rIns="68580" bIns="68580" rtlCol="0" anchor="ctr"/>
          <a:lstStyle/>
          <a:p>
            <a:pPr algn="l" indent="0" marL="0">
              <a:buNone/>
            </a:pPr>
            <a:r>
              <a:rPr lang="en-US" sz="1150" dirty="0">
                <a:solidFill>
                  <a:srgbClr val="0B1220"/>
                </a:solidFill>
              </a:rPr>
              <a:t>12-lead ECG within 10 min vs prior; BP both arms; hs-troponin 0 and 1–3 h; CXR¹˒²˒¹²</a:t>
            </a:r>
            <a:endParaRPr lang="en-US" sz="1150" dirty="0"/>
          </a:p>
        </p:txBody>
      </p:sp>
      <p:sp>
        <p:nvSpPr>
          <p:cNvPr id="9" name="Decision"/>
          <p:cNvSpPr/>
          <p:nvPr/>
        </p:nvSpPr>
        <p:spPr>
          <a:xfrm>
            <a:off x="5669280" y="1261872"/>
            <a:ext cx="1463040" cy="1349299"/>
          </a:xfrm>
          <a:prstGeom prst="roundRect">
            <a:avLst>
              <a:gd name="adj" fmla="val 4744"/>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150" b="1" dirty="0">
                <a:solidFill>
                  <a:srgbClr val="075A8C"/>
                </a:solidFill>
                <a:latin typeface="Poppins" pitchFamily="34" charset="0"/>
                <a:ea typeface="Poppins" pitchFamily="34" charset="-122"/>
                <a:cs typeface="Poppins" pitchFamily="34" charset="-120"/>
              </a:rPr>
              <a:t>Shock, STEMI or a bedside red flag?</a:t>
            </a:r>
            <a:endParaRPr lang="en-US" sz="1150" dirty="0"/>
          </a:p>
        </p:txBody>
      </p:sp>
      <p:sp>
        <p:nvSpPr>
          <p:cNvPr id="10" name="Arrow"/>
          <p:cNvSpPr/>
          <p:nvPr/>
        </p:nvSpPr>
        <p:spPr>
          <a:xfrm>
            <a:off x="2551176" y="1936521"/>
            <a:ext cx="201168" cy="0"/>
          </a:xfrm>
          <a:prstGeom prst="line">
            <a:avLst/>
          </a:prstGeom>
          <a:noFill/>
          <a:ln w="19050">
            <a:solidFill>
              <a:srgbClr val="CBD5E1"/>
            </a:solidFill>
            <a:prstDash val="solid"/>
            <a:tailEnd type="triangle"/>
          </a:ln>
        </p:spPr>
      </p:sp>
      <p:sp>
        <p:nvSpPr>
          <p:cNvPr id="11" name="Arrow"/>
          <p:cNvSpPr/>
          <p:nvPr/>
        </p:nvSpPr>
        <p:spPr>
          <a:xfrm>
            <a:off x="5431536" y="1936521"/>
            <a:ext cx="201168" cy="0"/>
          </a:xfrm>
          <a:prstGeom prst="line">
            <a:avLst/>
          </a:prstGeom>
          <a:noFill/>
          <a:ln w="19050">
            <a:solidFill>
              <a:srgbClr val="CBD5E1"/>
            </a:solidFill>
            <a:prstDash val="solid"/>
            <a:tailEnd type="triangle"/>
          </a:ln>
        </p:spPr>
      </p:sp>
      <p:sp>
        <p:nvSpPr>
          <p:cNvPr id="12" name="Red flags"/>
          <p:cNvSpPr/>
          <p:nvPr/>
        </p:nvSpPr>
        <p:spPr>
          <a:xfrm>
            <a:off x="7406640" y="1261872"/>
            <a:ext cx="6766560" cy="1349299"/>
          </a:xfrm>
          <a:prstGeom prst="roundRect">
            <a:avLst>
              <a:gd name="adj" fmla="val 4744"/>
            </a:avLst>
          </a:prstGeom>
          <a:solidFill>
            <a:srgbClr val="B42318">
              <a:alpha val="7000"/>
            </a:srgbClr>
          </a:solidFill>
          <a:ln w="15875">
            <a:solidFill>
              <a:srgbClr val="B42318"/>
            </a:solidFill>
            <a:prstDash val="solid"/>
          </a:ln>
        </p:spPr>
      </p:sp>
      <p:sp>
        <p:nvSpPr>
          <p:cNvPr id="13" name="Red flags title"/>
          <p:cNvSpPr/>
          <p:nvPr/>
        </p:nvSpPr>
        <p:spPr>
          <a:xfrm>
            <a:off x="7406640" y="1261872"/>
            <a:ext cx="6766560" cy="326136"/>
          </a:xfrm>
          <a:prstGeom prst="roundRect">
            <a:avLst>
              <a:gd name="adj" fmla="val 19626"/>
            </a:avLst>
          </a:prstGeom>
          <a:solidFill>
            <a:srgbClr val="B42318"/>
          </a:solidFill>
          <a:ln w="15875">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Emergency: cath lab, decompress, echo or CTA²˒⁶˒¹¹</a:t>
            </a:r>
            <a:endParaRPr lang="en-US" sz="1200" dirty="0"/>
          </a:p>
        </p:txBody>
      </p:sp>
      <p:sp>
        <p:nvSpPr>
          <p:cNvPr id="14" name="Red flag items 1"/>
          <p:cNvSpPr txBox="1"/>
          <p:nvPr/>
        </p:nvSpPr>
        <p:spPr>
          <a:xfrm>
            <a:off x="7475220" y="1633728"/>
            <a:ext cx="3259836" cy="68077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New STE ≥1 mm ×2 leads (V2–3: ≥1.5–2.5 mm)⁴</a:t>
            </a:r>
            <a:endParaRPr lang="en-US" sz="1100" dirty="0"/>
          </a:p>
          <a:p>
            <a:pPr marL="114300" indent="-114300">
              <a:lnSpc>
                <a:spcPct val="90000"/>
              </a:lnSpc>
              <a:spcAft>
                <a:spcPts val="150"/>
              </a:spcAft>
              <a:buSzPct val="100000"/>
              <a:buChar char="•"/>
            </a:pPr>
            <a:r>
              <a:rPr lang="en-US" sz="1100" dirty="0">
                <a:solidFill>
                  <a:srgbClr val="0B1220"/>
                </a:solidFill>
              </a:rPr>
              <a:t>Posterior STEMI; Sgarbossa+ LBBB/paced⁴˒¹²</a:t>
            </a:r>
            <a:endParaRPr lang="en-US" sz="1100" dirty="0"/>
          </a:p>
          <a:p>
            <a:pPr marL="114300" indent="-114300">
              <a:lnSpc>
                <a:spcPct val="90000"/>
              </a:lnSpc>
              <a:spcAft>
                <a:spcPts val="150"/>
              </a:spcAft>
              <a:buSzPct val="100000"/>
              <a:buChar char="•"/>
            </a:pPr>
            <a:r>
              <a:rPr lang="en-US" sz="1100" dirty="0">
                <a:solidFill>
                  <a:srgbClr val="0B1220"/>
                </a:solidFill>
              </a:rPr>
              <a:t>Hypotension, hypoxemia, VT/VF</a:t>
            </a:r>
            <a:endParaRPr lang="en-US" sz="1100" dirty="0"/>
          </a:p>
        </p:txBody>
      </p:sp>
      <p:sp>
        <p:nvSpPr>
          <p:cNvPr id="15" name="Red flag items 2"/>
          <p:cNvSpPr txBox="1"/>
          <p:nvPr/>
        </p:nvSpPr>
        <p:spPr>
          <a:xfrm>
            <a:off x="10844784" y="1633728"/>
            <a:ext cx="3259836" cy="68077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Tearing pain + pulse deficit/BP Δ &gt;20 mmHg⁶˒¹²</a:t>
            </a:r>
            <a:endParaRPr lang="en-US" sz="1100" dirty="0"/>
          </a:p>
          <a:p>
            <a:pPr marL="114300" indent="-114300">
              <a:lnSpc>
                <a:spcPct val="90000"/>
              </a:lnSpc>
              <a:spcAft>
                <a:spcPts val="150"/>
              </a:spcAft>
              <a:buSzPct val="100000"/>
              <a:buChar char="•"/>
            </a:pPr>
            <a:r>
              <a:rPr lang="en-US" sz="1100" dirty="0">
                <a:solidFill>
                  <a:srgbClr val="0B1220"/>
                </a:solidFill>
              </a:rPr>
              <a:t>Absent breath sounds, tracheal shift, ↓BP</a:t>
            </a:r>
            <a:endParaRPr lang="en-US" sz="1100" dirty="0"/>
          </a:p>
          <a:p>
            <a:pPr marL="114300" indent="-114300">
              <a:lnSpc>
                <a:spcPct val="90000"/>
              </a:lnSpc>
              <a:spcAft>
                <a:spcPts val="150"/>
              </a:spcAft>
              <a:buSzPct val="100000"/>
              <a:buChar char="•"/>
            </a:pPr>
            <a:r>
              <a:rPr lang="en-US" sz="1100" dirty="0">
                <a:solidFill>
                  <a:srgbClr val="0B1220"/>
                </a:solidFill>
              </a:rPr>
              <a:t>↑JVP, muffled sounds, pulsus &gt;10 mmHg¹²</a:t>
            </a:r>
            <a:endParaRPr lang="en-US" sz="1100" dirty="0"/>
          </a:p>
        </p:txBody>
      </p:sp>
      <p:sp>
        <p:nvSpPr>
          <p:cNvPr id="16" name="Red flag action"/>
          <p:cNvSpPr txBox="1"/>
          <p:nvPr/>
        </p:nvSpPr>
        <p:spPr>
          <a:xfrm>
            <a:off x="7475220" y="2387651"/>
            <a:ext cx="6629400" cy="173228"/>
          </a:xfrm>
          <a:prstGeom prst="rect">
            <a:avLst/>
          </a:prstGeom>
          <a:noFill/>
          <a:ln/>
        </p:spPr>
        <p:txBody>
          <a:bodyPr wrap="square" lIns="0" tIns="0" rIns="0" bIns="0" rtlCol="0" anchor="b"/>
          <a:lstStyle/>
          <a:p>
            <a:pPr indent="0" marL="0">
              <a:buNone/>
            </a:pPr>
            <a:r>
              <a:rPr lang="en-US" sz="1100" b="1" dirty="0">
                <a:solidFill>
                  <a:srgbClr val="B42318"/>
                </a:solidFill>
              </a:rPr>
              <a:t>→ Cath lab: STEMI, unstable ACS; decompress; echo; CTA/TEE aorta</a:t>
            </a:r>
            <a:endParaRPr lang="en-US" sz="1100" dirty="0"/>
          </a:p>
        </p:txBody>
      </p:sp>
      <p:sp>
        <p:nvSpPr>
          <p:cNvPr id="17" name="Yes arrow"/>
          <p:cNvSpPr/>
          <p:nvPr/>
        </p:nvSpPr>
        <p:spPr>
          <a:xfrm>
            <a:off x="7168896" y="1936521"/>
            <a:ext cx="201168" cy="0"/>
          </a:xfrm>
          <a:prstGeom prst="line">
            <a:avLst/>
          </a:prstGeom>
          <a:noFill/>
          <a:ln w="22225">
            <a:solidFill>
              <a:srgbClr val="B42318"/>
            </a:solidFill>
            <a:prstDash val="solid"/>
            <a:tailEnd type="triangle"/>
          </a:ln>
        </p:spPr>
      </p:sp>
      <p:sp>
        <p:nvSpPr>
          <p:cNvPr id="18" name="Yes label"/>
          <p:cNvSpPr txBox="1"/>
          <p:nvPr/>
        </p:nvSpPr>
        <p:spPr>
          <a:xfrm>
            <a:off x="7132320" y="1717065"/>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19" name="Drop"/>
          <p:cNvSpPr/>
          <p:nvPr/>
        </p:nvSpPr>
        <p:spPr>
          <a:xfrm>
            <a:off x="6400800" y="2611171"/>
            <a:ext cx="0" cy="438912"/>
          </a:xfrm>
          <a:prstGeom prst="line">
            <a:avLst/>
          </a:prstGeom>
          <a:noFill/>
          <a:ln w="19050">
            <a:solidFill>
              <a:srgbClr val="CBD5E1"/>
            </a:solidFill>
            <a:prstDash val="solid"/>
          </a:ln>
        </p:spPr>
      </p:sp>
      <p:sp>
        <p:nvSpPr>
          <p:cNvPr id="20" name="Bus"/>
          <p:cNvSpPr/>
          <p:nvPr/>
        </p:nvSpPr>
        <p:spPr>
          <a:xfrm>
            <a:off x="2452878" y="3050083"/>
            <a:ext cx="10108692" cy="0"/>
          </a:xfrm>
          <a:prstGeom prst="line">
            <a:avLst/>
          </a:prstGeom>
          <a:noFill/>
          <a:ln w="19050">
            <a:solidFill>
              <a:srgbClr val="CBD5E1"/>
            </a:solidFill>
            <a:prstDash val="solid"/>
          </a:ln>
        </p:spPr>
      </p:sp>
      <p:sp>
        <p:nvSpPr>
          <p:cNvPr id="21" name="Arrow"/>
          <p:cNvSpPr/>
          <p:nvPr/>
        </p:nvSpPr>
        <p:spPr>
          <a:xfrm>
            <a:off x="2452878" y="3050083"/>
            <a:ext cx="0" cy="155448"/>
          </a:xfrm>
          <a:prstGeom prst="line">
            <a:avLst/>
          </a:prstGeom>
          <a:noFill/>
          <a:ln w="19050">
            <a:solidFill>
              <a:srgbClr val="CBD5E1"/>
            </a:solidFill>
            <a:prstDash val="solid"/>
            <a:tailEnd type="triangle"/>
          </a:ln>
        </p:spPr>
      </p:sp>
      <p:sp>
        <p:nvSpPr>
          <p:cNvPr id="22" name="Arrow"/>
          <p:cNvSpPr/>
          <p:nvPr/>
        </p:nvSpPr>
        <p:spPr>
          <a:xfrm>
            <a:off x="5822442" y="3050083"/>
            <a:ext cx="0" cy="155448"/>
          </a:xfrm>
          <a:prstGeom prst="line">
            <a:avLst/>
          </a:prstGeom>
          <a:noFill/>
          <a:ln w="19050">
            <a:solidFill>
              <a:srgbClr val="CBD5E1"/>
            </a:solidFill>
            <a:prstDash val="solid"/>
            <a:tailEnd type="triangle"/>
          </a:ln>
        </p:spPr>
      </p:sp>
      <p:sp>
        <p:nvSpPr>
          <p:cNvPr id="23" name="Arrow"/>
          <p:cNvSpPr/>
          <p:nvPr/>
        </p:nvSpPr>
        <p:spPr>
          <a:xfrm>
            <a:off x="9192006" y="3050083"/>
            <a:ext cx="0" cy="155448"/>
          </a:xfrm>
          <a:prstGeom prst="line">
            <a:avLst/>
          </a:prstGeom>
          <a:noFill/>
          <a:ln w="19050">
            <a:solidFill>
              <a:srgbClr val="CBD5E1"/>
            </a:solidFill>
            <a:prstDash val="solid"/>
            <a:tailEnd type="triangle"/>
          </a:ln>
        </p:spPr>
      </p:sp>
      <p:sp>
        <p:nvSpPr>
          <p:cNvPr id="24" name="Arrow"/>
          <p:cNvSpPr/>
          <p:nvPr/>
        </p:nvSpPr>
        <p:spPr>
          <a:xfrm>
            <a:off x="12561570" y="3050083"/>
            <a:ext cx="0" cy="155448"/>
          </a:xfrm>
          <a:prstGeom prst="line">
            <a:avLst/>
          </a:prstGeom>
          <a:noFill/>
          <a:ln w="19050">
            <a:solidFill>
              <a:srgbClr val="CBD5E1"/>
            </a:solidFill>
            <a:prstDash val="solid"/>
            <a:tailEnd type="triangle"/>
          </a:ln>
        </p:spPr>
      </p:sp>
      <p:sp>
        <p:nvSpPr>
          <p:cNvPr id="25" name="Branch question"/>
          <p:cNvSpPr/>
          <p:nvPr/>
        </p:nvSpPr>
        <p:spPr>
          <a:xfrm>
            <a:off x="5512814" y="2720899"/>
            <a:ext cx="1775972"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00" b="1" dirty="0">
                <a:solidFill>
                  <a:srgbClr val="075A8C"/>
                </a:solidFill>
              </a:rPr>
              <a:t>If not: which system?</a:t>
            </a:r>
            <a:endParaRPr lang="en-US" sz="1100" dirty="0"/>
          </a:p>
        </p:txBody>
      </p:sp>
      <p:sp>
        <p:nvSpPr>
          <p:cNvPr id="26" name="Branch Myocardial ischemia"/>
          <p:cNvSpPr/>
          <p:nvPr/>
        </p:nvSpPr>
        <p:spPr>
          <a:xfrm>
            <a:off x="841248" y="3232963"/>
            <a:ext cx="3223260" cy="326136"/>
          </a:xfrm>
          <a:prstGeom prst="roundRect">
            <a:avLst>
              <a:gd name="adj" fmla="val 19626"/>
            </a:avLst>
          </a:prstGeom>
          <a:solidFill>
            <a:srgbClr val="B42318"/>
          </a:solidFill>
          <a:ln w="12700">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Myocardial ischemia</a:t>
            </a:r>
            <a:pPr indent="0" marL="0">
              <a:buNone/>
            </a:pPr>
            <a:r>
              <a:rPr lang="en-US" sz="1000" dirty="0">
                <a:solidFill>
                  <a:srgbClr val="FFFFFF"/>
                </a:solidFill>
              </a:rPr>
              <a:t>  ~10% in ED</a:t>
            </a:r>
            <a:endParaRPr lang="en-US" sz="1200" dirty="0"/>
          </a:p>
        </p:txBody>
      </p:sp>
      <p:sp>
        <p:nvSpPr>
          <p:cNvPr id="27" name="Branch Aortic &amp; pericardial"/>
          <p:cNvSpPr/>
          <p:nvPr/>
        </p:nvSpPr>
        <p:spPr>
          <a:xfrm>
            <a:off x="4210812" y="3232963"/>
            <a:ext cx="3223260" cy="326136"/>
          </a:xfrm>
          <a:prstGeom prst="roundRect">
            <a:avLst>
              <a:gd name="adj" fmla="val 19626"/>
            </a:avLst>
          </a:prstGeom>
          <a:solidFill>
            <a:srgbClr val="B42318"/>
          </a:solidFill>
          <a:ln w="12700">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Aortic &amp; pericardial</a:t>
            </a:r>
            <a:endParaRPr lang="en-US" sz="1200" dirty="0"/>
          </a:p>
        </p:txBody>
      </p:sp>
      <p:sp>
        <p:nvSpPr>
          <p:cNvPr id="28" name="Branch Pulmonary"/>
          <p:cNvSpPr/>
          <p:nvPr/>
        </p:nvSpPr>
        <p:spPr>
          <a:xfrm>
            <a:off x="7580376" y="3232963"/>
            <a:ext cx="3223260" cy="326136"/>
          </a:xfrm>
          <a:prstGeom prst="roundRect">
            <a:avLst>
              <a:gd name="adj" fmla="val 19626"/>
            </a:avLst>
          </a:prstGeom>
          <a:solidFill>
            <a:srgbClr val="B42318"/>
          </a:solidFill>
          <a:ln w="12700">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Pulmonary</a:t>
            </a:r>
            <a:endParaRPr lang="en-US" sz="1200" dirty="0"/>
          </a:p>
        </p:txBody>
      </p:sp>
      <p:sp>
        <p:nvSpPr>
          <p:cNvPr id="29" name="Branch GI &amp; chest wall"/>
          <p:cNvSpPr/>
          <p:nvPr/>
        </p:nvSpPr>
        <p:spPr>
          <a:xfrm>
            <a:off x="10949940" y="3232963"/>
            <a:ext cx="3223260" cy="326136"/>
          </a:xfrm>
          <a:prstGeom prst="roundRect">
            <a:avLst>
              <a:gd name="adj" fmla="val 19626"/>
            </a:avLst>
          </a:prstGeom>
          <a:solidFill>
            <a:srgbClr val="067647"/>
          </a:solidFill>
          <a:ln w="12700">
            <a:solidFill>
              <a:srgbClr val="067647"/>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GI &amp; chest wall</a:t>
            </a:r>
            <a:endParaRPr lang="en-US" sz="1200" dirty="0"/>
          </a:p>
        </p:txBody>
      </p:sp>
      <p:sp>
        <p:nvSpPr>
          <p:cNvPr id="30" name="Row label CAUSES"/>
          <p:cNvSpPr/>
          <p:nvPr/>
        </p:nvSpPr>
        <p:spPr>
          <a:xfrm>
            <a:off x="457200" y="3650539"/>
            <a:ext cx="292608" cy="861701"/>
          </a:xfrm>
          <a:prstGeom prst="roundRect">
            <a:avLst>
              <a:gd name="adj" fmla="val 18750"/>
            </a:avLst>
          </a:prstGeom>
          <a:solidFill>
            <a:srgbClr val="0B2540"/>
          </a:solidFill>
          <a:ln/>
        </p:spPr>
      </p:sp>
      <p:sp>
        <p:nvSpPr>
          <p:cNvPr id="31" name="Row label text CAUSES"/>
          <p:cNvSpPr txBox="1"/>
          <p:nvPr/>
        </p:nvSpPr>
        <p:spPr>
          <a:xfrm rot="16200000">
            <a:off x="172653" y="3935085"/>
            <a:ext cx="861701"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2" name="causes Myocardial ischemia"/>
          <p:cNvSpPr/>
          <p:nvPr/>
        </p:nvSpPr>
        <p:spPr>
          <a:xfrm>
            <a:off x="841248" y="3650539"/>
            <a:ext cx="3223260" cy="861701"/>
          </a:xfrm>
          <a:prstGeom prst="roundRect">
            <a:avLst>
              <a:gd name="adj" fmla="val 6367"/>
            </a:avLst>
          </a:prstGeom>
          <a:solidFill>
            <a:srgbClr val="FFFFFF"/>
          </a:solidFill>
          <a:ln w="9525">
            <a:solidFill>
              <a:srgbClr val="CBD5E1"/>
            </a:solidFill>
            <a:prstDash val="solid"/>
          </a:ln>
        </p:spPr>
      </p:sp>
      <p:sp>
        <p:nvSpPr>
          <p:cNvPr id="33" name="causes items Myocardial ischemia"/>
          <p:cNvSpPr txBox="1"/>
          <p:nvPr/>
        </p:nvSpPr>
        <p:spPr>
          <a:xfrm>
            <a:off x="909828" y="3719119"/>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STEMI</a:t>
            </a:r>
            <a:endParaRPr lang="en-US" sz="1150" dirty="0"/>
          </a:p>
          <a:p>
            <a:pPr marL="114300" indent="-114300">
              <a:lnSpc>
                <a:spcPct val="90000"/>
              </a:lnSpc>
              <a:spcAft>
                <a:spcPts val="200"/>
              </a:spcAft>
              <a:buSzPct val="100000"/>
              <a:buChar char="•"/>
            </a:pPr>
            <a:r>
              <a:rPr lang="en-US" sz="1150" b="1" dirty="0">
                <a:solidFill>
                  <a:srgbClr val="B42318"/>
                </a:solidFill>
              </a:rPr>
              <a:t>NSTEMI, unstable angina</a:t>
            </a:r>
            <a:endParaRPr lang="en-US" sz="1150" dirty="0"/>
          </a:p>
          <a:p>
            <a:pPr marL="114300" indent="-114300">
              <a:lnSpc>
                <a:spcPct val="90000"/>
              </a:lnSpc>
              <a:spcAft>
                <a:spcPts val="200"/>
              </a:spcAft>
              <a:buSzPct val="100000"/>
              <a:buChar char="•"/>
            </a:pPr>
            <a:r>
              <a:rPr lang="en-US" sz="1150" dirty="0">
                <a:solidFill>
                  <a:srgbClr val="0B1220"/>
                </a:solidFill>
              </a:rPr>
              <a:t>Angina, AS, HCM, spasm, Takotsubo</a:t>
            </a:r>
            <a:endParaRPr lang="en-US" sz="1150" dirty="0"/>
          </a:p>
        </p:txBody>
      </p:sp>
      <p:sp>
        <p:nvSpPr>
          <p:cNvPr id="34" name="Chevron"/>
          <p:cNvSpPr/>
          <p:nvPr/>
        </p:nvSpPr>
        <p:spPr>
          <a:xfrm rot="10800000">
            <a:off x="2388870" y="4535100"/>
            <a:ext cx="128016" cy="64008"/>
          </a:xfrm>
          <a:prstGeom prst="triangle">
            <a:avLst/>
          </a:prstGeom>
          <a:solidFill>
            <a:srgbClr val="CBD5E1"/>
          </a:solidFill>
          <a:ln/>
        </p:spPr>
      </p:sp>
      <p:sp>
        <p:nvSpPr>
          <p:cNvPr id="35" name="causes Aortic &amp; pericardial"/>
          <p:cNvSpPr/>
          <p:nvPr/>
        </p:nvSpPr>
        <p:spPr>
          <a:xfrm>
            <a:off x="4210812" y="3650539"/>
            <a:ext cx="3223260" cy="861701"/>
          </a:xfrm>
          <a:prstGeom prst="roundRect">
            <a:avLst>
              <a:gd name="adj" fmla="val 6367"/>
            </a:avLst>
          </a:prstGeom>
          <a:solidFill>
            <a:srgbClr val="FFFFFF"/>
          </a:solidFill>
          <a:ln w="9525">
            <a:solidFill>
              <a:srgbClr val="CBD5E1"/>
            </a:solidFill>
            <a:prstDash val="solid"/>
          </a:ln>
        </p:spPr>
      </p:sp>
      <p:sp>
        <p:nvSpPr>
          <p:cNvPr id="36" name="causes items Aortic &amp; pericardial"/>
          <p:cNvSpPr txBox="1"/>
          <p:nvPr/>
        </p:nvSpPr>
        <p:spPr>
          <a:xfrm>
            <a:off x="4279392" y="3719119"/>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Acute aortic syndrome</a:t>
            </a:r>
            <a:endParaRPr lang="en-US" sz="1150" dirty="0"/>
          </a:p>
          <a:p>
            <a:pPr marL="114300" indent="-114300">
              <a:lnSpc>
                <a:spcPct val="90000"/>
              </a:lnSpc>
              <a:spcAft>
                <a:spcPts val="200"/>
              </a:spcAft>
              <a:buSzPct val="100000"/>
              <a:buChar char="•"/>
            </a:pPr>
            <a:r>
              <a:rPr lang="en-US" sz="1150" b="1" dirty="0">
                <a:solidFill>
                  <a:srgbClr val="B42318"/>
                </a:solidFill>
              </a:rPr>
              <a:t>Cardiac tamponade</a:t>
            </a:r>
            <a:endParaRPr lang="en-US" sz="1150" dirty="0"/>
          </a:p>
          <a:p>
            <a:pPr marL="114300" indent="-114300">
              <a:lnSpc>
                <a:spcPct val="90000"/>
              </a:lnSpc>
              <a:spcAft>
                <a:spcPts val="200"/>
              </a:spcAft>
              <a:buSzPct val="100000"/>
              <a:buChar char="•"/>
            </a:pPr>
            <a:r>
              <a:rPr lang="en-US" sz="1150" dirty="0">
                <a:solidFill>
                  <a:srgbClr val="0B1220"/>
                </a:solidFill>
              </a:rPr>
              <a:t>Pericarditis, myopericarditis</a:t>
            </a:r>
            <a:endParaRPr lang="en-US" sz="1150" dirty="0"/>
          </a:p>
        </p:txBody>
      </p:sp>
      <p:sp>
        <p:nvSpPr>
          <p:cNvPr id="37" name="Chevron"/>
          <p:cNvSpPr/>
          <p:nvPr/>
        </p:nvSpPr>
        <p:spPr>
          <a:xfrm rot="10800000">
            <a:off x="5758434" y="4535100"/>
            <a:ext cx="128016" cy="64008"/>
          </a:xfrm>
          <a:prstGeom prst="triangle">
            <a:avLst/>
          </a:prstGeom>
          <a:solidFill>
            <a:srgbClr val="CBD5E1"/>
          </a:solidFill>
          <a:ln/>
        </p:spPr>
      </p:sp>
      <p:sp>
        <p:nvSpPr>
          <p:cNvPr id="38" name="causes Pulmonary"/>
          <p:cNvSpPr/>
          <p:nvPr/>
        </p:nvSpPr>
        <p:spPr>
          <a:xfrm>
            <a:off x="7580376" y="3650539"/>
            <a:ext cx="3223260" cy="861701"/>
          </a:xfrm>
          <a:prstGeom prst="roundRect">
            <a:avLst>
              <a:gd name="adj" fmla="val 6367"/>
            </a:avLst>
          </a:prstGeom>
          <a:solidFill>
            <a:srgbClr val="FFFFFF"/>
          </a:solidFill>
          <a:ln w="9525">
            <a:solidFill>
              <a:srgbClr val="CBD5E1"/>
            </a:solidFill>
            <a:prstDash val="solid"/>
          </a:ln>
        </p:spPr>
      </p:sp>
      <p:sp>
        <p:nvSpPr>
          <p:cNvPr id="39" name="causes items Pulmonary"/>
          <p:cNvSpPr txBox="1"/>
          <p:nvPr/>
        </p:nvSpPr>
        <p:spPr>
          <a:xfrm>
            <a:off x="7648956" y="3719119"/>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Pulmonary embolism</a:t>
            </a:r>
            <a:endParaRPr lang="en-US" sz="1150" dirty="0"/>
          </a:p>
          <a:p>
            <a:pPr marL="114300" indent="-114300">
              <a:lnSpc>
                <a:spcPct val="90000"/>
              </a:lnSpc>
              <a:spcAft>
                <a:spcPts val="200"/>
              </a:spcAft>
              <a:buSzPct val="100000"/>
              <a:buChar char="•"/>
            </a:pPr>
            <a:r>
              <a:rPr lang="en-US" sz="1150" b="1" dirty="0">
                <a:solidFill>
                  <a:srgbClr val="B42318"/>
                </a:solidFill>
              </a:rPr>
              <a:t>Tension pneumothorax</a:t>
            </a:r>
            <a:endParaRPr lang="en-US" sz="1150" dirty="0"/>
          </a:p>
          <a:p>
            <a:pPr marL="114300" indent="-114300">
              <a:lnSpc>
                <a:spcPct val="90000"/>
              </a:lnSpc>
              <a:spcAft>
                <a:spcPts val="200"/>
              </a:spcAft>
              <a:buSzPct val="100000"/>
              <a:buChar char="•"/>
            </a:pPr>
            <a:r>
              <a:rPr lang="en-US" sz="1150" dirty="0">
                <a:solidFill>
                  <a:srgbClr val="0B1220"/>
                </a:solidFill>
              </a:rPr>
              <a:t>Pneumonia, pleuritis</a:t>
            </a:r>
            <a:endParaRPr lang="en-US" sz="1150" dirty="0"/>
          </a:p>
        </p:txBody>
      </p:sp>
      <p:sp>
        <p:nvSpPr>
          <p:cNvPr id="40" name="Chevron"/>
          <p:cNvSpPr/>
          <p:nvPr/>
        </p:nvSpPr>
        <p:spPr>
          <a:xfrm rot="10800000">
            <a:off x="9127998" y="4535100"/>
            <a:ext cx="128016" cy="64008"/>
          </a:xfrm>
          <a:prstGeom prst="triangle">
            <a:avLst/>
          </a:prstGeom>
          <a:solidFill>
            <a:srgbClr val="CBD5E1"/>
          </a:solidFill>
          <a:ln/>
        </p:spPr>
      </p:sp>
      <p:sp>
        <p:nvSpPr>
          <p:cNvPr id="41" name="causes GI &amp; chest wall"/>
          <p:cNvSpPr/>
          <p:nvPr/>
        </p:nvSpPr>
        <p:spPr>
          <a:xfrm>
            <a:off x="10949940" y="3650539"/>
            <a:ext cx="3223260" cy="861701"/>
          </a:xfrm>
          <a:prstGeom prst="roundRect">
            <a:avLst>
              <a:gd name="adj" fmla="val 6367"/>
            </a:avLst>
          </a:prstGeom>
          <a:solidFill>
            <a:srgbClr val="FFFFFF"/>
          </a:solidFill>
          <a:ln w="9525">
            <a:solidFill>
              <a:srgbClr val="CBD5E1"/>
            </a:solidFill>
            <a:prstDash val="solid"/>
          </a:ln>
        </p:spPr>
      </p:sp>
      <p:sp>
        <p:nvSpPr>
          <p:cNvPr id="42" name="causes items GI &amp; chest wall"/>
          <p:cNvSpPr txBox="1"/>
          <p:nvPr/>
        </p:nvSpPr>
        <p:spPr>
          <a:xfrm>
            <a:off x="11018520" y="3719119"/>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Esophageal rupture</a:t>
            </a:r>
            <a:endParaRPr lang="en-US" sz="1150" dirty="0"/>
          </a:p>
          <a:p>
            <a:pPr marL="114300" indent="-114300">
              <a:lnSpc>
                <a:spcPct val="90000"/>
              </a:lnSpc>
              <a:spcAft>
                <a:spcPts val="200"/>
              </a:spcAft>
              <a:buSzPct val="100000"/>
              <a:buChar char="•"/>
            </a:pPr>
            <a:r>
              <a:rPr lang="en-US" sz="1150" dirty="0">
                <a:solidFill>
                  <a:srgbClr val="0B1220"/>
                </a:solidFill>
              </a:rPr>
              <a:t>GERD, spasm, PUD, biliary, pancreatitis</a:t>
            </a:r>
            <a:endParaRPr lang="en-US" sz="1150" dirty="0"/>
          </a:p>
          <a:p>
            <a:pPr marL="114300" indent="-114300">
              <a:lnSpc>
                <a:spcPct val="90000"/>
              </a:lnSpc>
              <a:spcAft>
                <a:spcPts val="200"/>
              </a:spcAft>
              <a:buSzPct val="100000"/>
              <a:buChar char="•"/>
            </a:pPr>
            <a:r>
              <a:rPr lang="en-US" sz="1150" dirty="0">
                <a:solidFill>
                  <a:srgbClr val="0B1220"/>
                </a:solidFill>
              </a:rPr>
              <a:t>Costochondritis, zoster, panic</a:t>
            </a:r>
            <a:endParaRPr lang="en-US" sz="1150" dirty="0"/>
          </a:p>
        </p:txBody>
      </p:sp>
      <p:sp>
        <p:nvSpPr>
          <p:cNvPr id="43" name="Chevron"/>
          <p:cNvSpPr/>
          <p:nvPr/>
        </p:nvSpPr>
        <p:spPr>
          <a:xfrm rot="10800000">
            <a:off x="12497562" y="4535100"/>
            <a:ext cx="128016" cy="64008"/>
          </a:xfrm>
          <a:prstGeom prst="triangle">
            <a:avLst/>
          </a:prstGeom>
          <a:solidFill>
            <a:srgbClr val="CBD5E1"/>
          </a:solidFill>
          <a:ln/>
        </p:spPr>
      </p:sp>
      <p:sp>
        <p:nvSpPr>
          <p:cNvPr id="44" name="Row label CLUES"/>
          <p:cNvSpPr/>
          <p:nvPr/>
        </p:nvSpPr>
        <p:spPr>
          <a:xfrm>
            <a:off x="457200" y="4621968"/>
            <a:ext cx="292608" cy="861701"/>
          </a:xfrm>
          <a:prstGeom prst="roundRect">
            <a:avLst>
              <a:gd name="adj" fmla="val 18750"/>
            </a:avLst>
          </a:prstGeom>
          <a:solidFill>
            <a:srgbClr val="334155"/>
          </a:solidFill>
          <a:ln/>
        </p:spPr>
      </p:sp>
      <p:sp>
        <p:nvSpPr>
          <p:cNvPr id="45" name="Row label text CLUES"/>
          <p:cNvSpPr txBox="1"/>
          <p:nvPr/>
        </p:nvSpPr>
        <p:spPr>
          <a:xfrm rot="16200000">
            <a:off x="172653" y="4906515"/>
            <a:ext cx="861701"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6" name="clues Myocardial ischemia"/>
          <p:cNvSpPr/>
          <p:nvPr/>
        </p:nvSpPr>
        <p:spPr>
          <a:xfrm>
            <a:off x="841248" y="4621968"/>
            <a:ext cx="3223260" cy="861701"/>
          </a:xfrm>
          <a:prstGeom prst="roundRect">
            <a:avLst>
              <a:gd name="adj" fmla="val 6367"/>
            </a:avLst>
          </a:prstGeom>
          <a:solidFill>
            <a:srgbClr val="F7F9FC"/>
          </a:solidFill>
          <a:ln w="9525">
            <a:solidFill>
              <a:srgbClr val="E2E8F0"/>
            </a:solidFill>
            <a:prstDash val="solid"/>
          </a:ln>
        </p:spPr>
      </p:sp>
      <p:sp>
        <p:nvSpPr>
          <p:cNvPr id="47" name="clues items Myocardial ischemia"/>
          <p:cNvSpPr txBox="1"/>
          <p:nvPr/>
        </p:nvSpPr>
        <p:spPr>
          <a:xfrm>
            <a:off x="909828" y="4690548"/>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Radiates to both arms (LR 2.6)³</a:t>
            </a:r>
            <a:endParaRPr lang="en-US" sz="1150" dirty="0"/>
          </a:p>
          <a:p>
            <a:pPr marL="114300" indent="-114300">
              <a:lnSpc>
                <a:spcPct val="90000"/>
              </a:lnSpc>
              <a:spcAft>
                <a:spcPts val="200"/>
              </a:spcAft>
              <a:buSzPct val="100000"/>
              <a:buChar char="•"/>
            </a:pPr>
            <a:r>
              <a:rPr lang="en-US" sz="1150" dirty="0">
                <a:solidFill>
                  <a:srgbClr val="0B1220"/>
                </a:solidFill>
              </a:rPr>
              <a:t>Prior abnormal stress test (LR 3.1)³</a:t>
            </a:r>
            <a:endParaRPr lang="en-US" sz="1150" dirty="0"/>
          </a:p>
          <a:p>
            <a:pPr marL="114300" indent="-114300">
              <a:lnSpc>
                <a:spcPct val="90000"/>
              </a:lnSpc>
              <a:spcAft>
                <a:spcPts val="200"/>
              </a:spcAft>
              <a:buSzPct val="100000"/>
              <a:buChar char="•"/>
            </a:pPr>
            <a:r>
              <a:rPr lang="en-US" sz="1150" dirty="0">
                <a:solidFill>
                  <a:srgbClr val="0B1220"/>
                </a:solidFill>
              </a:rPr>
              <a:t>ST depression on ECG (LR 5.3)³</a:t>
            </a:r>
            <a:endParaRPr lang="en-US" sz="1150" dirty="0"/>
          </a:p>
        </p:txBody>
      </p:sp>
      <p:sp>
        <p:nvSpPr>
          <p:cNvPr id="48" name="Chevron"/>
          <p:cNvSpPr/>
          <p:nvPr/>
        </p:nvSpPr>
        <p:spPr>
          <a:xfrm rot="10800000">
            <a:off x="2388870" y="5506530"/>
            <a:ext cx="128016" cy="64008"/>
          </a:xfrm>
          <a:prstGeom prst="triangle">
            <a:avLst/>
          </a:prstGeom>
          <a:solidFill>
            <a:srgbClr val="CBD5E1"/>
          </a:solidFill>
          <a:ln/>
        </p:spPr>
      </p:sp>
      <p:sp>
        <p:nvSpPr>
          <p:cNvPr id="49" name="clues Aortic &amp; pericardial"/>
          <p:cNvSpPr/>
          <p:nvPr/>
        </p:nvSpPr>
        <p:spPr>
          <a:xfrm>
            <a:off x="4210812" y="4621968"/>
            <a:ext cx="3223260" cy="861701"/>
          </a:xfrm>
          <a:prstGeom prst="roundRect">
            <a:avLst>
              <a:gd name="adj" fmla="val 6367"/>
            </a:avLst>
          </a:prstGeom>
          <a:solidFill>
            <a:srgbClr val="F7F9FC"/>
          </a:solidFill>
          <a:ln w="9525">
            <a:solidFill>
              <a:srgbClr val="E2E8F0"/>
            </a:solidFill>
            <a:prstDash val="solid"/>
          </a:ln>
        </p:spPr>
      </p:sp>
      <p:sp>
        <p:nvSpPr>
          <p:cNvPr id="50" name="clues items Aortic &amp; pericardial"/>
          <p:cNvSpPr txBox="1"/>
          <p:nvPr/>
        </p:nvSpPr>
        <p:spPr>
          <a:xfrm>
            <a:off x="4279392" y="4690548"/>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Abrupt severe or tearing pain to back⁶</a:t>
            </a:r>
            <a:endParaRPr lang="en-US" sz="1150" dirty="0"/>
          </a:p>
          <a:p>
            <a:pPr marL="114300" indent="-114300">
              <a:lnSpc>
                <a:spcPct val="90000"/>
              </a:lnSpc>
              <a:spcAft>
                <a:spcPts val="200"/>
              </a:spcAft>
              <a:buSzPct val="100000"/>
              <a:buChar char="•"/>
            </a:pPr>
            <a:r>
              <a:rPr lang="en-US" sz="1150" dirty="0">
                <a:solidFill>
                  <a:srgbClr val="0B1220"/>
                </a:solidFill>
              </a:rPr>
              <a:t>Sharp, pleuritic, better sitting forward¹⁰</a:t>
            </a:r>
            <a:endParaRPr lang="en-US" sz="1150" dirty="0"/>
          </a:p>
          <a:p>
            <a:pPr marL="114300" indent="-114300">
              <a:lnSpc>
                <a:spcPct val="90000"/>
              </a:lnSpc>
              <a:spcAft>
                <a:spcPts val="200"/>
              </a:spcAft>
              <a:buSzPct val="100000"/>
              <a:buChar char="•"/>
            </a:pPr>
            <a:r>
              <a:rPr lang="en-US" sz="1150" dirty="0">
                <a:solidFill>
                  <a:srgbClr val="0B1220"/>
                </a:solidFill>
              </a:rPr>
              <a:t>Friction rub; diffuse STE, PR depression¹⁰</a:t>
            </a:r>
            <a:endParaRPr lang="en-US" sz="1150" dirty="0"/>
          </a:p>
        </p:txBody>
      </p:sp>
      <p:sp>
        <p:nvSpPr>
          <p:cNvPr id="51" name="Chevron"/>
          <p:cNvSpPr/>
          <p:nvPr/>
        </p:nvSpPr>
        <p:spPr>
          <a:xfrm rot="10800000">
            <a:off x="5758434" y="5506530"/>
            <a:ext cx="128016" cy="64008"/>
          </a:xfrm>
          <a:prstGeom prst="triangle">
            <a:avLst/>
          </a:prstGeom>
          <a:solidFill>
            <a:srgbClr val="CBD5E1"/>
          </a:solidFill>
          <a:ln/>
        </p:spPr>
      </p:sp>
      <p:sp>
        <p:nvSpPr>
          <p:cNvPr id="52" name="clues Pulmonary"/>
          <p:cNvSpPr/>
          <p:nvPr/>
        </p:nvSpPr>
        <p:spPr>
          <a:xfrm>
            <a:off x="7580376" y="4621968"/>
            <a:ext cx="3223260" cy="861701"/>
          </a:xfrm>
          <a:prstGeom prst="roundRect">
            <a:avLst>
              <a:gd name="adj" fmla="val 6367"/>
            </a:avLst>
          </a:prstGeom>
          <a:solidFill>
            <a:srgbClr val="F7F9FC"/>
          </a:solidFill>
          <a:ln w="9525">
            <a:solidFill>
              <a:srgbClr val="E2E8F0"/>
            </a:solidFill>
            <a:prstDash val="solid"/>
          </a:ln>
        </p:spPr>
      </p:sp>
      <p:sp>
        <p:nvSpPr>
          <p:cNvPr id="53" name="clues items Pulmonary"/>
          <p:cNvSpPr txBox="1"/>
          <p:nvPr/>
        </p:nvSpPr>
        <p:spPr>
          <a:xfrm>
            <a:off x="7648956" y="4690548"/>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Pleuritic pain, dyspnea, hypoxemia⁸</a:t>
            </a:r>
            <a:endParaRPr lang="en-US" sz="1150" dirty="0"/>
          </a:p>
          <a:p>
            <a:pPr marL="114300" indent="-114300">
              <a:lnSpc>
                <a:spcPct val="90000"/>
              </a:lnSpc>
              <a:spcAft>
                <a:spcPts val="200"/>
              </a:spcAft>
              <a:buSzPct val="100000"/>
              <a:buChar char="•"/>
            </a:pPr>
            <a:r>
              <a:rPr lang="en-US" sz="1150" dirty="0">
                <a:solidFill>
                  <a:srgbClr val="0B1220"/>
                </a:solidFill>
              </a:rPr>
              <a:t>Leg swelling; cancer, surgery, immobile⁸</a:t>
            </a:r>
            <a:endParaRPr lang="en-US" sz="1150" dirty="0"/>
          </a:p>
          <a:p>
            <a:pPr marL="114300" indent="-114300">
              <a:lnSpc>
                <a:spcPct val="90000"/>
              </a:lnSpc>
              <a:spcAft>
                <a:spcPts val="200"/>
              </a:spcAft>
              <a:buSzPct val="100000"/>
              <a:buChar char="•"/>
            </a:pPr>
            <a:r>
              <a:rPr lang="en-US" sz="1150" dirty="0">
                <a:solidFill>
                  <a:srgbClr val="0B1220"/>
                </a:solidFill>
              </a:rPr>
              <a:t>Fever, cough, crackles, dullness</a:t>
            </a:r>
            <a:endParaRPr lang="en-US" sz="1150" dirty="0"/>
          </a:p>
        </p:txBody>
      </p:sp>
      <p:sp>
        <p:nvSpPr>
          <p:cNvPr id="54" name="Chevron"/>
          <p:cNvSpPr/>
          <p:nvPr/>
        </p:nvSpPr>
        <p:spPr>
          <a:xfrm rot="10800000">
            <a:off x="9127998" y="5506530"/>
            <a:ext cx="128016" cy="64008"/>
          </a:xfrm>
          <a:prstGeom prst="triangle">
            <a:avLst/>
          </a:prstGeom>
          <a:solidFill>
            <a:srgbClr val="CBD5E1"/>
          </a:solidFill>
          <a:ln/>
        </p:spPr>
      </p:sp>
      <p:sp>
        <p:nvSpPr>
          <p:cNvPr id="55" name="clues GI &amp; chest wall"/>
          <p:cNvSpPr/>
          <p:nvPr/>
        </p:nvSpPr>
        <p:spPr>
          <a:xfrm>
            <a:off x="10949940" y="4621968"/>
            <a:ext cx="3223260" cy="861701"/>
          </a:xfrm>
          <a:prstGeom prst="roundRect">
            <a:avLst>
              <a:gd name="adj" fmla="val 6367"/>
            </a:avLst>
          </a:prstGeom>
          <a:solidFill>
            <a:srgbClr val="F7F9FC"/>
          </a:solidFill>
          <a:ln w="9525">
            <a:solidFill>
              <a:srgbClr val="E2E8F0"/>
            </a:solidFill>
            <a:prstDash val="solid"/>
          </a:ln>
        </p:spPr>
      </p:sp>
      <p:sp>
        <p:nvSpPr>
          <p:cNvPr id="56" name="clues items GI &amp; chest wall"/>
          <p:cNvSpPr txBox="1"/>
          <p:nvPr/>
        </p:nvSpPr>
        <p:spPr>
          <a:xfrm>
            <a:off x="11018520" y="4690548"/>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Focal tenderness reproduces the pain³</a:t>
            </a:r>
            <a:endParaRPr lang="en-US" sz="1150" dirty="0"/>
          </a:p>
          <a:p>
            <a:pPr marL="114300" indent="-114300">
              <a:lnSpc>
                <a:spcPct val="90000"/>
              </a:lnSpc>
              <a:spcAft>
                <a:spcPts val="200"/>
              </a:spcAft>
              <a:buSzPct val="100000"/>
              <a:buChar char="•"/>
            </a:pPr>
            <a:r>
              <a:rPr lang="en-US" sz="1150" dirty="0">
                <a:solidFill>
                  <a:srgbClr val="0B1220"/>
                </a:solidFill>
              </a:rPr>
              <a:t>Burning, meal-related, epigastric</a:t>
            </a:r>
            <a:endParaRPr lang="en-US" sz="1150" dirty="0"/>
          </a:p>
          <a:p>
            <a:pPr marL="114300" indent="-114300">
              <a:lnSpc>
                <a:spcPct val="90000"/>
              </a:lnSpc>
              <a:spcAft>
                <a:spcPts val="200"/>
              </a:spcAft>
              <a:buSzPct val="100000"/>
              <a:buChar char="•"/>
            </a:pPr>
            <a:r>
              <a:rPr lang="en-US" sz="1150" dirty="0">
                <a:solidFill>
                  <a:srgbClr val="0B1220"/>
                </a:solidFill>
              </a:rPr>
              <a:t>Pain after retching; neck crepitus</a:t>
            </a:r>
            <a:endParaRPr lang="en-US" sz="1150" dirty="0"/>
          </a:p>
        </p:txBody>
      </p:sp>
      <p:sp>
        <p:nvSpPr>
          <p:cNvPr id="57" name="Chevron"/>
          <p:cNvSpPr/>
          <p:nvPr/>
        </p:nvSpPr>
        <p:spPr>
          <a:xfrm rot="10800000">
            <a:off x="12497562" y="5506530"/>
            <a:ext cx="128016" cy="64008"/>
          </a:xfrm>
          <a:prstGeom prst="triangle">
            <a:avLst/>
          </a:prstGeom>
          <a:solidFill>
            <a:srgbClr val="CBD5E1"/>
          </a:solidFill>
          <a:ln/>
        </p:spPr>
      </p:sp>
      <p:sp>
        <p:nvSpPr>
          <p:cNvPr id="58" name="Row label WORKUP"/>
          <p:cNvSpPr/>
          <p:nvPr/>
        </p:nvSpPr>
        <p:spPr>
          <a:xfrm>
            <a:off x="457200" y="5593398"/>
            <a:ext cx="292608" cy="861701"/>
          </a:xfrm>
          <a:prstGeom prst="roundRect">
            <a:avLst>
              <a:gd name="adj" fmla="val 18750"/>
            </a:avLst>
          </a:prstGeom>
          <a:solidFill>
            <a:srgbClr val="0A6AA3"/>
          </a:solidFill>
          <a:ln/>
        </p:spPr>
      </p:sp>
      <p:sp>
        <p:nvSpPr>
          <p:cNvPr id="59" name="Row label text WORKUP"/>
          <p:cNvSpPr txBox="1"/>
          <p:nvPr/>
        </p:nvSpPr>
        <p:spPr>
          <a:xfrm rot="16200000">
            <a:off x="172653" y="5877944"/>
            <a:ext cx="861701"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0" name="workup Myocardial ischemia"/>
          <p:cNvSpPr/>
          <p:nvPr/>
        </p:nvSpPr>
        <p:spPr>
          <a:xfrm>
            <a:off x="841248" y="5593398"/>
            <a:ext cx="3223260" cy="861701"/>
          </a:xfrm>
          <a:prstGeom prst="roundRect">
            <a:avLst>
              <a:gd name="adj" fmla="val 6367"/>
            </a:avLst>
          </a:prstGeom>
          <a:solidFill>
            <a:srgbClr val="0A6AA3">
              <a:alpha val="9000"/>
            </a:srgbClr>
          </a:solidFill>
          <a:ln/>
        </p:spPr>
      </p:sp>
      <p:sp>
        <p:nvSpPr>
          <p:cNvPr id="61" name="workup items Myocardial ischemia"/>
          <p:cNvSpPr txBox="1"/>
          <p:nvPr/>
        </p:nvSpPr>
        <p:spPr>
          <a:xfrm>
            <a:off x="909828" y="5661978"/>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hs-Tn &gt;99th %ile + rise/fall at 0, 1–3 h²˒⁴</a:t>
            </a:r>
            <a:endParaRPr lang="en-US" sz="1150" dirty="0"/>
          </a:p>
          <a:p>
            <a:pPr marL="114300" indent="-114300">
              <a:lnSpc>
                <a:spcPct val="90000"/>
              </a:lnSpc>
              <a:spcAft>
                <a:spcPts val="200"/>
              </a:spcAft>
              <a:buSzPct val="100000"/>
              <a:buChar char="•"/>
            </a:pPr>
            <a:r>
              <a:rPr lang="en-US" sz="1150" dirty="0">
                <a:solidFill>
                  <a:srgbClr val="0B1220"/>
                </a:solidFill>
              </a:rPr>
              <a:t>HEART score if not ruled in or out⁵</a:t>
            </a:r>
            <a:endParaRPr lang="en-US" sz="1150" dirty="0"/>
          </a:p>
          <a:p>
            <a:pPr marL="114300" indent="-114300">
              <a:lnSpc>
                <a:spcPct val="90000"/>
              </a:lnSpc>
              <a:spcAft>
                <a:spcPts val="200"/>
              </a:spcAft>
              <a:buSzPct val="100000"/>
              <a:buChar char="•"/>
            </a:pPr>
            <a:r>
              <a:rPr lang="en-US" sz="1150" dirty="0">
                <a:solidFill>
                  <a:srgbClr val="0B1220"/>
                </a:solidFill>
              </a:rPr>
              <a:t>CCTA or stress test if intermediate¹</a:t>
            </a:r>
            <a:endParaRPr lang="en-US" sz="1150" dirty="0"/>
          </a:p>
        </p:txBody>
      </p:sp>
      <p:sp>
        <p:nvSpPr>
          <p:cNvPr id="62" name="Chevron"/>
          <p:cNvSpPr/>
          <p:nvPr/>
        </p:nvSpPr>
        <p:spPr>
          <a:xfrm rot="10800000">
            <a:off x="2388870" y="6477959"/>
            <a:ext cx="128016" cy="64008"/>
          </a:xfrm>
          <a:prstGeom prst="triangle">
            <a:avLst/>
          </a:prstGeom>
          <a:solidFill>
            <a:srgbClr val="CBD5E1"/>
          </a:solidFill>
          <a:ln/>
        </p:spPr>
      </p:sp>
      <p:sp>
        <p:nvSpPr>
          <p:cNvPr id="63" name="workup Aortic &amp; pericardial"/>
          <p:cNvSpPr/>
          <p:nvPr/>
        </p:nvSpPr>
        <p:spPr>
          <a:xfrm>
            <a:off x="4210812" y="5593398"/>
            <a:ext cx="3223260" cy="861701"/>
          </a:xfrm>
          <a:prstGeom prst="roundRect">
            <a:avLst>
              <a:gd name="adj" fmla="val 6367"/>
            </a:avLst>
          </a:prstGeom>
          <a:solidFill>
            <a:srgbClr val="0A6AA3">
              <a:alpha val="9000"/>
            </a:srgbClr>
          </a:solidFill>
          <a:ln/>
        </p:spPr>
      </p:sp>
      <p:sp>
        <p:nvSpPr>
          <p:cNvPr id="64" name="workup items Aortic &amp; pericardial"/>
          <p:cNvSpPr txBox="1"/>
          <p:nvPr/>
        </p:nvSpPr>
        <p:spPr>
          <a:xfrm>
            <a:off x="4279392" y="5661978"/>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Out if ADD-RS ≤1 + D-dimer &lt;500 µg/L⁷</a:t>
            </a:r>
            <a:endParaRPr lang="en-US" sz="1150" dirty="0"/>
          </a:p>
          <a:p>
            <a:pPr marL="114300" indent="-114300">
              <a:lnSpc>
                <a:spcPct val="90000"/>
              </a:lnSpc>
              <a:spcAft>
                <a:spcPts val="200"/>
              </a:spcAft>
              <a:buSzPct val="100000"/>
              <a:buChar char="•"/>
            </a:pPr>
            <a:r>
              <a:rPr lang="en-US" sz="1150" dirty="0">
                <a:solidFill>
                  <a:srgbClr val="0B1220"/>
                </a:solidFill>
              </a:rPr>
              <a:t>Otherwise CT angiography of the aorta⁶</a:t>
            </a:r>
            <a:endParaRPr lang="en-US" sz="1150" dirty="0"/>
          </a:p>
          <a:p>
            <a:pPr marL="114300" indent="-114300">
              <a:lnSpc>
                <a:spcPct val="90000"/>
              </a:lnSpc>
              <a:spcAft>
                <a:spcPts val="200"/>
              </a:spcAft>
              <a:buSzPct val="100000"/>
              <a:buChar char="•"/>
            </a:pPr>
            <a:r>
              <a:rPr lang="en-US" sz="1150" dirty="0">
                <a:solidFill>
                  <a:srgbClr val="0B1220"/>
                </a:solidFill>
              </a:rPr>
              <a:t>Echo: effusion, tamponade, AR⁶˒¹⁰</a:t>
            </a:r>
            <a:endParaRPr lang="en-US" sz="1150" dirty="0"/>
          </a:p>
        </p:txBody>
      </p:sp>
      <p:sp>
        <p:nvSpPr>
          <p:cNvPr id="65" name="Chevron"/>
          <p:cNvSpPr/>
          <p:nvPr/>
        </p:nvSpPr>
        <p:spPr>
          <a:xfrm rot="10800000">
            <a:off x="5758434" y="6477959"/>
            <a:ext cx="128016" cy="64008"/>
          </a:xfrm>
          <a:prstGeom prst="triangle">
            <a:avLst/>
          </a:prstGeom>
          <a:solidFill>
            <a:srgbClr val="CBD5E1"/>
          </a:solidFill>
          <a:ln/>
        </p:spPr>
      </p:sp>
      <p:sp>
        <p:nvSpPr>
          <p:cNvPr id="66" name="workup Pulmonary"/>
          <p:cNvSpPr/>
          <p:nvPr/>
        </p:nvSpPr>
        <p:spPr>
          <a:xfrm>
            <a:off x="7580376" y="5593398"/>
            <a:ext cx="3223260" cy="861701"/>
          </a:xfrm>
          <a:prstGeom prst="roundRect">
            <a:avLst>
              <a:gd name="adj" fmla="val 6367"/>
            </a:avLst>
          </a:prstGeom>
          <a:solidFill>
            <a:srgbClr val="0A6AA3">
              <a:alpha val="9000"/>
            </a:srgbClr>
          </a:solidFill>
          <a:ln/>
        </p:spPr>
      </p:sp>
      <p:sp>
        <p:nvSpPr>
          <p:cNvPr id="67" name="workup items Pulmonary"/>
          <p:cNvSpPr txBox="1"/>
          <p:nvPr/>
        </p:nvSpPr>
        <p:spPr>
          <a:xfrm>
            <a:off x="7648956" y="5661978"/>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Wells + PERC, then D-dimer or CTPA⁸˒⁹</a:t>
            </a:r>
            <a:endParaRPr lang="en-US" sz="1150" dirty="0"/>
          </a:p>
          <a:p>
            <a:pPr marL="114300" indent="-114300">
              <a:lnSpc>
                <a:spcPct val="90000"/>
              </a:lnSpc>
              <a:spcAft>
                <a:spcPts val="200"/>
              </a:spcAft>
              <a:buSzPct val="100000"/>
              <a:buChar char="•"/>
            </a:pPr>
            <a:r>
              <a:rPr lang="en-US" sz="1150" dirty="0">
                <a:solidFill>
                  <a:srgbClr val="0B1220"/>
                </a:solidFill>
              </a:rPr>
              <a:t>CXR: pneumothorax, consolidation</a:t>
            </a:r>
            <a:endParaRPr lang="en-US" sz="1150" dirty="0"/>
          </a:p>
          <a:p>
            <a:pPr marL="114300" indent="-114300">
              <a:lnSpc>
                <a:spcPct val="90000"/>
              </a:lnSpc>
              <a:spcAft>
                <a:spcPts val="200"/>
              </a:spcAft>
              <a:buSzPct val="100000"/>
              <a:buChar char="•"/>
            </a:pPr>
            <a:r>
              <a:rPr lang="en-US" sz="1150" dirty="0">
                <a:solidFill>
                  <a:srgbClr val="0B1220"/>
                </a:solidFill>
              </a:rPr>
              <a:t>Bedside echo: RV strain⁸</a:t>
            </a:r>
            <a:endParaRPr lang="en-US" sz="1150" dirty="0"/>
          </a:p>
        </p:txBody>
      </p:sp>
      <p:sp>
        <p:nvSpPr>
          <p:cNvPr id="68" name="Chevron"/>
          <p:cNvSpPr/>
          <p:nvPr/>
        </p:nvSpPr>
        <p:spPr>
          <a:xfrm rot="10800000">
            <a:off x="9127998" y="6477959"/>
            <a:ext cx="128016" cy="64008"/>
          </a:xfrm>
          <a:prstGeom prst="triangle">
            <a:avLst/>
          </a:prstGeom>
          <a:solidFill>
            <a:srgbClr val="CBD5E1"/>
          </a:solidFill>
          <a:ln/>
        </p:spPr>
      </p:sp>
      <p:sp>
        <p:nvSpPr>
          <p:cNvPr id="69" name="workup GI &amp; chest wall"/>
          <p:cNvSpPr/>
          <p:nvPr/>
        </p:nvSpPr>
        <p:spPr>
          <a:xfrm>
            <a:off x="10949940" y="5593398"/>
            <a:ext cx="3223260" cy="861701"/>
          </a:xfrm>
          <a:prstGeom prst="roundRect">
            <a:avLst>
              <a:gd name="adj" fmla="val 6367"/>
            </a:avLst>
          </a:prstGeom>
          <a:solidFill>
            <a:srgbClr val="0A6AA3">
              <a:alpha val="9000"/>
            </a:srgbClr>
          </a:solidFill>
          <a:ln/>
        </p:spPr>
      </p:sp>
      <p:sp>
        <p:nvSpPr>
          <p:cNvPr id="70" name="workup items GI &amp; chest wall"/>
          <p:cNvSpPr txBox="1"/>
          <p:nvPr/>
        </p:nvSpPr>
        <p:spPr>
          <a:xfrm>
            <a:off x="11018520" y="5661978"/>
            <a:ext cx="3086100" cy="72454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Only once ACS is reasonably excluded¹</a:t>
            </a:r>
            <a:endParaRPr lang="en-US" sz="1150" dirty="0"/>
          </a:p>
          <a:p>
            <a:pPr marL="114300" indent="-114300">
              <a:lnSpc>
                <a:spcPct val="90000"/>
              </a:lnSpc>
              <a:spcAft>
                <a:spcPts val="200"/>
              </a:spcAft>
              <a:buSzPct val="100000"/>
              <a:buChar char="•"/>
            </a:pPr>
            <a:r>
              <a:rPr lang="en-US" sz="1150" dirty="0">
                <a:solidFill>
                  <a:srgbClr val="0B1220"/>
                </a:solidFill>
              </a:rPr>
              <a:t>Lipase, LFTs; RUQ ultrasound if biliary</a:t>
            </a:r>
            <a:endParaRPr lang="en-US" sz="1150" dirty="0"/>
          </a:p>
          <a:p>
            <a:pPr marL="114300" indent="-114300">
              <a:lnSpc>
                <a:spcPct val="90000"/>
              </a:lnSpc>
              <a:spcAft>
                <a:spcPts val="200"/>
              </a:spcAft>
              <a:buSzPct val="100000"/>
              <a:buChar char="•"/>
            </a:pPr>
            <a:r>
              <a:rPr lang="en-US" sz="1150" dirty="0">
                <a:solidFill>
                  <a:srgbClr val="0B1220"/>
                </a:solidFill>
              </a:rPr>
              <a:t>CT with oral contrast if rupture suspected</a:t>
            </a:r>
            <a:endParaRPr lang="en-US" sz="1150" dirty="0"/>
          </a:p>
        </p:txBody>
      </p:sp>
      <p:sp>
        <p:nvSpPr>
          <p:cNvPr id="71" name="Chevron"/>
          <p:cNvSpPr/>
          <p:nvPr/>
        </p:nvSpPr>
        <p:spPr>
          <a:xfrm rot="10800000">
            <a:off x="12497562" y="6477959"/>
            <a:ext cx="128016" cy="64008"/>
          </a:xfrm>
          <a:prstGeom prst="triangle">
            <a:avLst/>
          </a:prstGeom>
          <a:solidFill>
            <a:srgbClr val="CBD5E1"/>
          </a:solidFill>
          <a:ln/>
        </p:spPr>
      </p:sp>
      <p:sp>
        <p:nvSpPr>
          <p:cNvPr id="72" name="Row label MANAGE"/>
          <p:cNvSpPr/>
          <p:nvPr/>
        </p:nvSpPr>
        <p:spPr>
          <a:xfrm>
            <a:off x="457200" y="6564827"/>
            <a:ext cx="292608" cy="1024693"/>
          </a:xfrm>
          <a:prstGeom prst="roundRect">
            <a:avLst>
              <a:gd name="adj" fmla="val 18750"/>
            </a:avLst>
          </a:prstGeom>
          <a:solidFill>
            <a:srgbClr val="067647"/>
          </a:solidFill>
          <a:ln/>
        </p:spPr>
      </p:sp>
      <p:sp>
        <p:nvSpPr>
          <p:cNvPr id="73" name="Row label text MANAGE"/>
          <p:cNvSpPr txBox="1"/>
          <p:nvPr/>
        </p:nvSpPr>
        <p:spPr>
          <a:xfrm rot="16200000">
            <a:off x="91157" y="6930869"/>
            <a:ext cx="1024693"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4" name="management Myocardial ischemia"/>
          <p:cNvSpPr/>
          <p:nvPr/>
        </p:nvSpPr>
        <p:spPr>
          <a:xfrm>
            <a:off x="841248" y="6564827"/>
            <a:ext cx="3223260" cy="1024693"/>
          </a:xfrm>
          <a:prstGeom prst="roundRect">
            <a:avLst>
              <a:gd name="adj" fmla="val 5354"/>
            </a:avLst>
          </a:prstGeom>
          <a:solidFill>
            <a:srgbClr val="067647">
              <a:alpha val="9000"/>
            </a:srgbClr>
          </a:solidFill>
          <a:ln/>
        </p:spPr>
      </p:sp>
      <p:sp>
        <p:nvSpPr>
          <p:cNvPr id="75" name="management items Myocardial ischemia"/>
          <p:cNvSpPr txBox="1"/>
          <p:nvPr/>
        </p:nvSpPr>
        <p:spPr>
          <a:xfrm>
            <a:off x="909828" y="6633407"/>
            <a:ext cx="3086100" cy="887533"/>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ASA 162–325 mg chewed; DAPT, heparin²</a:t>
            </a:r>
            <a:endParaRPr lang="en-US" sz="1150" dirty="0"/>
          </a:p>
          <a:p>
            <a:pPr marL="114300" indent="-114300">
              <a:lnSpc>
                <a:spcPct val="90000"/>
              </a:lnSpc>
              <a:spcAft>
                <a:spcPts val="200"/>
              </a:spcAft>
              <a:buSzPct val="100000"/>
              <a:buChar char="•"/>
            </a:pPr>
            <a:r>
              <a:rPr lang="en-US" sz="1150" dirty="0">
                <a:solidFill>
                  <a:srgbClr val="0B1220"/>
                </a:solidFill>
              </a:rPr>
              <a:t>STEMI &lt;12 h: PCI ≤120 min, else lytics²˒¹¹</a:t>
            </a:r>
            <a:endParaRPr lang="en-US" sz="1150" dirty="0"/>
          </a:p>
          <a:p>
            <a:pPr marL="114300" indent="-114300">
              <a:lnSpc>
                <a:spcPct val="90000"/>
              </a:lnSpc>
              <a:spcAft>
                <a:spcPts val="200"/>
              </a:spcAft>
              <a:buSzPct val="100000"/>
              <a:buChar char="•"/>
            </a:pPr>
            <a:r>
              <a:rPr lang="en-US" sz="1150" dirty="0">
                <a:solidFill>
                  <a:srgbClr val="0B1220"/>
                </a:solidFill>
              </a:rPr>
              <a:t>NSTE-ACS: cath &lt;24 h if GRACE &gt;140²</a:t>
            </a:r>
            <a:endParaRPr lang="en-US" sz="1150" dirty="0"/>
          </a:p>
        </p:txBody>
      </p:sp>
      <p:sp>
        <p:nvSpPr>
          <p:cNvPr id="76" name="management Aortic &amp; pericardial"/>
          <p:cNvSpPr/>
          <p:nvPr/>
        </p:nvSpPr>
        <p:spPr>
          <a:xfrm>
            <a:off x="4210812" y="6564827"/>
            <a:ext cx="3223260" cy="1024693"/>
          </a:xfrm>
          <a:prstGeom prst="roundRect">
            <a:avLst>
              <a:gd name="adj" fmla="val 5354"/>
            </a:avLst>
          </a:prstGeom>
          <a:solidFill>
            <a:srgbClr val="067647">
              <a:alpha val="9000"/>
            </a:srgbClr>
          </a:solidFill>
          <a:ln/>
        </p:spPr>
      </p:sp>
      <p:sp>
        <p:nvSpPr>
          <p:cNvPr id="77" name="management items Aortic &amp; pericardial"/>
          <p:cNvSpPr txBox="1"/>
          <p:nvPr/>
        </p:nvSpPr>
        <p:spPr>
          <a:xfrm>
            <a:off x="4279392" y="6633407"/>
            <a:ext cx="3086100" cy="887533"/>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AAS: IV β-blocker; HR 60–80, SBP &lt;120 mmHg⁶</a:t>
            </a:r>
            <a:endParaRPr lang="en-US" sz="1150" dirty="0"/>
          </a:p>
          <a:p>
            <a:pPr marL="114300" indent="-114300">
              <a:lnSpc>
                <a:spcPct val="90000"/>
              </a:lnSpc>
              <a:spcAft>
                <a:spcPts val="200"/>
              </a:spcAft>
              <a:buSzPct val="100000"/>
              <a:buChar char="•"/>
            </a:pPr>
            <a:r>
              <a:rPr lang="en-US" sz="1150" dirty="0">
                <a:solidFill>
                  <a:srgbClr val="0B1220"/>
                </a:solidFill>
              </a:rPr>
              <a:t>Type A: emergency surgery; no lytics⁶</a:t>
            </a:r>
            <a:endParaRPr lang="en-US" sz="1150" dirty="0"/>
          </a:p>
          <a:p>
            <a:pPr marL="114300" indent="-114300">
              <a:lnSpc>
                <a:spcPct val="90000"/>
              </a:lnSpc>
              <a:spcAft>
                <a:spcPts val="200"/>
              </a:spcAft>
              <a:buSzPct val="100000"/>
              <a:buChar char="•"/>
            </a:pPr>
            <a:r>
              <a:rPr lang="en-US" sz="1150" dirty="0">
                <a:solidFill>
                  <a:srgbClr val="0B1220"/>
                </a:solidFill>
              </a:rPr>
              <a:t>Pericarditis: NSAID + colchicine¹⁰</a:t>
            </a:r>
            <a:endParaRPr lang="en-US" sz="1150" dirty="0"/>
          </a:p>
        </p:txBody>
      </p:sp>
      <p:sp>
        <p:nvSpPr>
          <p:cNvPr id="78" name="management Pulmonary"/>
          <p:cNvSpPr/>
          <p:nvPr/>
        </p:nvSpPr>
        <p:spPr>
          <a:xfrm>
            <a:off x="7580376" y="6564827"/>
            <a:ext cx="3223260" cy="1024693"/>
          </a:xfrm>
          <a:prstGeom prst="roundRect">
            <a:avLst>
              <a:gd name="adj" fmla="val 5354"/>
            </a:avLst>
          </a:prstGeom>
          <a:solidFill>
            <a:srgbClr val="067647">
              <a:alpha val="9000"/>
            </a:srgbClr>
          </a:solidFill>
          <a:ln/>
        </p:spPr>
      </p:sp>
      <p:sp>
        <p:nvSpPr>
          <p:cNvPr id="79" name="management items Pulmonary"/>
          <p:cNvSpPr txBox="1"/>
          <p:nvPr/>
        </p:nvSpPr>
        <p:spPr>
          <a:xfrm>
            <a:off x="7648956" y="6633407"/>
            <a:ext cx="3086100" cy="887533"/>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PE: anticoagulate; lyse if shock⁸</a:t>
            </a:r>
            <a:endParaRPr lang="en-US" sz="1150" dirty="0"/>
          </a:p>
          <a:p>
            <a:pPr marL="114300" indent="-114300">
              <a:lnSpc>
                <a:spcPct val="90000"/>
              </a:lnSpc>
              <a:spcAft>
                <a:spcPts val="200"/>
              </a:spcAft>
              <a:buSzPct val="100000"/>
              <a:buChar char="•"/>
            </a:pPr>
            <a:r>
              <a:rPr lang="en-US" sz="1150" dirty="0">
                <a:solidFill>
                  <a:srgbClr val="0B1220"/>
                </a:solidFill>
              </a:rPr>
              <a:t>Tension PTX: needle, then chest tube¹²</a:t>
            </a:r>
            <a:endParaRPr lang="en-US" sz="1150" dirty="0"/>
          </a:p>
          <a:p>
            <a:pPr marL="114300" indent="-114300">
              <a:lnSpc>
                <a:spcPct val="90000"/>
              </a:lnSpc>
              <a:spcAft>
                <a:spcPts val="200"/>
              </a:spcAft>
              <a:buSzPct val="100000"/>
              <a:buChar char="•"/>
            </a:pPr>
            <a:r>
              <a:rPr lang="en-US" sz="1150" dirty="0">
                <a:solidFill>
                  <a:srgbClr val="0B1220"/>
                </a:solidFill>
              </a:rPr>
              <a:t>Pneumonia: antibiotics by severity</a:t>
            </a:r>
            <a:endParaRPr lang="en-US" sz="1150" dirty="0"/>
          </a:p>
        </p:txBody>
      </p:sp>
      <p:sp>
        <p:nvSpPr>
          <p:cNvPr id="80" name="management GI &amp; chest wall"/>
          <p:cNvSpPr/>
          <p:nvPr/>
        </p:nvSpPr>
        <p:spPr>
          <a:xfrm>
            <a:off x="10949940" y="6564827"/>
            <a:ext cx="3223260" cy="1024693"/>
          </a:xfrm>
          <a:prstGeom prst="roundRect">
            <a:avLst>
              <a:gd name="adj" fmla="val 5354"/>
            </a:avLst>
          </a:prstGeom>
          <a:solidFill>
            <a:srgbClr val="067647">
              <a:alpha val="9000"/>
            </a:srgbClr>
          </a:solidFill>
          <a:ln/>
        </p:spPr>
      </p:sp>
      <p:sp>
        <p:nvSpPr>
          <p:cNvPr id="81" name="management items GI &amp; chest wall"/>
          <p:cNvSpPr txBox="1"/>
          <p:nvPr/>
        </p:nvSpPr>
        <p:spPr>
          <a:xfrm>
            <a:off x="11018520" y="6633407"/>
            <a:ext cx="3086100" cy="887533"/>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GERD: PPI trial</a:t>
            </a:r>
            <a:endParaRPr lang="en-US" sz="1150" dirty="0"/>
          </a:p>
          <a:p>
            <a:pPr marL="114300" indent="-114300">
              <a:lnSpc>
                <a:spcPct val="90000"/>
              </a:lnSpc>
              <a:spcAft>
                <a:spcPts val="200"/>
              </a:spcAft>
              <a:buSzPct val="100000"/>
              <a:buChar char="•"/>
            </a:pPr>
            <a:r>
              <a:rPr lang="en-US" sz="1150" dirty="0">
                <a:solidFill>
                  <a:srgbClr val="0B1220"/>
                </a:solidFill>
              </a:rPr>
              <a:t>Chest wall: NSAID, reassurance</a:t>
            </a:r>
            <a:endParaRPr lang="en-US" sz="1150" dirty="0"/>
          </a:p>
          <a:p>
            <a:pPr marL="114300" indent="-114300">
              <a:lnSpc>
                <a:spcPct val="90000"/>
              </a:lnSpc>
              <a:spcAft>
                <a:spcPts val="200"/>
              </a:spcAft>
              <a:buSzPct val="100000"/>
              <a:buChar char="•"/>
            </a:pPr>
            <a:r>
              <a:rPr lang="en-US" sz="1150" dirty="0">
                <a:solidFill>
                  <a:srgbClr val="0B1220"/>
                </a:solidFill>
              </a:rPr>
              <a:t>Rupture: NPO, antibiotics, surgery</a:t>
            </a:r>
            <a:endParaRPr lang="en-US" sz="1150" dirty="0"/>
          </a:p>
        </p:txBody>
      </p:sp>
      <p:pic>
        <p:nvPicPr>
          <p:cNvPr id="82" name="Logo" descr="Stethopedia">    </p:cNvPr>
          <p:cNvPicPr>
            <a:picLocks noChangeAspect="1"/>
          </p:cNvPicPr>
          <p:nvPr/>
        </p:nvPicPr>
        <p:blipFill>
          <a:blip r:embed="rId1"/>
          <a:stretch>
            <a:fillRect/>
          </a:stretch>
        </p:blipFill>
        <p:spPr>
          <a:xfrm>
            <a:off x="457200" y="7735824"/>
            <a:ext cx="201168" cy="201168"/>
          </a:xfrm>
          <a:prstGeom prst="rect">
            <a:avLst/>
          </a:prstGeom>
        </p:spPr>
      </p:pic>
      <p:sp>
        <p:nvSpPr>
          <p:cNvPr id="83" name="Brand"/>
          <p:cNvSpPr txBox="1"/>
          <p:nvPr/>
        </p:nvSpPr>
        <p:spPr>
          <a:xfrm>
            <a:off x="731520" y="7717536"/>
            <a:ext cx="2123760"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stethopedia.ca/approach/chest-pain</a:t>
            </a:r>
            <a:endParaRPr lang="en-US" sz="900" dirty="0"/>
          </a:p>
        </p:txBody>
      </p:sp>
      <p:sp>
        <p:nvSpPr>
          <p:cNvPr id="84" name="Evidence"/>
          <p:cNvSpPr txBox="1"/>
          <p:nvPr/>
        </p:nvSpPr>
        <p:spPr>
          <a:xfrm>
            <a:off x="3175320" y="7717536"/>
            <a:ext cx="10997880" cy="402336"/>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Gulati 2021, Circulation</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Rao 2025, Circulation</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Fanaroff 2015, JAMA</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Thygesen 2018, J Am Coll Cardiol</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Backus 2013, Int J Cardiol</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Isselbacher 2022, Circulation</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Nazerian 2018, Circulation</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Creager 2026, Circulation</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Kline 2008, J Thromb Haemost</a:t>
            </a:r>
            <a:pPr indent="0" marL="0">
              <a:buNone/>
            </a:pPr>
            <a:r>
              <a:rPr lang="en-US" sz="850" dirty="0">
                <a:solidFill>
                  <a:srgbClr val="64748B"/>
                </a:solidFill>
              </a:rPr>
              <a:t>   </a:t>
            </a:r>
            <a:pPr indent="0" marL="0">
              <a:buNone/>
            </a:pPr>
            <a:r>
              <a:rPr lang="en-US" sz="850" u="sng" dirty="0">
                <a:solidFill>
                  <a:srgbClr val="64748B"/>
                </a:solidFill>
                <a:hlinkClick r:id="rId12" invalidUrl="" action="" tgtFrame="" tooltip="" history="1" highlightClick="0" endSnd="0">
                  <a:extLst>
                    <a:ext uri="{A12FA001-AC4F-418D-AE19-62706E023703}">
                      <ahyp:hlinkClr xmlns:ahyp="http://schemas.microsoft.com/office/drawing/2018/hyperlinkcolor" val="tx"/>
                    </a:ext>
                  </a:extLst>
                </a:hlinkClick>
              </a:rPr>
              <a:t>¹⁰ Schulz-Menger 2025, Eur Heart J</a:t>
            </a:r>
            <a:pPr indent="0" marL="0">
              <a:buNone/>
            </a:pPr>
            <a:r>
              <a:rPr lang="en-US" sz="850" dirty="0">
                <a:solidFill>
                  <a:srgbClr val="64748B"/>
                </a:solidFill>
              </a:rPr>
              <a:t>   </a:t>
            </a:r>
            <a:pPr indent="0" marL="0">
              <a:buNone/>
            </a:pPr>
            <a:r>
              <a:rPr lang="en-US" sz="850" u="sng" dirty="0">
                <a:solidFill>
                  <a:srgbClr val="64748B"/>
                </a:solidFill>
                <a:hlinkClick r:id="rId13" invalidUrl="" action="" tgtFrame="" tooltip="" history="1" highlightClick="0" endSnd="0">
                  <a:extLst>
                    <a:ext uri="{A12FA001-AC4F-418D-AE19-62706E023703}">
                      <ahyp:hlinkClr xmlns:ahyp="http://schemas.microsoft.com/office/drawing/2018/hyperlinkcolor" val="tx"/>
                    </a:ext>
                  </a:extLst>
                </a:hlinkClick>
              </a:rPr>
              <a:t>¹¹ Wong 2019, Can J Cardiol</a:t>
            </a:r>
            <a:pPr indent="0" marL="0">
              <a:buNone/>
            </a:pPr>
            <a:r>
              <a:rPr lang="en-US" sz="850" dirty="0">
                <a:solidFill>
                  <a:srgbClr val="64748B"/>
                </a:solidFill>
              </a:rPr>
              <a:t>   </a:t>
            </a:r>
            <a:pPr indent="0" marL="0">
              <a:buNone/>
            </a:pPr>
            <a:r>
              <a:rPr lang="en-US" sz="850" dirty="0">
                <a:solidFill>
                  <a:srgbClr val="64748B"/>
                </a:solidFill>
              </a:rPr>
              <a:t>¹² Manual 2024–25, pp. 13–14, 32, 43</a:t>
            </a:r>
            <a:endParaRPr lang="en-US" sz="850" dirty="0"/>
          </a:p>
        </p:txBody>
      </p:sp>
    </p:spTree>
  </p:cSld>
  <p:clrMapOvr>
    <a:masterClrMapping/>
  </p:clrMapOvr>
</p:sld>
</file>

<file path=ppt/theme/theme1.xml><?xml version="1.0" encoding="utf-8"?>
<a:theme xmlns:a="http://schemas.openxmlformats.org/drawingml/2006/main" name="Stethopedia">
  <a:themeElements>
    <a:clrScheme name="Stethopedia">
      <a:dk1>
        <a:srgbClr val="0B1220"/>
      </a:dk1>
      <a:lt1>
        <a:srgbClr val="FFFFFF"/>
      </a:lt1>
      <a:dk2>
        <a:srgbClr val="0B2540"/>
      </a:dk2>
      <a:lt2>
        <a:srgbClr val="F7F9FC"/>
      </a:lt2>
      <a:accent1>
        <a:srgbClr val="0A6AA3"/>
      </a:accent1>
      <a:accent2>
        <a:srgbClr val="38B6FF"/>
      </a:accent2>
      <a:accent3>
        <a:srgbClr val="B42318"/>
      </a:accent3>
      <a:accent4>
        <a:srgbClr val="B54708"/>
      </a:accent4>
      <a:accent5>
        <a:srgbClr val="067647"/>
      </a:accent5>
      <a:accent6>
        <a:srgbClr val="075A8C"/>
      </a:accent6>
      <a:hlink>
        <a:srgbClr val="0A6AA3"/>
      </a:hlink>
      <a:folHlink>
        <a:srgbClr val="075A8C"/>
      </a:folHlink>
    </a:clrScheme>
    <a:fontScheme name="Offic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Stethopedia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 to Chest Pain</dc:title>
  <dc:subject>ECG in 10 min; act on shock, STEMI or a bedside red flag, then sort by system. HEART 0–3 still needs serial negative hs-troponin. STEMI &lt;12 h: PCI ≤120 min from FMC, else lytics then transfer.</dc:subject>
  <dc:creator>Stethopedia</dc:creator>
  <cp:lastModifiedBy>Stethopedia</cp:lastModifiedBy>
  <cp:revision>1</cp:revision>
  <dcterms:created xsi:type="dcterms:W3CDTF">2026-11-04T23:39:34Z</dcterms:created>
  <dcterms:modified xsi:type="dcterms:W3CDTF">2026-11-04T23:39:34Z</dcterms:modified>
</cp:coreProperties>
</file>