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iarrhea" id="{79fb86e6-5d54-464d-3807-1e231ec374bc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Diarrhea. Assess volume status and act on severe, bloody or high-risk illness first, then sort by duration and stool type: acute infectious, C. difficile after antibiotics, or chronic watery, fatty or inflammatory.
Start: ≥3 loose stools/d: acute &lt;14 d, chronic &gt;4 wk. Duration, blood, fever, travel, food, new drugs, antibiotics, immune status; volume status Electrolytes, creatinine if more than mild; stool tests only if they change care
Severe, bloody or high-risk? If yes: High risk: rehydrate and send stool tests: Hypovolemia: orthostasis, AKI; Fever ≥38.5 °C or &gt;6 stools/d; Sepsis: blood cultures, antibiotics; Bloody, afebrile: no antibiotics; Shock, ileus, megacolon: fulminant CDI; Immunosuppressed, ≥70, pregnant. Fulminant: PO vancomycin 500 mg QID + IV metronidazole; surgery.
Acute infectious (most; viral). Causes: Norovirus; traveller's E. coli; Campylobacter, Salmonella, Shigella; Shiga toxin E. coli O157 (HUS). Clues: Large, watery: small bowel; Blood, tenesmus, fever: colonic; Travel, food, sick contacts. Workup: None if mild and not high-risk; Stool culture or PCR if severe; Shiga toxin if bloody. Management: Oral rehydration; Loperamide if no fever or blood; Azithromycin: febrile dysentery, travel.
C. difficile (antibiotic use). Causes: Antibiotics within 3 mo; Hospital stay, age ≥65, PPI; Fulminant colitis, megacolon. Clues: ≥3 unformed stools in 24 h; Fever, ↑WBC, abdominal pain. Workup: Test only if not on laxatives; Severe: WBC ≥15 ×10⁹/L; Severe: Cr &gt;133 µmol/L (1.5 mg/dL). Management: Stop antibiotics; fidaxomicin 200 mg BID; Or PO vancomycin 125 mg QID; each ×10 d; Recurrent: fidaxomicin; FMT after 2nd.
Chronic watery (&gt;4 wk). Causes: IBS-D, microscopic colitis; Drugs, bile acid; lactose, sorbitol; Hyperthyroidism, neuroendocrine tumour. Clues: Osmotic gap &gt;125 mOsm/kg: osmotic; Gap &lt;50, persists fasting: secretory. Workup: CBC, TSH, tTG, Giardia; Calprotectin ≤40 µg/g: IBD unlikely; Colonoscopy + biopsy if alarm. Management: Stop culprit drugs and sugars; Budesonide: microscopic colitis; Bile acid binder for bile acid.
Chronic fatty (malabsorptive). Causes: Celiac disease; Pancreatic insufficiency; Bacterial overgrowth, short bowel. Clues: Greasy, foul, floating stools; Weight loss; low iron or B12. Workup: tTG-IgA with total IgA; Fecal elastase. Management: Duodenal biopsy, then gluten-free diet; Pancreatic enzymes with meals.
Chronic inflammatory (bloody). Causes: Colorectal cancer; Crohn disease, ulcerative colitis; Ischemic, radiation, CMV colitis. Clues: Onset &gt;50 y, blood, nocturnal; Weight loss, anemia, fever. Workup: Stool culture, C. diff; calprotectin, CRP; Colonoscopy with biopsies. Management: GI referral; treat IBD; Cancer: staging and surgery.
Key rule: Fecal calprotectin ≤40 µg/g: ≤1% probability of IBD in adults with IBS-type symptoms.
References:
1. Shane AL, Mody RK, Crump JA, et al. 2017 Infectious Diseases Society of America clinical practice guidelines for the diagnosis and management of infectious diarrhea. Clin Infect Dis. 2017;65:e45–e80. PMID 29053792
2. Riddle MS, DuPont HL, Connor BA. ACG clinical guideline: diagnosis, treatment, and prevention of acute diarrheal infections in adults. Am J Gastroenterol. 2016;111:602–622. PMID 27068718
3. McDonald LC, Gerding DN, Johnson S, et al. Clinical practice guidelines for Clostridium difficile infection in adults and children: 2017 update by IDSA and SHEA. Clin Infect Dis. 2018;66:e1–e48. PMID 29462280
4. Johnson S, Lavergne V, Skinner AM, et al. Clinical practice guideline by IDSA and SHEA: 2021 focused update guidelines on management of Clostridioides difficile infection in adults. Clin Infect Dis. 2021;73:e1029–e1044. PMID 34164674
5. Wong CS, Jelacic S, Habeeb RL, Watkins SL, Tarr PI. The risk of the hemolytic-uremic syndrome after antibiotic treatment of Escherichia coli O157:H7 infections. N Engl J Med. 2000;342:1930–1936. PMID 10874060
6. Louie TJ, Miller MA, Mullane KM, et al. Fidaxomicin versus vancomycin for Clostridium difficile infection. N Engl J Med. 2011;364:422–431. PMID 21288078
7. van Nood E, Vrieze A, Nieuwdorp M, et al. Duodenal infusion of donor feces for recurrent Clostridium difficile. N Engl J Med. 2013;368:407–415. PMID 23323867
8. Arasaradnam RP, Brown S, Forbes A, et al. Guidelines for the investigation of chronic diarrhoea in adults: British Society of Gastroenterology, 3rd edition. Gut. 2018;67:1380–1399. PMID 29653941
9. Menees SB, Powell C, Kurlander J, et al. A meta-analysis of the utility of C-reactive protein, erythrocyte sedimentation rate, fecal calprotectin, and fecal lactoferrin to exclude IBD in adults with IBS. Am J Gastroenterol. 2015;110:444–454. PMID 25732419
10. Smalley W, Falck-Ytter C, Carrasco-Labra A, et al. AGA clinical practice guidelines on the laboratory evaluation of functional diarrhea and diarrhea-predominant irritable bowel syndrome in adults (IBS-D). Gastroenterology. 2019;157:851–854. PMID 31302098
11. Gay E, Levy N, eds. Diarrhea; C. Difficile Infection. In: Department of Medicine Housestaff Manual, 30th ed. 2024:74, 121.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diarrhea" TargetMode="External"/><Relationship Id="rId3" Type="http://schemas.openxmlformats.org/officeDocument/2006/relationships/hyperlink" Target="https://pubmed.ncbi.nlm.nih.gov/29053792/" TargetMode="External"/><Relationship Id="rId4" Type="http://schemas.openxmlformats.org/officeDocument/2006/relationships/hyperlink" Target="https://pubmed.ncbi.nlm.nih.gov/27068718/" TargetMode="External"/><Relationship Id="rId5" Type="http://schemas.openxmlformats.org/officeDocument/2006/relationships/hyperlink" Target="https://pubmed.ncbi.nlm.nih.gov/29462280/" TargetMode="External"/><Relationship Id="rId6" Type="http://schemas.openxmlformats.org/officeDocument/2006/relationships/hyperlink" Target="https://pubmed.ncbi.nlm.nih.gov/34164674/" TargetMode="External"/><Relationship Id="rId7" Type="http://schemas.openxmlformats.org/officeDocument/2006/relationships/hyperlink" Target="https://pubmed.ncbi.nlm.nih.gov/10874060/" TargetMode="External"/><Relationship Id="rId8" Type="http://schemas.openxmlformats.org/officeDocument/2006/relationships/hyperlink" Target="https://pubmed.ncbi.nlm.nih.gov/21288078/" TargetMode="External"/><Relationship Id="rId9" Type="http://schemas.openxmlformats.org/officeDocument/2006/relationships/hyperlink" Target="https://pubmed.ncbi.nlm.nih.gov/23323867/" TargetMode="External"/><Relationship Id="rId10" Type="http://schemas.openxmlformats.org/officeDocument/2006/relationships/hyperlink" Target="https://pubmed.ncbi.nlm.nih.gov/29653941/" TargetMode="External"/><Relationship Id="rId11" Type="http://schemas.openxmlformats.org/officeDocument/2006/relationships/hyperlink" Target="https://pubmed.ncbi.nlm.nih.gov/25732419/" TargetMode="External"/><Relationship Id="rId12" Type="http://schemas.openxmlformats.org/officeDocument/2006/relationships/hyperlink" Target="https://pubmed.ncbi.nlm.nih.gov/31302098/" TargetMode="External"/><Relationship Id="rId1" Type="http://schemas.openxmlformats.org/officeDocument/2006/relationships/image" Target="../media/image-1-1.pn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Diarrhea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ABDOMINAL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≤1%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Fecal calprotectin ≤40 µg/g⁹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probability of IBD in adults with IBS-type symptoms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305204"/>
          </a:xfrm>
          <a:prstGeom prst="roundRect">
            <a:avLst>
              <a:gd name="adj" fmla="val 4904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≥3 loose stools/d: acute &lt;14 d, chronic &gt;4 wk</a:t>
            </a:r>
            <a:endParaRPr lang="en-US" sz="110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305204"/>
          </a:xfrm>
          <a:prstGeom prst="roundRect">
            <a:avLst>
              <a:gd name="adj" fmla="val 490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B1220"/>
                </a:solidFill>
              </a:rPr>
              <a:t>Duration, blood, fever, travel, food, new drugs, antibiotics, immune status; volume status¹˒¹¹</a:t>
            </a:r>
            <a:endParaRPr lang="en-US" sz="110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305204"/>
          </a:xfrm>
          <a:prstGeom prst="roundRect">
            <a:avLst>
              <a:gd name="adj" fmla="val 490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B1220"/>
                </a:solidFill>
              </a:rPr>
              <a:t>Electrolytes, creatinine if more than mild; stool tests only if they change care¹˒²</a:t>
            </a:r>
            <a:endParaRPr lang="en-US" sz="110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305204"/>
          </a:xfrm>
          <a:prstGeom prst="roundRect">
            <a:avLst>
              <a:gd name="adj" fmla="val 4904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Severe, bloody or high-risk?</a:t>
            </a:r>
            <a:endParaRPr lang="en-US" sz="1100" dirty="0"/>
          </a:p>
        </p:txBody>
      </p:sp>
      <p:sp>
        <p:nvSpPr>
          <p:cNvPr id="11" name="Arrow"/>
          <p:cNvSpPr/>
          <p:nvPr/>
        </p:nvSpPr>
        <p:spPr>
          <a:xfrm>
            <a:off x="2276856" y="19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9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91447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305204"/>
          </a:xfrm>
          <a:prstGeom prst="roundRect">
            <a:avLst>
              <a:gd name="adj" fmla="val 4904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18262"/>
          </a:xfrm>
          <a:prstGeom prst="roundRect">
            <a:avLst>
              <a:gd name="adj" fmla="val 20112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 risk: rehydrate and send stool tests¹˒¹¹</a:t>
            </a:r>
            <a:endParaRPr lang="en-US" sz="115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25854"/>
            <a:ext cx="2505456" cy="65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Hypovolemia: orthostasis, AKI¹˒¹¹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Fever ≥38.5 °C or &gt;6 stools/d¹¹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Sepsis: blood cultures, antibiotics¹˒¹¹</a:t>
            </a:r>
            <a:endParaRPr lang="en-US" sz="105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25854"/>
            <a:ext cx="2505456" cy="65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Bloody, afebrile: no antibiotics¹˒⁵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Shock, ileus, megacolon: fulminant CDI³</a:t>
            </a:r>
            <a:endParaRPr lang="en-US" sz="10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050" dirty="0">
                <a:solidFill>
                  <a:srgbClr val="0B1220"/>
                </a:solidFill>
              </a:rPr>
              <a:t>Immunosuppressed, ≥70, pregnant¹¹</a:t>
            </a:r>
            <a:endParaRPr lang="en-US" sz="105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351430"/>
            <a:ext cx="5120640" cy="16535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rgbClr val="B42318"/>
                </a:solidFill>
              </a:rPr>
              <a:t>→ Fulminant: PO vancomycin 500 mg QID + IV metronidazole; surgery³</a:t>
            </a:r>
            <a:endParaRPr lang="en-US" sz="1050" dirty="0"/>
          </a:p>
        </p:txBody>
      </p:sp>
      <p:sp>
        <p:nvSpPr>
          <p:cNvPr id="19" name="Yes arrow"/>
          <p:cNvSpPr/>
          <p:nvPr/>
        </p:nvSpPr>
        <p:spPr>
          <a:xfrm>
            <a:off x="8677656" y="1914474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69501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567076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115922" y="3005988"/>
            <a:ext cx="10782605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115922" y="30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4811573" y="30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7507224" y="30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0202875" y="30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Arrow"/>
          <p:cNvSpPr/>
          <p:nvPr/>
        </p:nvSpPr>
        <p:spPr>
          <a:xfrm>
            <a:off x="12898526" y="300598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8" name="Branch question"/>
          <p:cNvSpPr/>
          <p:nvPr/>
        </p:nvSpPr>
        <p:spPr>
          <a:xfrm>
            <a:off x="6664240" y="2676804"/>
            <a:ext cx="2490639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75A8C"/>
                </a:solidFill>
              </a:rPr>
              <a:t>If not: how long, and which type?</a:t>
            </a:r>
            <a:endParaRPr lang="en-US" sz="1050" dirty="0"/>
          </a:p>
        </p:txBody>
      </p:sp>
      <p:sp>
        <p:nvSpPr>
          <p:cNvPr id="29" name="Branch Acute infectious"/>
          <p:cNvSpPr/>
          <p:nvPr/>
        </p:nvSpPr>
        <p:spPr>
          <a:xfrm>
            <a:off x="841248" y="3188868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Acute infectious</a:t>
            </a:r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  most; viral</a:t>
            </a:r>
            <a:endParaRPr lang="en-US" sz="1150" dirty="0"/>
          </a:p>
        </p:txBody>
      </p:sp>
      <p:sp>
        <p:nvSpPr>
          <p:cNvPr id="30" name="Branch C. difficile"/>
          <p:cNvSpPr/>
          <p:nvPr/>
        </p:nvSpPr>
        <p:spPr>
          <a:xfrm>
            <a:off x="3536899" y="3188868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C. difficile</a:t>
            </a:r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  antibiotic use</a:t>
            </a:r>
            <a:endParaRPr lang="en-US" sz="1150" dirty="0"/>
          </a:p>
        </p:txBody>
      </p:sp>
      <p:sp>
        <p:nvSpPr>
          <p:cNvPr id="31" name="Branch Chronic watery"/>
          <p:cNvSpPr/>
          <p:nvPr/>
        </p:nvSpPr>
        <p:spPr>
          <a:xfrm>
            <a:off x="6232550" y="3188868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Chronic watery</a:t>
            </a:r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  &gt;4 wk</a:t>
            </a:r>
            <a:endParaRPr lang="en-US" sz="1150" dirty="0"/>
          </a:p>
        </p:txBody>
      </p:sp>
      <p:sp>
        <p:nvSpPr>
          <p:cNvPr id="32" name="Branch Chronic fatty"/>
          <p:cNvSpPr/>
          <p:nvPr/>
        </p:nvSpPr>
        <p:spPr>
          <a:xfrm>
            <a:off x="8928202" y="3188868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Chronic fatty</a:t>
            </a:r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  malabsorptive</a:t>
            </a:r>
            <a:endParaRPr lang="en-US" sz="1150" dirty="0"/>
          </a:p>
        </p:txBody>
      </p:sp>
      <p:sp>
        <p:nvSpPr>
          <p:cNvPr id="33" name="Branch Chronic inflammatory"/>
          <p:cNvSpPr/>
          <p:nvPr/>
        </p:nvSpPr>
        <p:spPr>
          <a:xfrm>
            <a:off x="11623853" y="3188868"/>
            <a:ext cx="2549347" cy="318262"/>
          </a:xfrm>
          <a:prstGeom prst="roundRect">
            <a:avLst>
              <a:gd name="adj" fmla="val 20112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Chronic inflammatory</a:t>
            </a:r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  bloody</a:t>
            </a:r>
            <a:endParaRPr lang="en-US" sz="1150" dirty="0"/>
          </a:p>
        </p:txBody>
      </p:sp>
      <p:sp>
        <p:nvSpPr>
          <p:cNvPr id="34" name="Row label CAUSES"/>
          <p:cNvSpPr/>
          <p:nvPr/>
        </p:nvSpPr>
        <p:spPr>
          <a:xfrm>
            <a:off x="457200" y="3598570"/>
            <a:ext cx="292608" cy="843839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5" name="Row label text CAUSES"/>
          <p:cNvSpPr txBox="1"/>
          <p:nvPr/>
        </p:nvSpPr>
        <p:spPr>
          <a:xfrm rot="16200000">
            <a:off x="181585" y="3874186"/>
            <a:ext cx="84383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6" name="causes Acute infectious"/>
          <p:cNvSpPr/>
          <p:nvPr/>
        </p:nvSpPr>
        <p:spPr>
          <a:xfrm>
            <a:off x="841248" y="3598570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7" name="causes items Acute infectious"/>
          <p:cNvSpPr txBox="1"/>
          <p:nvPr/>
        </p:nvSpPr>
        <p:spPr>
          <a:xfrm>
            <a:off x="909828" y="3667150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Norovirus; traveller's E. coli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Campylobacter, Salmonella, Shigella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Shiga toxin E. coli O157 (HUS)¹˒⁵</a:t>
            </a:r>
            <a:endParaRPr lang="en-US" sz="1100" dirty="0"/>
          </a:p>
        </p:txBody>
      </p:sp>
      <p:sp>
        <p:nvSpPr>
          <p:cNvPr id="38" name="Chevron"/>
          <p:cNvSpPr/>
          <p:nvPr/>
        </p:nvSpPr>
        <p:spPr>
          <a:xfrm rot="10800000">
            <a:off x="2051914" y="446526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9" name="causes C. difficile"/>
          <p:cNvSpPr/>
          <p:nvPr/>
        </p:nvSpPr>
        <p:spPr>
          <a:xfrm>
            <a:off x="3536899" y="3598570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0" name="causes items C. difficile"/>
          <p:cNvSpPr txBox="1"/>
          <p:nvPr/>
        </p:nvSpPr>
        <p:spPr>
          <a:xfrm>
            <a:off x="3605479" y="3667150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Antibiotics within 3 mo³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Hospital stay, age ≥65, PPI³˒¹¹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Fulminant colitis, megacolon</a:t>
            </a:r>
            <a:endParaRPr lang="en-US" sz="1100" dirty="0"/>
          </a:p>
        </p:txBody>
      </p:sp>
      <p:sp>
        <p:nvSpPr>
          <p:cNvPr id="41" name="Chevron"/>
          <p:cNvSpPr/>
          <p:nvPr/>
        </p:nvSpPr>
        <p:spPr>
          <a:xfrm rot="10800000">
            <a:off x="4747565" y="446526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2" name="causes Chronic watery"/>
          <p:cNvSpPr/>
          <p:nvPr/>
        </p:nvSpPr>
        <p:spPr>
          <a:xfrm>
            <a:off x="6232550" y="3598570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3" name="causes items Chronic watery"/>
          <p:cNvSpPr txBox="1"/>
          <p:nvPr/>
        </p:nvSpPr>
        <p:spPr>
          <a:xfrm>
            <a:off x="6301130" y="3667150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IBS-D, microscopic colitis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Drugs, bile acid; lactose, sorbitol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Hyperthyroidism, neuroendocrine tumour</a:t>
            </a:r>
            <a:endParaRPr lang="en-US" sz="1100" dirty="0"/>
          </a:p>
        </p:txBody>
      </p:sp>
      <p:sp>
        <p:nvSpPr>
          <p:cNvPr id="44" name="Chevron"/>
          <p:cNvSpPr/>
          <p:nvPr/>
        </p:nvSpPr>
        <p:spPr>
          <a:xfrm rot="10800000">
            <a:off x="7443216" y="446526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5" name="causes Chronic fatty"/>
          <p:cNvSpPr/>
          <p:nvPr/>
        </p:nvSpPr>
        <p:spPr>
          <a:xfrm>
            <a:off x="8928202" y="3598570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6" name="causes items Chronic fatty"/>
          <p:cNvSpPr txBox="1"/>
          <p:nvPr/>
        </p:nvSpPr>
        <p:spPr>
          <a:xfrm>
            <a:off x="8996782" y="3667150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Celiac disease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Pancreatic insufficiency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Bacterial overgrowth, short bowel</a:t>
            </a:r>
            <a:endParaRPr lang="en-US" sz="1100" dirty="0"/>
          </a:p>
        </p:txBody>
      </p:sp>
      <p:sp>
        <p:nvSpPr>
          <p:cNvPr id="47" name="Chevron"/>
          <p:cNvSpPr/>
          <p:nvPr/>
        </p:nvSpPr>
        <p:spPr>
          <a:xfrm rot="10800000">
            <a:off x="10138867" y="446526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8" name="causes Chronic inflammatory"/>
          <p:cNvSpPr/>
          <p:nvPr/>
        </p:nvSpPr>
        <p:spPr>
          <a:xfrm>
            <a:off x="11623853" y="3598570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9" name="causes items Chronic inflammatory"/>
          <p:cNvSpPr txBox="1"/>
          <p:nvPr/>
        </p:nvSpPr>
        <p:spPr>
          <a:xfrm>
            <a:off x="11692433" y="3667150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b="1" dirty="0">
                <a:solidFill>
                  <a:srgbClr val="B42318"/>
                </a:solidFill>
              </a:rPr>
              <a:t>Colorectal cancer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Crohn disease, ulcerative colitis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Ischemic, radiation, CMV colitis</a:t>
            </a:r>
            <a:endParaRPr lang="en-US" sz="1100" dirty="0"/>
          </a:p>
        </p:txBody>
      </p:sp>
      <p:sp>
        <p:nvSpPr>
          <p:cNvPr id="50" name="Chevron"/>
          <p:cNvSpPr/>
          <p:nvPr/>
        </p:nvSpPr>
        <p:spPr>
          <a:xfrm rot="10800000">
            <a:off x="12834518" y="446526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Row label CLUES"/>
          <p:cNvSpPr/>
          <p:nvPr/>
        </p:nvSpPr>
        <p:spPr>
          <a:xfrm>
            <a:off x="457200" y="4552137"/>
            <a:ext cx="292608" cy="818439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52" name="Row label text CLUES"/>
          <p:cNvSpPr txBox="1"/>
          <p:nvPr/>
        </p:nvSpPr>
        <p:spPr>
          <a:xfrm rot="16200000">
            <a:off x="194285" y="4815053"/>
            <a:ext cx="81843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53" name="clues Acute infectious"/>
          <p:cNvSpPr/>
          <p:nvPr/>
        </p:nvSpPr>
        <p:spPr>
          <a:xfrm>
            <a:off x="841248" y="4552137"/>
            <a:ext cx="2549347" cy="818439"/>
          </a:xfrm>
          <a:prstGeom prst="roundRect">
            <a:avLst>
              <a:gd name="adj" fmla="val 6703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4" name="clues items Acute infectious"/>
          <p:cNvSpPr txBox="1"/>
          <p:nvPr/>
        </p:nvSpPr>
        <p:spPr>
          <a:xfrm>
            <a:off x="909828" y="4620717"/>
            <a:ext cx="2412187" cy="68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Large, watery: small bowel¹¹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Blood, tenesmus, fever: colonic¹¹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Travel, food, sick contacts</a:t>
            </a:r>
            <a:endParaRPr lang="en-US" sz="1100" dirty="0"/>
          </a:p>
        </p:txBody>
      </p:sp>
      <p:sp>
        <p:nvSpPr>
          <p:cNvPr id="55" name="Chevron"/>
          <p:cNvSpPr/>
          <p:nvPr/>
        </p:nvSpPr>
        <p:spPr>
          <a:xfrm rot="10800000">
            <a:off x="2051914" y="53934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6" name="clues C. difficile"/>
          <p:cNvSpPr/>
          <p:nvPr/>
        </p:nvSpPr>
        <p:spPr>
          <a:xfrm>
            <a:off x="3536899" y="4552137"/>
            <a:ext cx="2549347" cy="818439"/>
          </a:xfrm>
          <a:prstGeom prst="roundRect">
            <a:avLst>
              <a:gd name="adj" fmla="val 6703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7" name="clues items C. difficile"/>
          <p:cNvSpPr txBox="1"/>
          <p:nvPr/>
        </p:nvSpPr>
        <p:spPr>
          <a:xfrm>
            <a:off x="3605479" y="4620717"/>
            <a:ext cx="2412187" cy="68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≥3 unformed stools in 24 h³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Fever, ↑WBC, abdominal pain</a:t>
            </a:r>
            <a:endParaRPr lang="en-US" sz="1100" dirty="0"/>
          </a:p>
        </p:txBody>
      </p:sp>
      <p:sp>
        <p:nvSpPr>
          <p:cNvPr id="58" name="Chevron"/>
          <p:cNvSpPr/>
          <p:nvPr/>
        </p:nvSpPr>
        <p:spPr>
          <a:xfrm rot="10800000">
            <a:off x="4747565" y="53934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9" name="clues Chronic watery"/>
          <p:cNvSpPr/>
          <p:nvPr/>
        </p:nvSpPr>
        <p:spPr>
          <a:xfrm>
            <a:off x="6232550" y="4552137"/>
            <a:ext cx="2549347" cy="818439"/>
          </a:xfrm>
          <a:prstGeom prst="roundRect">
            <a:avLst>
              <a:gd name="adj" fmla="val 6703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0" name="clues items Chronic watery"/>
          <p:cNvSpPr txBox="1"/>
          <p:nvPr/>
        </p:nvSpPr>
        <p:spPr>
          <a:xfrm>
            <a:off x="6301130" y="4620717"/>
            <a:ext cx="2412187" cy="68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Osmotic gap &gt;125 mOsm/kg: osmotic¹¹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Gap &lt;50, persists fasting: secretory¹¹</a:t>
            </a:r>
            <a:endParaRPr lang="en-US" sz="1100" dirty="0"/>
          </a:p>
        </p:txBody>
      </p:sp>
      <p:sp>
        <p:nvSpPr>
          <p:cNvPr id="61" name="Chevron"/>
          <p:cNvSpPr/>
          <p:nvPr/>
        </p:nvSpPr>
        <p:spPr>
          <a:xfrm rot="10800000">
            <a:off x="7443216" y="53934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2" name="clues Chronic fatty"/>
          <p:cNvSpPr/>
          <p:nvPr/>
        </p:nvSpPr>
        <p:spPr>
          <a:xfrm>
            <a:off x="8928202" y="4552137"/>
            <a:ext cx="2549347" cy="818439"/>
          </a:xfrm>
          <a:prstGeom prst="roundRect">
            <a:avLst>
              <a:gd name="adj" fmla="val 6703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3" name="clues items Chronic fatty"/>
          <p:cNvSpPr txBox="1"/>
          <p:nvPr/>
        </p:nvSpPr>
        <p:spPr>
          <a:xfrm>
            <a:off x="8996782" y="4620717"/>
            <a:ext cx="2412187" cy="68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Greasy, foul, floating stools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Weight loss; low iron or B12</a:t>
            </a:r>
            <a:endParaRPr lang="en-US" sz="1100" dirty="0"/>
          </a:p>
        </p:txBody>
      </p:sp>
      <p:sp>
        <p:nvSpPr>
          <p:cNvPr id="64" name="Chevron"/>
          <p:cNvSpPr/>
          <p:nvPr/>
        </p:nvSpPr>
        <p:spPr>
          <a:xfrm rot="10800000">
            <a:off x="10138867" y="53934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clues Chronic inflammatory"/>
          <p:cNvSpPr/>
          <p:nvPr/>
        </p:nvSpPr>
        <p:spPr>
          <a:xfrm>
            <a:off x="11623853" y="4552137"/>
            <a:ext cx="2549347" cy="818439"/>
          </a:xfrm>
          <a:prstGeom prst="roundRect">
            <a:avLst>
              <a:gd name="adj" fmla="val 6703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6" name="clues items Chronic inflammatory"/>
          <p:cNvSpPr txBox="1"/>
          <p:nvPr/>
        </p:nvSpPr>
        <p:spPr>
          <a:xfrm>
            <a:off x="11692433" y="4620717"/>
            <a:ext cx="2412187" cy="681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Onset &gt;50 y, blood, nocturnal⁸˒¹¹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Weight loss, anemia, fever</a:t>
            </a:r>
            <a:endParaRPr lang="en-US" sz="1100" dirty="0"/>
          </a:p>
        </p:txBody>
      </p:sp>
      <p:sp>
        <p:nvSpPr>
          <p:cNvPr id="67" name="Chevron"/>
          <p:cNvSpPr/>
          <p:nvPr/>
        </p:nvSpPr>
        <p:spPr>
          <a:xfrm rot="10800000">
            <a:off x="12834518" y="53934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Row label WORKUP"/>
          <p:cNvSpPr/>
          <p:nvPr/>
        </p:nvSpPr>
        <p:spPr>
          <a:xfrm>
            <a:off x="457200" y="5480304"/>
            <a:ext cx="292608" cy="843839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9" name="Row label text WORKUP"/>
          <p:cNvSpPr txBox="1"/>
          <p:nvPr/>
        </p:nvSpPr>
        <p:spPr>
          <a:xfrm rot="16200000">
            <a:off x="181585" y="5755919"/>
            <a:ext cx="84383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70" name="workup Acute infectious"/>
          <p:cNvSpPr/>
          <p:nvPr/>
        </p:nvSpPr>
        <p:spPr>
          <a:xfrm>
            <a:off x="841248" y="5480304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1" name="workup items Acute infectious"/>
          <p:cNvSpPr txBox="1"/>
          <p:nvPr/>
        </p:nvSpPr>
        <p:spPr>
          <a:xfrm>
            <a:off x="909828" y="5548884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None if mild and not high-risk¹˒²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Stool culture or PCR if severe¹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Shiga toxin if bloody¹</a:t>
            </a:r>
            <a:endParaRPr lang="en-US" sz="1100" dirty="0"/>
          </a:p>
        </p:txBody>
      </p:sp>
      <p:sp>
        <p:nvSpPr>
          <p:cNvPr id="72" name="Chevron"/>
          <p:cNvSpPr/>
          <p:nvPr/>
        </p:nvSpPr>
        <p:spPr>
          <a:xfrm rot="10800000">
            <a:off x="2051914" y="634700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3" name="workup C. difficile"/>
          <p:cNvSpPr/>
          <p:nvPr/>
        </p:nvSpPr>
        <p:spPr>
          <a:xfrm>
            <a:off x="3536899" y="5480304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4" name="workup items C. difficile"/>
          <p:cNvSpPr txBox="1"/>
          <p:nvPr/>
        </p:nvSpPr>
        <p:spPr>
          <a:xfrm>
            <a:off x="3605479" y="5548884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Test only if not on laxatives³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Severe: WBC ≥15 ×10⁹/L³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Severe: Cr &gt;133 µmol/L (1.5 mg/dL)³</a:t>
            </a:r>
            <a:endParaRPr lang="en-US" sz="1100" dirty="0"/>
          </a:p>
        </p:txBody>
      </p:sp>
      <p:sp>
        <p:nvSpPr>
          <p:cNvPr id="75" name="Chevron"/>
          <p:cNvSpPr/>
          <p:nvPr/>
        </p:nvSpPr>
        <p:spPr>
          <a:xfrm rot="10800000">
            <a:off x="4747565" y="634700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6" name="workup Chronic watery"/>
          <p:cNvSpPr/>
          <p:nvPr/>
        </p:nvSpPr>
        <p:spPr>
          <a:xfrm>
            <a:off x="6232550" y="5480304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7" name="workup items Chronic watery"/>
          <p:cNvSpPr txBox="1"/>
          <p:nvPr/>
        </p:nvSpPr>
        <p:spPr>
          <a:xfrm>
            <a:off x="6301130" y="5548884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CBC, TSH, tTG, Giardia⁸˒¹⁰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Calprotectin ≤40 µg/g: IBD unlikely⁹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Colonoscopy + biopsy if alarm⁸˒¹¹</a:t>
            </a:r>
            <a:endParaRPr lang="en-US" sz="1100" dirty="0"/>
          </a:p>
        </p:txBody>
      </p:sp>
      <p:sp>
        <p:nvSpPr>
          <p:cNvPr id="78" name="Chevron"/>
          <p:cNvSpPr/>
          <p:nvPr/>
        </p:nvSpPr>
        <p:spPr>
          <a:xfrm rot="10800000">
            <a:off x="7443216" y="634700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9" name="workup Chronic fatty"/>
          <p:cNvSpPr/>
          <p:nvPr/>
        </p:nvSpPr>
        <p:spPr>
          <a:xfrm>
            <a:off x="8928202" y="5480304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80" name="workup items Chronic fatty"/>
          <p:cNvSpPr txBox="1"/>
          <p:nvPr/>
        </p:nvSpPr>
        <p:spPr>
          <a:xfrm>
            <a:off x="8996782" y="5548884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tTG-IgA with total IgA⁸˒¹⁰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Fecal elastase⁸</a:t>
            </a:r>
            <a:endParaRPr lang="en-US" sz="1100" dirty="0"/>
          </a:p>
        </p:txBody>
      </p:sp>
      <p:sp>
        <p:nvSpPr>
          <p:cNvPr id="81" name="Chevron"/>
          <p:cNvSpPr/>
          <p:nvPr/>
        </p:nvSpPr>
        <p:spPr>
          <a:xfrm rot="10800000">
            <a:off x="10138867" y="634700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82" name="workup Chronic inflammatory"/>
          <p:cNvSpPr/>
          <p:nvPr/>
        </p:nvSpPr>
        <p:spPr>
          <a:xfrm>
            <a:off x="11623853" y="5480304"/>
            <a:ext cx="2549347" cy="843839"/>
          </a:xfrm>
          <a:prstGeom prst="roundRect">
            <a:avLst>
              <a:gd name="adj" fmla="val 65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83" name="workup items Chronic inflammatory"/>
          <p:cNvSpPr txBox="1"/>
          <p:nvPr/>
        </p:nvSpPr>
        <p:spPr>
          <a:xfrm>
            <a:off x="11692433" y="5548884"/>
            <a:ext cx="2412187" cy="706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Stool culture, C. diff; calprotectin, CRP⁹˒¹¹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Colonoscopy with biopsies⁸</a:t>
            </a:r>
            <a:endParaRPr lang="en-US" sz="1100" dirty="0"/>
          </a:p>
        </p:txBody>
      </p:sp>
      <p:sp>
        <p:nvSpPr>
          <p:cNvPr id="84" name="Chevron"/>
          <p:cNvSpPr/>
          <p:nvPr/>
        </p:nvSpPr>
        <p:spPr>
          <a:xfrm rot="10800000">
            <a:off x="12834518" y="634700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85" name="Row label MANAGE"/>
          <p:cNvSpPr/>
          <p:nvPr/>
        </p:nvSpPr>
        <p:spPr>
          <a:xfrm>
            <a:off x="457200" y="6433871"/>
            <a:ext cx="292608" cy="1155649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86" name="Row label text MANAGE"/>
          <p:cNvSpPr txBox="1"/>
          <p:nvPr/>
        </p:nvSpPr>
        <p:spPr>
          <a:xfrm rot="16200000">
            <a:off x="25679" y="6865391"/>
            <a:ext cx="11556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87" name="management Acute infectious"/>
          <p:cNvSpPr/>
          <p:nvPr/>
        </p:nvSpPr>
        <p:spPr>
          <a:xfrm>
            <a:off x="841248" y="6433871"/>
            <a:ext cx="2549347" cy="1155649"/>
          </a:xfrm>
          <a:prstGeom prst="roundRect">
            <a:avLst>
              <a:gd name="adj" fmla="val 474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8" name="management items Acute infectious"/>
          <p:cNvSpPr txBox="1"/>
          <p:nvPr/>
        </p:nvSpPr>
        <p:spPr>
          <a:xfrm>
            <a:off x="909828" y="6502451"/>
            <a:ext cx="2412187" cy="1018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Oral rehydration¹˒²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Loperamide if no fever or blood¹˒²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Azithromycin: febrile dysentery, travel¹</a:t>
            </a:r>
            <a:endParaRPr lang="en-US" sz="1100" dirty="0"/>
          </a:p>
        </p:txBody>
      </p:sp>
      <p:sp>
        <p:nvSpPr>
          <p:cNvPr id="89" name="management C. difficile"/>
          <p:cNvSpPr/>
          <p:nvPr/>
        </p:nvSpPr>
        <p:spPr>
          <a:xfrm>
            <a:off x="3536899" y="6433871"/>
            <a:ext cx="2549347" cy="1155649"/>
          </a:xfrm>
          <a:prstGeom prst="roundRect">
            <a:avLst>
              <a:gd name="adj" fmla="val 474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0" name="management items C. difficile"/>
          <p:cNvSpPr txBox="1"/>
          <p:nvPr/>
        </p:nvSpPr>
        <p:spPr>
          <a:xfrm>
            <a:off x="3605479" y="6502451"/>
            <a:ext cx="2412187" cy="1018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Stop antibiotics; fidaxomicin 200 mg BID³˒⁴˒⁶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Or PO vancomycin 125 mg QID; each ×10 d³˒⁴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Recurrent: fidaxomicin; FMT after 2nd³˒⁴˒⁷</a:t>
            </a:r>
            <a:endParaRPr lang="en-US" sz="1100" dirty="0"/>
          </a:p>
        </p:txBody>
      </p:sp>
      <p:sp>
        <p:nvSpPr>
          <p:cNvPr id="91" name="management Chronic watery"/>
          <p:cNvSpPr/>
          <p:nvPr/>
        </p:nvSpPr>
        <p:spPr>
          <a:xfrm>
            <a:off x="6232550" y="6433871"/>
            <a:ext cx="2549347" cy="1155649"/>
          </a:xfrm>
          <a:prstGeom prst="roundRect">
            <a:avLst>
              <a:gd name="adj" fmla="val 474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2" name="management items Chronic watery"/>
          <p:cNvSpPr txBox="1"/>
          <p:nvPr/>
        </p:nvSpPr>
        <p:spPr>
          <a:xfrm>
            <a:off x="6301130" y="6502451"/>
            <a:ext cx="2412187" cy="1018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Stop culprit drugs and sugars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Budesonide: microscopic colitis⁸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Bile acid binder for bile acid⁸</a:t>
            </a:r>
            <a:endParaRPr lang="en-US" sz="1100" dirty="0"/>
          </a:p>
        </p:txBody>
      </p:sp>
      <p:sp>
        <p:nvSpPr>
          <p:cNvPr id="93" name="management Chronic fatty"/>
          <p:cNvSpPr/>
          <p:nvPr/>
        </p:nvSpPr>
        <p:spPr>
          <a:xfrm>
            <a:off x="8928202" y="6433871"/>
            <a:ext cx="2549347" cy="1155649"/>
          </a:xfrm>
          <a:prstGeom prst="roundRect">
            <a:avLst>
              <a:gd name="adj" fmla="val 474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4" name="management items Chronic fatty"/>
          <p:cNvSpPr txBox="1"/>
          <p:nvPr/>
        </p:nvSpPr>
        <p:spPr>
          <a:xfrm>
            <a:off x="8996782" y="6502451"/>
            <a:ext cx="2412187" cy="1018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Duodenal biopsy, then gluten-free diet⁸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Pancreatic enzymes with meals¹¹</a:t>
            </a:r>
            <a:endParaRPr lang="en-US" sz="1100" dirty="0"/>
          </a:p>
        </p:txBody>
      </p:sp>
      <p:sp>
        <p:nvSpPr>
          <p:cNvPr id="95" name="management Chronic inflammatory"/>
          <p:cNvSpPr/>
          <p:nvPr/>
        </p:nvSpPr>
        <p:spPr>
          <a:xfrm>
            <a:off x="11623853" y="6433871"/>
            <a:ext cx="2549347" cy="1155649"/>
          </a:xfrm>
          <a:prstGeom prst="roundRect">
            <a:avLst>
              <a:gd name="adj" fmla="val 4747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96" name="management items Chronic inflammatory"/>
          <p:cNvSpPr txBox="1"/>
          <p:nvPr/>
        </p:nvSpPr>
        <p:spPr>
          <a:xfrm>
            <a:off x="11692433" y="6502451"/>
            <a:ext cx="2412187" cy="1018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GI referral; treat IBD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Cancer: staging and surgery</a:t>
            </a:r>
            <a:endParaRPr lang="en-US" sz="1100" dirty="0"/>
          </a:p>
        </p:txBody>
      </p:sp>
      <p:pic>
        <p:nvPicPr>
          <p:cNvPr id="97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98" name="Brand"/>
          <p:cNvSpPr txBox="1"/>
          <p:nvPr/>
        </p:nvSpPr>
        <p:spPr>
          <a:xfrm>
            <a:off x="731520" y="7717536"/>
            <a:ext cx="1986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stethopedia.ca/approach/diarrhea</a:t>
            </a:r>
            <a:endParaRPr lang="en-US" sz="900" dirty="0"/>
          </a:p>
        </p:txBody>
      </p:sp>
      <p:sp>
        <p:nvSpPr>
          <p:cNvPr id="99" name="Evidence"/>
          <p:cNvSpPr txBox="1"/>
          <p:nvPr/>
        </p:nvSpPr>
        <p:spPr>
          <a:xfrm>
            <a:off x="3038448" y="7717536"/>
            <a:ext cx="1113475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Shane 2017, Clin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Riddle 2016,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McDonald 2018, Clin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Johnson 2021, Clin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Wong 2000,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Louie 2011,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van Nood 2013,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Arasaradnam 2018, Gut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Menees 2015, Am J Gastroenterol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Smalley 2019, Gastroenterology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¹¹ Manual 2024–25, pp. 74, 121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Diarrhea</dc:title>
  <dc:subject>Assess volume status and act on severe, bloody or high-risk illness first, then sort by duration and stool type: acute infectious, C. difficile after antibiotics, or chronic watery, fatty or inflammatory.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