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yspnea" id="{b6cc4a85-7469-3d9e-89a8-e197e19d6262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Approach to Dyspnea. Look at the patient first: support breathing and act on airway threats and respiratory failure. Then sort the cause by where the problem lies: heart and pulmonary vessels, airways, lung and pleura, or outside the chest.
Start: Shortness of breath, new or acutely worse. Look yourself: RR, SpO2, work of breathing, speech, mentation; ABCs, monitor, IV ECG, chest X-ray, blood gas, BNP, hs-troponin; lung and cardiac POCUS
Respiratory distress? If yes: Distress: call for help; secure the airway: Stridor, angioedema: IM epi; Can't speak; quiet chest; Drowsy, tiring, or rising PaCO2; Hypoxemia despite high-flow O2; Tension PTX signs: decompress; Shock: PE, tamponade. O2 to SpO2 ≤96% (88–92% if CO2 retainer); intubate early.
Heart &amp; vessels. Causes: Acute heart failure, ACS; Pulmonary embolism; Arrhythmia, valve disease, tamponade. Clues: Prior HF (LR 5.8); PND (LR 2.6); S3 (LR 11); CXR congestion (LR 12); PE: sudden, pleuritic; clear CXR; DVT. Workup: ECG, hs-troponin, (NT-pro)BNP; echo; Diffuse B-lines: edema (sens 97%); PE: Wells, then D-dimer or CTPA. Management: Edema: CPAP, IV diuretic; nitrate if SBP OK; PE: anticoagulate; lyse if shock; ACS: chew ASA; STEMI: cath lab.
Airways. Causes: Anaphylaxis, angioedema, foreign body; Asthma or COPD exacerbation; Mucus plug; vocal cord dysfunction. Clues: Stridor, urticaria after an exposure; Wheeze, prolonged expiration; A-lines + sliding, no DVT: asthma/COPD. Workup: Peak flow or FEV1 if able; Blood gas if drowsy or tiring; Spirometry once stable. Management: Anaphylaxis: IM epi 0.5 mg, thigh; Nebs, steroids; asthma: IV Mg; COPD, pH ≤7.35 + ↑PaCO2: bilevel NIV.
Lung &amp; pleura. Causes: Pneumonia, aspiration; Tension pneumothorax; Effusion, ARDS, ILD, hemorrhage. Clues: Fever, cough, focal crackles; Unilateral ↓ breath sounds; Hypoxemia worse on exertion: ILD. Workup: CXR; POCUS: pneumonia sens 89%; No sliding + lung point: PTX; Cultures; tap a new effusion. Management: Tension PTX: needle, then chest tube; Pneumonia: cultures, antibiotics; Hypoxemic: HFNC rather than NIV.
Outside the chest. Causes: Metabolic acidosis: DKA, sepsis; Anemia; toxins: CO, salicylate, opioids; GBS, MG, ALS; obesity; anxiety. Clues: Clear lungs; SpO2 normal (falsely in CO); Kussmaul breathing; low HCO3; Weak cough, ↓FVC; PaCO2 rises late. Workup: VBG, COHb, lactate, glucose, CBC, salicylate; Normal A-a, ↑PaCO2: hypoventilation; Bedside FVC or NIF if weak. Management: Opioid: naloxone; treat DKA, sepsis; Weak: serial FVC; ICU early; Anxiety only after the rest excluded.
Key rule: BNP &lt;100 ng/L (pg/mL): LR 0.11 for HF in ED dyspnea; NT-proBNP uses its own, higher cutoffs.
References:
1. Heidenreich PA, Bozkurt B, Aguilar D, et al. 2022 AHA/ACC/HFSA guideline for the management of heart failure. Circulation. 2022;145:e895–e1032. PMID 35363499
2. Wang CS, FitzGerald JM, Schulzer M, Mak E, Ayas NT. Does this dyspneic patient in the emergency department have congestive heart failure? JAMA. 2005;294:1944–1956. PMID 16234501
3. Writing Committee Members; Creager MA, Barnes GD, Giri J, et al. 2026 AHA/ACC/ACCP/ACEP/CHEST/SCAI/SHM/SIR/SVM/SVN guideline for the evaluation and management of acute pulmonary embolism in adults. Circulation. 2026;153:e977–e1051. PMID 41712677
4. Rao SV, O'Donoghue ML, Ruel M, et al. 2025 ACC/AHA/ACEP/NAEMSP/SCAI guideline for the management of patients with acute coronary syndromes. Circulation. 2025;151:e771–e862. PMID 40014670
5. Lichtenstein DA, Mezière GA. Relevance of lung ultrasound in the diagnosis of acute respiratory failure: the BLUE protocol. Chest. 2008;134:117–125. PMID 18403664
6. Rochwerg B, Brochard L, Elliott MW, et al. Official ERS/ATS clinical practice guidelines: noninvasive ventilation for acute respiratory failure. Eur Respir J. 2017;50:1602426. PMID 28860265
7. Siemieniuk RAC, Chu DK, Kim LH, et al. Oxygen therapy for acutely ill medical patients: a clinical practice guideline. BMJ. 2018;363:k4169. PMID 30355567
8. O'Driscoll BR, Howard LS, Earis J, Mak V. BTS guideline for oxygen use in adults in healthcare and emergency settings. Thorax. 2017;72(Suppl 1):ii1–ii90. PMID 28507176
9. Wedzicha JA, Miravitlles M, Hurst JR, et al. Management of COPD exacerbations: a European Respiratory Society/American Thoracic Society guideline. Eur Respir J. 2017;49:1600791. PMID 28298398
10. Cardona V, Ansotegui IJ, Ebisawa M, et al. World Allergy Organization anaphylaxis guidance 2020. World Allergy Organ J. 2020;13:100472. PMID 33204386
11. Oczkowski S, Ergan B, Bos L, et al. ERS clinical practice guidelines: high-flow nasal cannula in acute respiratory failure. Eur Respir J. 2022;59:2101574. PMID 34649974
12. Gay E, Levy N, eds. Respiratory Distress; Hypoxemia &amp; Hypercapnia; Heart Failure; VTE Diagnostics. In: Department of Medicine Housestaff Manual, 30th ed. 2024:22, 43–44, 51.
For education only; not a substitute for clinical judgment or local protocols.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pproach flowchar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stethopedia.ca/approach/dyspnea" TargetMode="External"/><Relationship Id="rId3" Type="http://schemas.openxmlformats.org/officeDocument/2006/relationships/hyperlink" Target="https://pubmed.ncbi.nlm.nih.gov/35363499/" TargetMode="External"/><Relationship Id="rId4" Type="http://schemas.openxmlformats.org/officeDocument/2006/relationships/hyperlink" Target="https://pubmed.ncbi.nlm.nih.gov/16234501/" TargetMode="External"/><Relationship Id="rId5" Type="http://schemas.openxmlformats.org/officeDocument/2006/relationships/hyperlink" Target="https://pubmed.ncbi.nlm.nih.gov/41712677/" TargetMode="External"/><Relationship Id="rId6" Type="http://schemas.openxmlformats.org/officeDocument/2006/relationships/hyperlink" Target="https://pubmed.ncbi.nlm.nih.gov/40014670/" TargetMode="External"/><Relationship Id="rId7" Type="http://schemas.openxmlformats.org/officeDocument/2006/relationships/hyperlink" Target="https://pubmed.ncbi.nlm.nih.gov/18403664/" TargetMode="External"/><Relationship Id="rId8" Type="http://schemas.openxmlformats.org/officeDocument/2006/relationships/hyperlink" Target="https://pubmed.ncbi.nlm.nih.gov/28860265/" TargetMode="External"/><Relationship Id="rId9" Type="http://schemas.openxmlformats.org/officeDocument/2006/relationships/hyperlink" Target="https://pubmed.ncbi.nlm.nih.gov/30355567/" TargetMode="External"/><Relationship Id="rId10" Type="http://schemas.openxmlformats.org/officeDocument/2006/relationships/hyperlink" Target="https://pubmed.ncbi.nlm.nih.gov/28507176/" TargetMode="External"/><Relationship Id="rId11" Type="http://schemas.openxmlformats.org/officeDocument/2006/relationships/hyperlink" Target="https://pubmed.ncbi.nlm.nih.gov/28298398/" TargetMode="External"/><Relationship Id="rId12" Type="http://schemas.openxmlformats.org/officeDocument/2006/relationships/hyperlink" Target="https://pubmed.ncbi.nlm.nih.gov/33204386/" TargetMode="External"/><Relationship Id="rId13" Type="http://schemas.openxmlformats.org/officeDocument/2006/relationships/hyperlink" Target="https://pubmed.ncbi.nlm.nih.gov/34649974/" TargetMode="External"/><Relationship Id="rId1" Type="http://schemas.openxmlformats.org/officeDocument/2006/relationships/image" Target="../media/image-1-1.pn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Approach to </a:t>
            </a:r>
            <a:pPr algn="l" indent="0" marL="0">
              <a:buNone/>
            </a:pPr>
            <a:r>
              <a:rPr lang="en-US" sz="3000" b="1" dirty="0">
                <a:solidFill>
                  <a:srgbClr val="0B254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Dyspnea</a:t>
            </a:r>
            <a:endParaRPr lang="en-US" sz="3000" dirty="0"/>
          </a:p>
        </p:txBody>
      </p:sp>
      <p:sp>
        <p:nvSpPr>
          <p:cNvPr id="3" name="System"/>
          <p:cNvSpPr txBox="1"/>
          <p:nvPr/>
        </p:nvSpPr>
        <p:spPr>
          <a:xfrm>
            <a:off x="457200" y="8412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64748B"/>
                </a:solidFill>
              </a:rPr>
              <a:t>RESPIRATORY</a:t>
            </a:r>
            <a:endParaRPr lang="en-US" sz="1000" dirty="0"/>
          </a:p>
        </p:txBody>
      </p:sp>
      <p:sp>
        <p:nvSpPr>
          <p:cNvPr id="4" name="Key rule card"/>
          <p:cNvSpPr/>
          <p:nvPr/>
        </p:nvSpPr>
        <p:spPr>
          <a:xfrm>
            <a:off x="8503920" y="256032"/>
            <a:ext cx="5669280" cy="786384"/>
          </a:xfrm>
          <a:prstGeom prst="roundRect">
            <a:avLst>
              <a:gd name="adj" fmla="val 9302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5" name="Key rule stat"/>
          <p:cNvSpPr txBox="1"/>
          <p:nvPr/>
        </p:nvSpPr>
        <p:spPr>
          <a:xfrm>
            <a:off x="8631936" y="256032"/>
            <a:ext cx="1120941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A6AA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LR 0.11</a:t>
            </a:r>
            <a:endParaRPr lang="en-US" sz="2600" dirty="0"/>
          </a:p>
        </p:txBody>
      </p:sp>
      <p:sp>
        <p:nvSpPr>
          <p:cNvPr id="6" name="Key rule text"/>
          <p:cNvSpPr txBox="1"/>
          <p:nvPr/>
        </p:nvSpPr>
        <p:spPr>
          <a:xfrm>
            <a:off x="9844317" y="301752"/>
            <a:ext cx="4200867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0A6AA3"/>
                </a:solidFill>
              </a:rPr>
              <a:t>KEY DECISION RULE  </a:t>
            </a:r>
            <a:endParaRPr lang="en-US" sz="850" dirty="0"/>
          </a:p>
          <a:p>
            <a:pPr indent="0" marL="0">
              <a:buNone/>
            </a:pPr>
            <a:r>
              <a:rPr lang="en-US" sz="1150" b="1" dirty="0">
                <a:solidFill>
                  <a:srgbClr val="0B1220"/>
                </a:solidFill>
              </a:rPr>
              <a:t>BNP &lt;100 ng/L (pg/mL)²</a:t>
            </a:r>
            <a:endParaRPr lang="en-US" sz="850" dirty="0"/>
          </a:p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</a:rPr>
              <a:t>for HF in ED dyspnea; NT-proBNP uses its own, higher cutoffs</a:t>
            </a:r>
            <a:endParaRPr lang="en-US" sz="850" dirty="0"/>
          </a:p>
        </p:txBody>
      </p:sp>
      <p:sp>
        <p:nvSpPr>
          <p:cNvPr id="7" name="Presentation"/>
          <p:cNvSpPr/>
          <p:nvPr/>
        </p:nvSpPr>
        <p:spPr>
          <a:xfrm>
            <a:off x="457200" y="1261872"/>
            <a:ext cx="1783080" cy="1230401"/>
          </a:xfrm>
          <a:prstGeom prst="roundRect">
            <a:avLst>
              <a:gd name="adj" fmla="val 5202"/>
            </a:avLst>
          </a:prstGeom>
          <a:solidFill>
            <a:srgbClr val="0B2540"/>
          </a:solidFill>
          <a:ln w="12700">
            <a:solidFill>
              <a:srgbClr val="0B2540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Shortness of breath, new or acutely worse</a:t>
            </a:r>
            <a:endParaRPr lang="en-US" sz="1200" dirty="0"/>
          </a:p>
        </p:txBody>
      </p:sp>
      <p:sp>
        <p:nvSpPr>
          <p:cNvPr id="8" name="Step 1"/>
          <p:cNvSpPr/>
          <p:nvPr/>
        </p:nvSpPr>
        <p:spPr>
          <a:xfrm>
            <a:off x="2514600" y="1261872"/>
            <a:ext cx="2057400" cy="1230401"/>
          </a:xfrm>
          <a:prstGeom prst="roundRect">
            <a:avLst>
              <a:gd name="adj" fmla="val 5202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B1220"/>
                </a:solidFill>
              </a:rPr>
              <a:t>Look yourself: RR, SpO2, work of breathing, speech, mentation; ABCs, monitor, IV¹²</a:t>
            </a:r>
            <a:endParaRPr lang="en-US" sz="1200" dirty="0"/>
          </a:p>
        </p:txBody>
      </p:sp>
      <p:sp>
        <p:nvSpPr>
          <p:cNvPr id="9" name="Step 2"/>
          <p:cNvSpPr/>
          <p:nvPr/>
        </p:nvSpPr>
        <p:spPr>
          <a:xfrm>
            <a:off x="4846320" y="1261872"/>
            <a:ext cx="2057400" cy="1230401"/>
          </a:xfrm>
          <a:prstGeom prst="roundRect">
            <a:avLst>
              <a:gd name="adj" fmla="val 5202"/>
            </a:avLst>
          </a:prstGeom>
          <a:solidFill>
            <a:srgbClr val="F7F9FC"/>
          </a:solidFill>
          <a:ln w="12700">
            <a:solidFill>
              <a:srgbClr val="CBD5E1"/>
            </a:solidFill>
          </a:ln>
        </p:spPr>
        <p:txBody>
          <a:bodyPr wrap="square" lIns="68580" tIns="68580" rIns="68580" bIns="6858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B1220"/>
                </a:solidFill>
              </a:rPr>
              <a:t>ECG, chest X-ray, blood gas, BNP, hs-troponin; lung and cardiac POCUS²˒⁵˒¹²</a:t>
            </a:r>
            <a:endParaRPr lang="en-US" sz="1200" dirty="0"/>
          </a:p>
        </p:txBody>
      </p:sp>
      <p:sp>
        <p:nvSpPr>
          <p:cNvPr id="10" name="Decision"/>
          <p:cNvSpPr/>
          <p:nvPr/>
        </p:nvSpPr>
        <p:spPr>
          <a:xfrm>
            <a:off x="7178040" y="1261872"/>
            <a:ext cx="1463040" cy="1230401"/>
          </a:xfrm>
          <a:prstGeom prst="roundRect">
            <a:avLst>
              <a:gd name="adj" fmla="val 5202"/>
            </a:avLst>
          </a:prstGeom>
          <a:solidFill>
            <a:srgbClr val="0A6AA3">
              <a:alpha val="10000"/>
            </a:srgbClr>
          </a:solidFill>
          <a:ln w="19050">
            <a:solidFill>
              <a:srgbClr val="0A6AA3"/>
            </a:solidFill>
          </a:ln>
        </p:spPr>
        <p:txBody>
          <a:bodyPr wrap="square" lIns="68580" tIns="68580" rIns="68580" bIns="6858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75A8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Respiratory distress?</a:t>
            </a:r>
            <a:endParaRPr lang="en-US" sz="1200" dirty="0"/>
          </a:p>
        </p:txBody>
      </p:sp>
      <p:sp>
        <p:nvSpPr>
          <p:cNvPr id="11" name="Arrow"/>
          <p:cNvSpPr/>
          <p:nvPr/>
        </p:nvSpPr>
        <p:spPr>
          <a:xfrm>
            <a:off x="2276856" y="1877073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2" name="Arrow"/>
          <p:cNvSpPr/>
          <p:nvPr/>
        </p:nvSpPr>
        <p:spPr>
          <a:xfrm>
            <a:off x="4608576" y="1877073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3" name="Arrow"/>
          <p:cNvSpPr/>
          <p:nvPr/>
        </p:nvSpPr>
        <p:spPr>
          <a:xfrm>
            <a:off x="6940296" y="1877073"/>
            <a:ext cx="201168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14" name="Red flags"/>
          <p:cNvSpPr/>
          <p:nvPr/>
        </p:nvSpPr>
        <p:spPr>
          <a:xfrm>
            <a:off x="8915400" y="1261872"/>
            <a:ext cx="5257800" cy="1230401"/>
          </a:xfrm>
          <a:prstGeom prst="roundRect">
            <a:avLst>
              <a:gd name="adj" fmla="val 5202"/>
            </a:avLst>
          </a:prstGeom>
          <a:solidFill>
            <a:srgbClr val="B42318">
              <a:alpha val="7000"/>
            </a:srgbClr>
          </a:solidFill>
          <a:ln w="15875">
            <a:solidFill>
              <a:srgbClr val="B42318"/>
            </a:solidFill>
            <a:prstDash val="solid"/>
          </a:ln>
        </p:spPr>
      </p:sp>
      <p:sp>
        <p:nvSpPr>
          <p:cNvPr id="15" name="Red flags title"/>
          <p:cNvSpPr/>
          <p:nvPr/>
        </p:nvSpPr>
        <p:spPr>
          <a:xfrm>
            <a:off x="8915400" y="1261872"/>
            <a:ext cx="5257800" cy="334010"/>
          </a:xfrm>
          <a:prstGeom prst="roundRect">
            <a:avLst>
              <a:gd name="adj" fmla="val 19163"/>
            </a:avLst>
          </a:prstGeom>
          <a:solidFill>
            <a:srgbClr val="B42318"/>
          </a:solidFill>
          <a:ln w="15875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Distress: call for help; secure the airway¹²</a:t>
            </a:r>
            <a:endParaRPr lang="en-US" sz="1250" dirty="0"/>
          </a:p>
        </p:txBody>
      </p:sp>
      <p:sp>
        <p:nvSpPr>
          <p:cNvPr id="16" name="Red flag items 1"/>
          <p:cNvSpPr txBox="1"/>
          <p:nvPr/>
        </p:nvSpPr>
        <p:spPr>
          <a:xfrm>
            <a:off x="8983980" y="1641602"/>
            <a:ext cx="2505456" cy="546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Stridor, angioedema: IM epi¹⁰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Can't speak; quiet chest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Drowsy, tiring, or rising PaCO2</a:t>
            </a:r>
            <a:endParaRPr lang="en-US" sz="1150" dirty="0"/>
          </a:p>
        </p:txBody>
      </p:sp>
      <p:sp>
        <p:nvSpPr>
          <p:cNvPr id="17" name="Red flag items 2"/>
          <p:cNvSpPr txBox="1"/>
          <p:nvPr/>
        </p:nvSpPr>
        <p:spPr>
          <a:xfrm>
            <a:off x="11599164" y="1641602"/>
            <a:ext cx="2505456" cy="546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Hypoxemia despite high-flow O2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Tension PTX signs: decompress</a:t>
            </a:r>
            <a:endParaRPr lang="en-US" sz="1150" dirty="0"/>
          </a:p>
          <a:p>
            <a:pPr marL="114300" indent="-114300">
              <a:lnSpc>
                <a:spcPct val="90000"/>
              </a:lnSpc>
              <a:spcAft>
                <a:spcPts val="150"/>
              </a:spcAft>
              <a:buSzPct val="100000"/>
              <a:buChar char="•"/>
            </a:pPr>
            <a:r>
              <a:rPr lang="en-US" sz="1150" dirty="0">
                <a:solidFill>
                  <a:srgbClr val="0B1220"/>
                </a:solidFill>
              </a:rPr>
              <a:t>Shock: PE, tamponade³˒¹²</a:t>
            </a:r>
            <a:endParaRPr lang="en-US" sz="1150" dirty="0"/>
          </a:p>
        </p:txBody>
      </p:sp>
      <p:sp>
        <p:nvSpPr>
          <p:cNvPr id="18" name="Red flag action"/>
          <p:cNvSpPr txBox="1"/>
          <p:nvPr/>
        </p:nvSpPr>
        <p:spPr>
          <a:xfrm>
            <a:off x="8983980" y="2260879"/>
            <a:ext cx="5120640" cy="18110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50" b="1" dirty="0">
                <a:solidFill>
                  <a:srgbClr val="B42318"/>
                </a:solidFill>
              </a:rPr>
              <a:t>→ O2 to SpO2 ≤96% (88–92% if CO2 retainer); intubate early⁷˒⁸</a:t>
            </a:r>
            <a:endParaRPr lang="en-US" sz="1150" dirty="0"/>
          </a:p>
        </p:txBody>
      </p:sp>
      <p:sp>
        <p:nvSpPr>
          <p:cNvPr id="19" name="Yes arrow"/>
          <p:cNvSpPr/>
          <p:nvPr/>
        </p:nvSpPr>
        <p:spPr>
          <a:xfrm>
            <a:off x="8677656" y="1877073"/>
            <a:ext cx="201168" cy="0"/>
          </a:xfrm>
          <a:prstGeom prst="line">
            <a:avLst/>
          </a:prstGeom>
          <a:noFill/>
          <a:ln w="22225">
            <a:solidFill>
              <a:srgbClr val="B42318"/>
            </a:solidFill>
            <a:prstDash val="solid"/>
            <a:tailEnd type="triangle"/>
          </a:ln>
        </p:spPr>
      </p:sp>
      <p:sp>
        <p:nvSpPr>
          <p:cNvPr id="20" name="Yes label"/>
          <p:cNvSpPr txBox="1"/>
          <p:nvPr/>
        </p:nvSpPr>
        <p:spPr>
          <a:xfrm>
            <a:off x="8641080" y="1657617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42318"/>
                </a:solidFill>
              </a:rPr>
              <a:t>Yes</a:t>
            </a:r>
            <a:endParaRPr lang="en-US" sz="850" dirty="0"/>
          </a:p>
        </p:txBody>
      </p:sp>
      <p:sp>
        <p:nvSpPr>
          <p:cNvPr id="21" name="Drop"/>
          <p:cNvSpPr/>
          <p:nvPr/>
        </p:nvSpPr>
        <p:spPr>
          <a:xfrm>
            <a:off x="7909560" y="2492273"/>
            <a:ext cx="0" cy="438912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2" name="Bus"/>
          <p:cNvSpPr/>
          <p:nvPr/>
        </p:nvSpPr>
        <p:spPr>
          <a:xfrm>
            <a:off x="2452878" y="2931185"/>
            <a:ext cx="10108692" cy="0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</a:ln>
        </p:spPr>
      </p:sp>
      <p:sp>
        <p:nvSpPr>
          <p:cNvPr id="23" name="Arrow"/>
          <p:cNvSpPr/>
          <p:nvPr/>
        </p:nvSpPr>
        <p:spPr>
          <a:xfrm>
            <a:off x="2452878" y="2931185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4" name="Arrow"/>
          <p:cNvSpPr/>
          <p:nvPr/>
        </p:nvSpPr>
        <p:spPr>
          <a:xfrm>
            <a:off x="5822442" y="2931185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5" name="Arrow"/>
          <p:cNvSpPr/>
          <p:nvPr/>
        </p:nvSpPr>
        <p:spPr>
          <a:xfrm>
            <a:off x="9192006" y="2931185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6" name="Arrow"/>
          <p:cNvSpPr/>
          <p:nvPr/>
        </p:nvSpPr>
        <p:spPr>
          <a:xfrm>
            <a:off x="12561570" y="2931185"/>
            <a:ext cx="0" cy="155448"/>
          </a:xfrm>
          <a:prstGeom prst="line">
            <a:avLst/>
          </a:prstGeom>
          <a:noFill/>
          <a:ln w="19050">
            <a:solidFill>
              <a:srgbClr val="CBD5E1"/>
            </a:solidFill>
            <a:prstDash val="solid"/>
            <a:tailEnd type="triangle"/>
          </a:ln>
        </p:spPr>
      </p:sp>
      <p:sp>
        <p:nvSpPr>
          <p:cNvPr id="27" name="Branch question"/>
          <p:cNvSpPr/>
          <p:nvPr/>
        </p:nvSpPr>
        <p:spPr>
          <a:xfrm>
            <a:off x="6726468" y="2602001"/>
            <a:ext cx="2366185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A6AA3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75A8C"/>
                </a:solidFill>
              </a:rPr>
              <a:t>If not: where is the problem?</a:t>
            </a:r>
            <a:endParaRPr lang="en-US" sz="1150" dirty="0"/>
          </a:p>
        </p:txBody>
      </p:sp>
      <p:sp>
        <p:nvSpPr>
          <p:cNvPr id="28" name="Branch Heart &amp; vessels"/>
          <p:cNvSpPr/>
          <p:nvPr/>
        </p:nvSpPr>
        <p:spPr>
          <a:xfrm>
            <a:off x="841248" y="3114065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B42318"/>
          </a:solidFill>
          <a:ln w="12700">
            <a:solidFill>
              <a:srgbClr val="B4231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Heart &amp; vessels</a:t>
            </a:r>
            <a:endParaRPr lang="en-US" sz="1250" dirty="0"/>
          </a:p>
        </p:txBody>
      </p:sp>
      <p:sp>
        <p:nvSpPr>
          <p:cNvPr id="29" name="Branch Airways"/>
          <p:cNvSpPr/>
          <p:nvPr/>
        </p:nvSpPr>
        <p:spPr>
          <a:xfrm>
            <a:off x="4210812" y="3114065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Airways</a:t>
            </a:r>
            <a:endParaRPr lang="en-US" sz="1250" dirty="0"/>
          </a:p>
        </p:txBody>
      </p:sp>
      <p:sp>
        <p:nvSpPr>
          <p:cNvPr id="30" name="Branch Lung &amp; pleura"/>
          <p:cNvSpPr/>
          <p:nvPr/>
        </p:nvSpPr>
        <p:spPr>
          <a:xfrm>
            <a:off x="7580376" y="3114065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Lung &amp; pleura</a:t>
            </a:r>
            <a:endParaRPr lang="en-US" sz="1250" dirty="0"/>
          </a:p>
        </p:txBody>
      </p:sp>
      <p:sp>
        <p:nvSpPr>
          <p:cNvPr id="31" name="Branch Outside the chest"/>
          <p:cNvSpPr/>
          <p:nvPr/>
        </p:nvSpPr>
        <p:spPr>
          <a:xfrm>
            <a:off x="10949940" y="3114065"/>
            <a:ext cx="3223260" cy="334010"/>
          </a:xfrm>
          <a:prstGeom prst="roundRect">
            <a:avLst>
              <a:gd name="adj" fmla="val 19163"/>
            </a:avLst>
          </a:prstGeom>
          <a:solidFill>
            <a:srgbClr val="B54708"/>
          </a:solidFill>
          <a:ln w="12700">
            <a:solidFill>
              <a:srgbClr val="B54708"/>
            </a:solidFill>
          </a:ln>
        </p:spPr>
        <p:txBody>
          <a:bodyPr wrap="square" lIns="68580" tIns="68580" rIns="68580" bIns="6858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Outside the chest</a:t>
            </a:r>
            <a:endParaRPr lang="en-US" sz="1250" dirty="0"/>
          </a:p>
        </p:txBody>
      </p:sp>
      <p:sp>
        <p:nvSpPr>
          <p:cNvPr id="32" name="Row label CAUSES"/>
          <p:cNvSpPr/>
          <p:nvPr/>
        </p:nvSpPr>
        <p:spPr>
          <a:xfrm>
            <a:off x="457200" y="3539515"/>
            <a:ext cx="292608" cy="930205"/>
          </a:xfrm>
          <a:prstGeom prst="roundRect">
            <a:avLst>
              <a:gd name="adj" fmla="val 18750"/>
            </a:avLst>
          </a:prstGeom>
          <a:solidFill>
            <a:srgbClr val="0B2540"/>
          </a:solidFill>
          <a:ln/>
        </p:spPr>
      </p:sp>
      <p:sp>
        <p:nvSpPr>
          <p:cNvPr id="33" name="Row label text CAUSES"/>
          <p:cNvSpPr txBox="1"/>
          <p:nvPr/>
        </p:nvSpPr>
        <p:spPr>
          <a:xfrm rot="16200000">
            <a:off x="138401" y="3858314"/>
            <a:ext cx="93020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CAUSES</a:t>
            </a:r>
            <a:endParaRPr lang="en-US" sz="850" dirty="0"/>
          </a:p>
        </p:txBody>
      </p:sp>
      <p:sp>
        <p:nvSpPr>
          <p:cNvPr id="34" name="causes Heart &amp; vessels"/>
          <p:cNvSpPr/>
          <p:nvPr/>
        </p:nvSpPr>
        <p:spPr>
          <a:xfrm>
            <a:off x="841248" y="3539515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5" name="causes items Heart &amp; vessels"/>
          <p:cNvSpPr txBox="1"/>
          <p:nvPr/>
        </p:nvSpPr>
        <p:spPr>
          <a:xfrm>
            <a:off x="909828" y="3608095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Acute heart failure, ACS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Pulmonary embolism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Arrhythmia, valve disease, tamponade</a:t>
            </a:r>
            <a:endParaRPr lang="en-US" sz="1200" dirty="0"/>
          </a:p>
        </p:txBody>
      </p:sp>
      <p:sp>
        <p:nvSpPr>
          <p:cNvPr id="36" name="Chevron"/>
          <p:cNvSpPr/>
          <p:nvPr/>
        </p:nvSpPr>
        <p:spPr>
          <a:xfrm rot="10800000">
            <a:off x="2388870" y="4492581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37" name="causes Airways"/>
          <p:cNvSpPr/>
          <p:nvPr/>
        </p:nvSpPr>
        <p:spPr>
          <a:xfrm>
            <a:off x="4210812" y="3539515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38" name="causes items Airways"/>
          <p:cNvSpPr txBox="1"/>
          <p:nvPr/>
        </p:nvSpPr>
        <p:spPr>
          <a:xfrm>
            <a:off x="4279392" y="3608095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Anaphylaxis, angioedema, foreign body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Asthma or COPD exacerbation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Mucus plug; vocal cord dysfunction</a:t>
            </a:r>
            <a:endParaRPr lang="en-US" sz="1200" dirty="0"/>
          </a:p>
        </p:txBody>
      </p:sp>
      <p:sp>
        <p:nvSpPr>
          <p:cNvPr id="39" name="Chevron"/>
          <p:cNvSpPr/>
          <p:nvPr/>
        </p:nvSpPr>
        <p:spPr>
          <a:xfrm rot="10800000">
            <a:off x="5758434" y="4492581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0" name="causes Lung &amp; pleura"/>
          <p:cNvSpPr/>
          <p:nvPr/>
        </p:nvSpPr>
        <p:spPr>
          <a:xfrm>
            <a:off x="7580376" y="3539515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1" name="causes items Lung &amp; pleura"/>
          <p:cNvSpPr txBox="1"/>
          <p:nvPr/>
        </p:nvSpPr>
        <p:spPr>
          <a:xfrm>
            <a:off x="7648956" y="3608095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Pneumonia, aspiration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Tension pneumothorax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Effusion, ARDS, ILD, hemorrhage</a:t>
            </a:r>
            <a:endParaRPr lang="en-US" sz="1200" dirty="0"/>
          </a:p>
        </p:txBody>
      </p:sp>
      <p:sp>
        <p:nvSpPr>
          <p:cNvPr id="42" name="Chevron"/>
          <p:cNvSpPr/>
          <p:nvPr/>
        </p:nvSpPr>
        <p:spPr>
          <a:xfrm rot="10800000">
            <a:off x="9127998" y="4492581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3" name="causes Outside the chest"/>
          <p:cNvSpPr/>
          <p:nvPr/>
        </p:nvSpPr>
        <p:spPr>
          <a:xfrm>
            <a:off x="10949940" y="3539515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FFFFFF"/>
          </a:solidFill>
          <a:ln w="9525">
            <a:solidFill>
              <a:srgbClr val="CBD5E1"/>
            </a:solidFill>
            <a:prstDash val="solid"/>
          </a:ln>
        </p:spPr>
      </p:sp>
      <p:sp>
        <p:nvSpPr>
          <p:cNvPr id="44" name="causes items Outside the chest"/>
          <p:cNvSpPr txBox="1"/>
          <p:nvPr/>
        </p:nvSpPr>
        <p:spPr>
          <a:xfrm>
            <a:off x="11018520" y="3608095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b="1" dirty="0">
                <a:solidFill>
                  <a:srgbClr val="B42318"/>
                </a:solidFill>
              </a:rPr>
              <a:t>Metabolic acidosis: DKA, sepsis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Anemia; toxins: CO, salicylate, opioids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GBS, MG, ALS; obesity; anxiety</a:t>
            </a:r>
            <a:endParaRPr lang="en-US" sz="1200" dirty="0"/>
          </a:p>
        </p:txBody>
      </p:sp>
      <p:sp>
        <p:nvSpPr>
          <p:cNvPr id="45" name="Chevron"/>
          <p:cNvSpPr/>
          <p:nvPr/>
        </p:nvSpPr>
        <p:spPr>
          <a:xfrm rot="10800000">
            <a:off x="12497562" y="4492581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46" name="Row label CLUES"/>
          <p:cNvSpPr/>
          <p:nvPr/>
        </p:nvSpPr>
        <p:spPr>
          <a:xfrm>
            <a:off x="457200" y="4579449"/>
            <a:ext cx="292608" cy="930205"/>
          </a:xfrm>
          <a:prstGeom prst="roundRect">
            <a:avLst>
              <a:gd name="adj" fmla="val 18750"/>
            </a:avLst>
          </a:prstGeom>
          <a:solidFill>
            <a:srgbClr val="334155"/>
          </a:solidFill>
          <a:ln/>
        </p:spPr>
      </p:sp>
      <p:sp>
        <p:nvSpPr>
          <p:cNvPr id="47" name="Row label text CLUES"/>
          <p:cNvSpPr txBox="1"/>
          <p:nvPr/>
        </p:nvSpPr>
        <p:spPr>
          <a:xfrm rot="16200000">
            <a:off x="138401" y="4898247"/>
            <a:ext cx="93020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CLUES</a:t>
            </a:r>
            <a:endParaRPr lang="en-US" sz="850" dirty="0"/>
          </a:p>
        </p:txBody>
      </p:sp>
      <p:sp>
        <p:nvSpPr>
          <p:cNvPr id="48" name="clues Heart &amp; vessels"/>
          <p:cNvSpPr/>
          <p:nvPr/>
        </p:nvSpPr>
        <p:spPr>
          <a:xfrm>
            <a:off x="841248" y="4579449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9" name="clues items Heart &amp; vessels"/>
          <p:cNvSpPr txBox="1"/>
          <p:nvPr/>
        </p:nvSpPr>
        <p:spPr>
          <a:xfrm>
            <a:off x="909828" y="4648029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Prior HF (LR 5.8); PND (LR 2.6)²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S3 (LR 11); CXR congestion (LR 12)²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PE: sudden, pleuritic; clear CXR; DVT³</a:t>
            </a:r>
            <a:endParaRPr lang="en-US" sz="1200" dirty="0"/>
          </a:p>
        </p:txBody>
      </p:sp>
      <p:sp>
        <p:nvSpPr>
          <p:cNvPr id="50" name="Chevron"/>
          <p:cNvSpPr/>
          <p:nvPr/>
        </p:nvSpPr>
        <p:spPr>
          <a:xfrm rot="10800000">
            <a:off x="2388870" y="553251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1" name="clues Airways"/>
          <p:cNvSpPr/>
          <p:nvPr/>
        </p:nvSpPr>
        <p:spPr>
          <a:xfrm>
            <a:off x="4210812" y="4579449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2" name="clues items Airways"/>
          <p:cNvSpPr txBox="1"/>
          <p:nvPr/>
        </p:nvSpPr>
        <p:spPr>
          <a:xfrm>
            <a:off x="4279392" y="4648029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Stridor, urticaria after an exposure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Wheeze, prolonged expiration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A-lines + sliding, no DVT: asthma/COPD⁵</a:t>
            </a:r>
            <a:endParaRPr lang="en-US" sz="1200" dirty="0"/>
          </a:p>
        </p:txBody>
      </p:sp>
      <p:sp>
        <p:nvSpPr>
          <p:cNvPr id="53" name="Chevron"/>
          <p:cNvSpPr/>
          <p:nvPr/>
        </p:nvSpPr>
        <p:spPr>
          <a:xfrm rot="10800000">
            <a:off x="5758434" y="553251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4" name="clues Lung &amp; pleura"/>
          <p:cNvSpPr/>
          <p:nvPr/>
        </p:nvSpPr>
        <p:spPr>
          <a:xfrm>
            <a:off x="7580376" y="4579449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5" name="clues items Lung &amp; pleura"/>
          <p:cNvSpPr txBox="1"/>
          <p:nvPr/>
        </p:nvSpPr>
        <p:spPr>
          <a:xfrm>
            <a:off x="7648956" y="4648029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Fever, cough, focal crackles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Unilateral ↓ breath sounds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Hypoxemia worse on exertion: ILD¹²</a:t>
            </a:r>
            <a:endParaRPr lang="en-US" sz="1200" dirty="0"/>
          </a:p>
        </p:txBody>
      </p:sp>
      <p:sp>
        <p:nvSpPr>
          <p:cNvPr id="56" name="Chevron"/>
          <p:cNvSpPr/>
          <p:nvPr/>
        </p:nvSpPr>
        <p:spPr>
          <a:xfrm rot="10800000">
            <a:off x="9127998" y="553251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57" name="clues Outside the chest"/>
          <p:cNvSpPr/>
          <p:nvPr/>
        </p:nvSpPr>
        <p:spPr>
          <a:xfrm>
            <a:off x="10949940" y="4579449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F7F9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8" name="clues items Outside the chest"/>
          <p:cNvSpPr txBox="1"/>
          <p:nvPr/>
        </p:nvSpPr>
        <p:spPr>
          <a:xfrm>
            <a:off x="11018520" y="4648029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Clear lungs; SpO2 normal (falsely in CO)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Kussmaul breathing; low HCO3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Weak cough, ↓FVC; PaCO2 rises late¹²</a:t>
            </a:r>
            <a:endParaRPr lang="en-US" sz="1200" dirty="0"/>
          </a:p>
        </p:txBody>
      </p:sp>
      <p:sp>
        <p:nvSpPr>
          <p:cNvPr id="59" name="Chevron"/>
          <p:cNvSpPr/>
          <p:nvPr/>
        </p:nvSpPr>
        <p:spPr>
          <a:xfrm rot="10800000">
            <a:off x="12497562" y="5532514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0" name="Row label WORKUP"/>
          <p:cNvSpPr/>
          <p:nvPr/>
        </p:nvSpPr>
        <p:spPr>
          <a:xfrm>
            <a:off x="457200" y="5619382"/>
            <a:ext cx="292608" cy="930205"/>
          </a:xfrm>
          <a:prstGeom prst="roundRect">
            <a:avLst>
              <a:gd name="adj" fmla="val 18750"/>
            </a:avLst>
          </a:prstGeom>
          <a:solidFill>
            <a:srgbClr val="0A6AA3"/>
          </a:solidFill>
          <a:ln/>
        </p:spPr>
      </p:sp>
      <p:sp>
        <p:nvSpPr>
          <p:cNvPr id="61" name="Row label text WORKUP"/>
          <p:cNvSpPr txBox="1"/>
          <p:nvPr/>
        </p:nvSpPr>
        <p:spPr>
          <a:xfrm rot="16200000">
            <a:off x="138401" y="5938180"/>
            <a:ext cx="93020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WORKUP</a:t>
            </a:r>
            <a:endParaRPr lang="en-US" sz="850" dirty="0"/>
          </a:p>
        </p:txBody>
      </p:sp>
      <p:sp>
        <p:nvSpPr>
          <p:cNvPr id="62" name="workup Heart &amp; vessels"/>
          <p:cNvSpPr/>
          <p:nvPr/>
        </p:nvSpPr>
        <p:spPr>
          <a:xfrm>
            <a:off x="841248" y="5619382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3" name="workup items Heart &amp; vessels"/>
          <p:cNvSpPr txBox="1"/>
          <p:nvPr/>
        </p:nvSpPr>
        <p:spPr>
          <a:xfrm>
            <a:off x="909828" y="5687962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ECG, hs-troponin, (NT-pro)BNP; echo¹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Diffuse B-lines: edema (sens 97%)⁵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PE: Wells, then D-dimer or CTPA³</a:t>
            </a:r>
            <a:endParaRPr lang="en-US" sz="1200" dirty="0"/>
          </a:p>
        </p:txBody>
      </p:sp>
      <p:sp>
        <p:nvSpPr>
          <p:cNvPr id="64" name="Chevron"/>
          <p:cNvSpPr/>
          <p:nvPr/>
        </p:nvSpPr>
        <p:spPr>
          <a:xfrm rot="10800000">
            <a:off x="2388870" y="657244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5" name="workup Airways"/>
          <p:cNvSpPr/>
          <p:nvPr/>
        </p:nvSpPr>
        <p:spPr>
          <a:xfrm>
            <a:off x="4210812" y="5619382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6" name="workup items Airways"/>
          <p:cNvSpPr txBox="1"/>
          <p:nvPr/>
        </p:nvSpPr>
        <p:spPr>
          <a:xfrm>
            <a:off x="4279392" y="5687962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Peak flow or FEV1 if able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Blood gas if drowsy or tiring¹²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Spirometry once stable</a:t>
            </a:r>
            <a:endParaRPr lang="en-US" sz="1200" dirty="0"/>
          </a:p>
        </p:txBody>
      </p:sp>
      <p:sp>
        <p:nvSpPr>
          <p:cNvPr id="67" name="Chevron"/>
          <p:cNvSpPr/>
          <p:nvPr/>
        </p:nvSpPr>
        <p:spPr>
          <a:xfrm rot="10800000">
            <a:off x="5758434" y="657244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68" name="workup Lung &amp; pleura"/>
          <p:cNvSpPr/>
          <p:nvPr/>
        </p:nvSpPr>
        <p:spPr>
          <a:xfrm>
            <a:off x="7580376" y="5619382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69" name="workup items Lung &amp; pleura"/>
          <p:cNvSpPr txBox="1"/>
          <p:nvPr/>
        </p:nvSpPr>
        <p:spPr>
          <a:xfrm>
            <a:off x="7648956" y="5687962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CXR; POCUS: pneumonia sens 89%⁵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No sliding + lung point: PTX⁵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Cultures; tap a new effusion¹²</a:t>
            </a:r>
            <a:endParaRPr lang="en-US" sz="1200" dirty="0"/>
          </a:p>
        </p:txBody>
      </p:sp>
      <p:sp>
        <p:nvSpPr>
          <p:cNvPr id="70" name="Chevron"/>
          <p:cNvSpPr/>
          <p:nvPr/>
        </p:nvSpPr>
        <p:spPr>
          <a:xfrm rot="10800000">
            <a:off x="9127998" y="657244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1" name="workup Outside the chest"/>
          <p:cNvSpPr/>
          <p:nvPr/>
        </p:nvSpPr>
        <p:spPr>
          <a:xfrm>
            <a:off x="10949940" y="5619382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0A6AA3">
              <a:alpha val="9000"/>
            </a:srgbClr>
          </a:solidFill>
          <a:ln/>
        </p:spPr>
      </p:sp>
      <p:sp>
        <p:nvSpPr>
          <p:cNvPr id="72" name="workup items Outside the chest"/>
          <p:cNvSpPr txBox="1"/>
          <p:nvPr/>
        </p:nvSpPr>
        <p:spPr>
          <a:xfrm>
            <a:off x="11018520" y="5687962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VBG, COHb, lactate, glucose, CBC, salicylate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Normal A-a, ↑PaCO2: hypoventilation¹²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Bedside FVC or NIF if weak¹²</a:t>
            </a:r>
            <a:endParaRPr lang="en-US" sz="1200" dirty="0"/>
          </a:p>
        </p:txBody>
      </p:sp>
      <p:sp>
        <p:nvSpPr>
          <p:cNvPr id="73" name="Chevron"/>
          <p:cNvSpPr/>
          <p:nvPr/>
        </p:nvSpPr>
        <p:spPr>
          <a:xfrm rot="10800000">
            <a:off x="12497562" y="6572447"/>
            <a:ext cx="128016" cy="64008"/>
          </a:xfrm>
          <a:prstGeom prst="triangle">
            <a:avLst/>
          </a:prstGeom>
          <a:solidFill>
            <a:srgbClr val="CBD5E1"/>
          </a:solidFill>
          <a:ln/>
        </p:spPr>
      </p:sp>
      <p:sp>
        <p:nvSpPr>
          <p:cNvPr id="74" name="Row label MANAGE"/>
          <p:cNvSpPr/>
          <p:nvPr/>
        </p:nvSpPr>
        <p:spPr>
          <a:xfrm>
            <a:off x="457200" y="6659315"/>
            <a:ext cx="292608" cy="930205"/>
          </a:xfrm>
          <a:prstGeom prst="roundRect">
            <a:avLst>
              <a:gd name="adj" fmla="val 18750"/>
            </a:avLst>
          </a:prstGeom>
          <a:solidFill>
            <a:srgbClr val="067647"/>
          </a:solidFill>
          <a:ln/>
        </p:spPr>
      </p:sp>
      <p:sp>
        <p:nvSpPr>
          <p:cNvPr id="75" name="Row label text MANAGE"/>
          <p:cNvSpPr txBox="1"/>
          <p:nvPr/>
        </p:nvSpPr>
        <p:spPr>
          <a:xfrm rot="16200000">
            <a:off x="138401" y="6978113"/>
            <a:ext cx="93020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MANAGE</a:t>
            </a:r>
            <a:endParaRPr lang="en-US" sz="850" dirty="0"/>
          </a:p>
        </p:txBody>
      </p:sp>
      <p:sp>
        <p:nvSpPr>
          <p:cNvPr id="76" name="management Heart &amp; vessels"/>
          <p:cNvSpPr/>
          <p:nvPr/>
        </p:nvSpPr>
        <p:spPr>
          <a:xfrm>
            <a:off x="841248" y="6659315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7" name="management items Heart &amp; vessels"/>
          <p:cNvSpPr txBox="1"/>
          <p:nvPr/>
        </p:nvSpPr>
        <p:spPr>
          <a:xfrm>
            <a:off x="909828" y="6727895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Edema: CPAP, IV diuretic; nitrate if SBP OK¹˒⁶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PE: anticoagulate; lyse if shock³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ACS: chew ASA; STEMI: cath lab⁴</a:t>
            </a:r>
            <a:endParaRPr lang="en-US" sz="1200" dirty="0"/>
          </a:p>
        </p:txBody>
      </p:sp>
      <p:sp>
        <p:nvSpPr>
          <p:cNvPr id="78" name="management Airways"/>
          <p:cNvSpPr/>
          <p:nvPr/>
        </p:nvSpPr>
        <p:spPr>
          <a:xfrm>
            <a:off x="4210812" y="6659315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79" name="management items Airways"/>
          <p:cNvSpPr txBox="1"/>
          <p:nvPr/>
        </p:nvSpPr>
        <p:spPr>
          <a:xfrm>
            <a:off x="4279392" y="6727895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Anaphylaxis: IM epi 0.5 mg, thigh¹⁰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Nebs, steroids; asthma: IV Mg⁹˒¹²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COPD, pH ≤7.35 + ↑PaCO2: bilevel NIV⁶˒⁹</a:t>
            </a:r>
            <a:endParaRPr lang="en-US" sz="1200" dirty="0"/>
          </a:p>
        </p:txBody>
      </p:sp>
      <p:sp>
        <p:nvSpPr>
          <p:cNvPr id="80" name="management Lung &amp; pleura"/>
          <p:cNvSpPr/>
          <p:nvPr/>
        </p:nvSpPr>
        <p:spPr>
          <a:xfrm>
            <a:off x="7580376" y="6659315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1" name="management items Lung &amp; pleura"/>
          <p:cNvSpPr txBox="1"/>
          <p:nvPr/>
        </p:nvSpPr>
        <p:spPr>
          <a:xfrm>
            <a:off x="7648956" y="6727895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Tension PTX: needle, then chest tube¹²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Pneumonia: cultures, antibiotics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Hypoxemic: HFNC rather than NIV¹¹</a:t>
            </a:r>
            <a:endParaRPr lang="en-US" sz="1200" dirty="0"/>
          </a:p>
        </p:txBody>
      </p:sp>
      <p:sp>
        <p:nvSpPr>
          <p:cNvPr id="82" name="management Outside the chest"/>
          <p:cNvSpPr/>
          <p:nvPr/>
        </p:nvSpPr>
        <p:spPr>
          <a:xfrm>
            <a:off x="10949940" y="6659315"/>
            <a:ext cx="3223260" cy="930205"/>
          </a:xfrm>
          <a:prstGeom prst="roundRect">
            <a:avLst>
              <a:gd name="adj" fmla="val 5898"/>
            </a:avLst>
          </a:prstGeom>
          <a:solidFill>
            <a:srgbClr val="067647">
              <a:alpha val="9000"/>
            </a:srgbClr>
          </a:solidFill>
          <a:ln/>
        </p:spPr>
      </p:sp>
      <p:sp>
        <p:nvSpPr>
          <p:cNvPr id="83" name="management items Outside the chest"/>
          <p:cNvSpPr txBox="1"/>
          <p:nvPr/>
        </p:nvSpPr>
        <p:spPr>
          <a:xfrm>
            <a:off x="11018520" y="6727895"/>
            <a:ext cx="3086100" cy="793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Opioid: naloxone; treat DKA, sepsis¹²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Weak: serial FVC; ICU early¹²</a:t>
            </a:r>
            <a:endParaRPr lang="en-US" sz="1200" dirty="0"/>
          </a:p>
          <a:p>
            <a:pPr marL="114300" indent="-114300">
              <a:lnSpc>
                <a:spcPct val="90000"/>
              </a:lnSpc>
              <a:spcAft>
                <a:spcPts val="200"/>
              </a:spcAft>
              <a:buSzPct val="100000"/>
              <a:buChar char="•"/>
            </a:pPr>
            <a:r>
              <a:rPr lang="en-US" sz="1200" dirty="0">
                <a:solidFill>
                  <a:srgbClr val="0B1220"/>
                </a:solidFill>
              </a:rPr>
              <a:t>Anxiety only after the rest excluded¹²</a:t>
            </a:r>
            <a:endParaRPr lang="en-US" sz="1200" dirty="0"/>
          </a:p>
        </p:txBody>
      </p:sp>
      <p:pic>
        <p:nvPicPr>
          <p:cNvPr id="84" name="Logo" descr="Stethoped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7735824"/>
            <a:ext cx="201168" cy="201168"/>
          </a:xfrm>
          <a:prstGeom prst="rect">
            <a:avLst/>
          </a:prstGeom>
        </p:spPr>
      </p:pic>
      <p:sp>
        <p:nvSpPr>
          <p:cNvPr id="85" name="Brand"/>
          <p:cNvSpPr txBox="1"/>
          <p:nvPr/>
        </p:nvSpPr>
        <p:spPr>
          <a:xfrm>
            <a:off x="731520" y="7717536"/>
            <a:ext cx="2003961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dirty="0">
                <a:solidFill>
                  <a:srgbClr val="0B2540"/>
                </a:solidFill>
              </a:rPr>
              <a:t>Stethopedia</a:t>
            </a:r>
            <a:endParaRPr lang="en-US" sz="900" dirty="0"/>
          </a:p>
          <a:p>
            <a:pPr indent="0" marL="0">
              <a:buNone/>
            </a:pPr>
            <a:r>
              <a:rPr lang="en-US" sz="900" u="sng" dirty="0">
                <a:solidFill>
                  <a:srgbClr val="0A6AA3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stethopedia.ca/approach/dyspnea</a:t>
            </a:r>
            <a:endParaRPr lang="en-US" sz="900" dirty="0"/>
          </a:p>
        </p:txBody>
      </p:sp>
      <p:sp>
        <p:nvSpPr>
          <p:cNvPr id="86" name="Evidence"/>
          <p:cNvSpPr txBox="1"/>
          <p:nvPr/>
        </p:nvSpPr>
        <p:spPr>
          <a:xfrm>
            <a:off x="3055521" y="7717536"/>
            <a:ext cx="11117679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b="1" dirty="0">
                <a:solidFill>
                  <a:srgbClr val="334155"/>
                </a:solidFill>
              </a:rPr>
              <a:t>Evidence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 Heidenreich 2022, Circulation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² Wang 2005, JAMA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³ Creager 2026, Circulation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⁴ Rao 2025, Circulation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⁵ Lichtenstein 2008, Chest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⁶ Rochwerg 2017, Eur Respir J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⁷ Siemieniuk 2018, BMJ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⁸ O'Driscoll 2017, Thorax (BTS)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⁹ Wedzicha 2017, Eur Respir J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¹⁰ Cardona 2020, World Allergy Organ J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u="sng" dirty="0">
                <a:solidFill>
                  <a:srgbClr val="64748B"/>
                </a:solidFill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¹¹ Oczkowski 2022, Eur Respir J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   </a:t>
            </a:r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</a:rPr>
              <a:t>¹² Manual 2024–25, pp. 22, 43–44, 51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ethopedia">
  <a:themeElements>
    <a:clrScheme name="Stethopedia">
      <a:dk1>
        <a:srgbClr val="0B1220"/>
      </a:dk1>
      <a:lt1>
        <a:srgbClr val="FFFFFF"/>
      </a:lt1>
      <a:dk2>
        <a:srgbClr val="0B2540"/>
      </a:dk2>
      <a:lt2>
        <a:srgbClr val="F7F9FC"/>
      </a:lt2>
      <a:accent1>
        <a:srgbClr val="0A6AA3"/>
      </a:accent1>
      <a:accent2>
        <a:srgbClr val="38B6FF"/>
      </a:accent2>
      <a:accent3>
        <a:srgbClr val="B42318"/>
      </a:accent3>
      <a:accent4>
        <a:srgbClr val="B54708"/>
      </a:accent4>
      <a:accent5>
        <a:srgbClr val="067647"/>
      </a:accent5>
      <a:accent6>
        <a:srgbClr val="075A8C"/>
      </a:accent6>
      <a:hlink>
        <a:srgbClr val="0A6AA3"/>
      </a:hlink>
      <a:folHlink>
        <a:srgbClr val="075A8C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Stethopedia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Approach to Dyspnea</dc:title>
  <dc:subject>Look at the patient first: support breathing and act on airway threats and respiratory failure. Then sort the cause by where the problem lies: heart and pulmonary vessels, airways, lung and pleura, or outside the chest.</dc:subject>
  <dc:creator>Stethopedia</dc:creator>
  <cp:lastModifiedBy>Stethopedia</cp:lastModifiedBy>
  <cp:revision>1</cp:revision>
  <dcterms:created xsi:type="dcterms:W3CDTF">2026-11-04T23:39:34Z</dcterms:created>
  <dcterms:modified xsi:type="dcterms:W3CDTF">2026-11-04T23:39:34Z</dcterms:modified>
</cp:coreProperties>
</file>