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ever of Unknown Origin" id="{8918dd06-b3d7-6569-1b76-7f32e5c8d4ec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Fever of Unknown Origin. Confirm prolonged fever, do the minimum workup, act at once on instability, immunocompromise, GCA or HLH, then sort by category (Fusco 2019 shares). PET/CT if CT is non-diagnostic; avoid empiric antibiotics and steroids.
Start: Fever ≥38.3 °C on several occasions for ≥3 wk, still undiagnosed. Confirm fever; repeat full history (travel, animals, drugs) and exam; stop non-essential drugs CBC, smear, CMP, LDH, ESR, CRP, ferritin, 3 BCx, UA, HIV, IGRA, CXR; CT C/A/P, then PET/CT
Unstable, high-risk host, GCA or HLH? If yes: High risk: culture, treat, admit, consult: Hypotension or sepsis; Neutropenia: ANC &lt;0.5 ×10⁹/L; Transplant, biologics, AIDS; Vision loss, jaw claudication: GCA; Ferritin &gt;3000 µg/L, cytopenias, spleen: HLH. Cultures first; GCA: prednisone 40–60 mg now; rheum ≤24 h.
Infection (~38%). Causes: Endocarditis (incl. culture-negative); TB (extrapulmonary), occult abscess; Malaria; EBV, CMV, HIV; brucella, Q fever. Clues: Murmur, emboli; valve, device, IDU; Travel, animals, raw milk, TB birthplace; Night sweats; dental or surgical history. Workup: 3 culture sets before antibiotics; echo; IGRA; malaria smears; serology; Tissue biopsy: histology, AFB culture. Management: Treat organism; drain abscess; No empiric antibiotics if stable.
Inflammatory (~21%). Causes: Giant cell arteritis, PMR; Adult-onset Still disease; SLE, vasculitis, sarcoid, IBD. Clues: Age &gt;50: headache, jaw claudication; Daily spikes, salmon rash, arthritis; High ESR/CRP; very high ferritin (Still). Workup: ANA, RF, ANCA, CK, ferritin, SPEP; Temporal + axillary ultrasound first; Temporal biopsy if ≥55 y, no lead. Management: GCA: prednisone 40–60 mg now; rheum ≤24 h; Otherwise no empiric steroids.
Neoplasm (~12%). Causes: Lymphoma; Leukemia, myeloproliferative, myeloma; Renal cell, liver, colon cancer. Clues: Drenching sweats, weight loss, nodes; High LDH, cytopenias, splenomegaly. Workup: SPEP, free light chains; smear review; PET/CT unhelpful if ESR, CRP normal; Excisional node, liver or marrow biopsy. Management: Tissue before any steroids; Hematology or oncology referral.
Other. Causes: Drug fever; VTE, hematoma; HLH; Thyroiditis, periodic fever, factitious. Clues: β-lactam, ASM; rash, eosinophilia uncommon; Ferritin &gt;3000 µg/L, cytopenias, ↑TG; Episodic fever, well between. Workup: Stop drug: fever settles in ≤1 wk; HScore; sIL-2R, marrow biopsy; Leg Doppler; TSH; fever diary. Management: HLH: dexamethasone ± etoposide; No diagnosis in 23–51% of FUO; Then observe: most resolve.
Key rule: FDG-PET/CT in classic FUO: 58% pooled diagnostic yield (sensitivity 86%, specificity 52%).
References:
1. Haidar G, Singh N. Fever of unknown origin. N Engl J Med. 2022;386:463–477. PMID 35108471
2. Wright WF, Stelmash L, Betrains A, et al. Recommendations for updating fever and inflammation of unknown origin from a modified Delphi consensus panel. Open Forum Infect Dis. 2024;11:ofae298. PMID 38966848
3. Fusco FM, Pisapia R, Nardiello S, et al. Fever of unknown origin (FUO): which are the factors influencing the final diagnosis? A 2005–2015 systematic review. BMC Infect Dis. 2019;19:653. PMID 31331269
4. Bleeker-Rovers CP, Vos FJ, de Kleijn EMHA, et al. A prospective multicenter study on fever of unknown origin: the yield of a structured diagnostic protocol. Medicine (Baltimore). 2007;86:26–38. PMID 17220753
5. Bleeker-Rovers CP, Vos FJ, Mudde AH, et al. A prospective multi-centre study of the value of FDG-PET as part of a structured diagnostic protocol in patients with fever of unknown origin. Eur J Nucl Med Mol Imaging. 2007;34:694–703. PMID 17171357
6. Takeuchi M, Dahabreh IJ, Nihashi T, et al. Nuclear imaging for classic fever of unknown origin: meta-analysis. J Nucl Med. 2016;57:1913–1919. PMID 27339873
7. Fowler VG, Durack DT, Selton-Suty C, et al. The 2023 Duke-International Society for Cardiovascular Infectious Diseases criteria for infective endocarditis: updating the modified Duke criteria. Clin Infect Dis. 2023;77:518–526. PMID 37138445
8. Mukhtyar CB, Nikiphorou E, Bartoletti A, et al. 2025 EULAR recommendations for the management of polymyalgia rheumatica and primary large vessel vasculitis. Ann Rheum Dis. 2026. doi:10.1016/j.ard.2026.06.009. PMID 42481270
9. Dejaco C, Ramiro S, Bond M, et al. EULAR recommendations for the use of imaging in large vessel vasculitis in clinical practice: 2023 update. Ann Rheum Dis. 2024;83:741–751. PMID 37550004
10. Fardet L, Galicier L, Lambotte O, et al. Development and validation of the HScore, a score for the diagnosis of reactive hemophagocytic syndrome. Arthritis Rheumatol. 2014;66:2613–2620. PMID 24782338
11. La Rosée P, Horne A, Hines M, et al. Recommendations for the management of hemophagocytic lymphohistiocytosis in adults. Blood. 2019;133:2465–2477. PMID 30992265
12. Enns J, Kendall E, eds. Fever of Unknown Origin; Hemophagocytic Lymphohistiocytosis. In: Department of Medicine Housestaff Manual, 30th ed. 2024:129, 134.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fever-of-unknown-origin" TargetMode="External"/><Relationship Id="rId3" Type="http://schemas.openxmlformats.org/officeDocument/2006/relationships/hyperlink" Target="https://pubmed.ncbi.nlm.nih.gov/35108471/" TargetMode="External"/><Relationship Id="rId4" Type="http://schemas.openxmlformats.org/officeDocument/2006/relationships/hyperlink" Target="https://pubmed.ncbi.nlm.nih.gov/38966848/" TargetMode="External"/><Relationship Id="rId5" Type="http://schemas.openxmlformats.org/officeDocument/2006/relationships/hyperlink" Target="https://pubmed.ncbi.nlm.nih.gov/31331269/" TargetMode="External"/><Relationship Id="rId6" Type="http://schemas.openxmlformats.org/officeDocument/2006/relationships/hyperlink" Target="https://pubmed.ncbi.nlm.nih.gov/17220753/" TargetMode="External"/><Relationship Id="rId7" Type="http://schemas.openxmlformats.org/officeDocument/2006/relationships/hyperlink" Target="https://pubmed.ncbi.nlm.nih.gov/17171357/" TargetMode="External"/><Relationship Id="rId8" Type="http://schemas.openxmlformats.org/officeDocument/2006/relationships/hyperlink" Target="https://pubmed.ncbi.nlm.nih.gov/27339873/" TargetMode="External"/><Relationship Id="rId9" Type="http://schemas.openxmlformats.org/officeDocument/2006/relationships/hyperlink" Target="https://pubmed.ncbi.nlm.nih.gov/37138445/" TargetMode="External"/><Relationship Id="rId10" Type="http://schemas.openxmlformats.org/officeDocument/2006/relationships/hyperlink" Target="https://pubmed.ncbi.nlm.nih.gov/42481270/" TargetMode="External"/><Relationship Id="rId11" Type="http://schemas.openxmlformats.org/officeDocument/2006/relationships/hyperlink" Target="https://pubmed.ncbi.nlm.nih.gov/37550004/" TargetMode="External"/><Relationship Id="rId12" Type="http://schemas.openxmlformats.org/officeDocument/2006/relationships/hyperlink" Target="https://pubmed.ncbi.nlm.nih.gov/24782338/" TargetMode="External"/><Relationship Id="rId13" Type="http://schemas.openxmlformats.org/officeDocument/2006/relationships/hyperlink" Target="https://pubmed.ncbi.nlm.nih.gov/30992265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Fever of Unknown Origin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INFECTIOUS DISEASE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58%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FDG-PET/CT in classic FUO⁶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pooled diagnostic yield (sensitivity 86%, specificity 52%)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374343"/>
          </a:xfrm>
          <a:prstGeom prst="roundRect">
            <a:avLst>
              <a:gd name="adj" fmla="val 4657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Fever ≥38.3 °C on several occasions for ≥3 wk, still undiagnosed</a:t>
            </a:r>
            <a:endParaRPr lang="en-US" sz="120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374343"/>
          </a:xfrm>
          <a:prstGeom prst="roundRect">
            <a:avLst>
              <a:gd name="adj" fmla="val 4657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Confirm fever; repeat full history (travel, animals, drugs) and exam; stop non-essential drugs¹˒²</a:t>
            </a:r>
            <a:endParaRPr lang="en-US" sz="120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374343"/>
          </a:xfrm>
          <a:prstGeom prst="roundRect">
            <a:avLst>
              <a:gd name="adj" fmla="val 4657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CBC, smear, CMP, LDH, ESR, CRP, ferritin, 3 BCx, UA, HIV, IGRA, CXR; CT C/A/P, then PET/CT²˒⁶˒¹²</a:t>
            </a:r>
            <a:endParaRPr lang="en-US" sz="120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374343"/>
          </a:xfrm>
          <a:prstGeom prst="roundRect">
            <a:avLst>
              <a:gd name="adj" fmla="val 4657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Unstable, high-risk host, GCA or HLH?</a:t>
            </a:r>
            <a:endParaRPr lang="en-US" sz="1200" dirty="0"/>
          </a:p>
        </p:txBody>
      </p:sp>
      <p:sp>
        <p:nvSpPr>
          <p:cNvPr id="11" name="Arrow"/>
          <p:cNvSpPr/>
          <p:nvPr/>
        </p:nvSpPr>
        <p:spPr>
          <a:xfrm>
            <a:off x="2276856" y="194904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94904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949044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374343"/>
          </a:xfrm>
          <a:prstGeom prst="roundRect">
            <a:avLst>
              <a:gd name="adj" fmla="val 4657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High risk: culture, treat, admit, consult²˒¹²</a:t>
            </a:r>
            <a:endParaRPr lang="en-US" sz="125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41602"/>
            <a:ext cx="2505456" cy="690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Hypotension or sepsis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Neutropenia: ANC &lt;0.5 ×10⁹/L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Transplant, biologics, AIDS</a:t>
            </a:r>
            <a:endParaRPr lang="en-US" sz="115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41602"/>
            <a:ext cx="2505456" cy="690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Vision loss, jaw claudication: GCA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Ferritin &gt;3000 µg/L, cytopenias, spleen: HLH</a:t>
            </a:r>
            <a:endParaRPr lang="en-US" sz="115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404821"/>
            <a:ext cx="5120640" cy="18110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B42318"/>
                </a:solidFill>
              </a:rPr>
              <a:t>→ Cultures first; GCA: prednisone 40–60 mg now; rheum ≤24 h⁸˒¹²</a:t>
            </a:r>
            <a:endParaRPr lang="en-US" sz="1150" dirty="0"/>
          </a:p>
        </p:txBody>
      </p:sp>
      <p:sp>
        <p:nvSpPr>
          <p:cNvPr id="19" name="Yes arrow"/>
          <p:cNvSpPr/>
          <p:nvPr/>
        </p:nvSpPr>
        <p:spPr>
          <a:xfrm>
            <a:off x="8677656" y="1949044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72958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636215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3075127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307512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307512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307512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3075127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822691" y="2745943"/>
            <a:ext cx="2173738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</a:rPr>
              <a:t>If stable: which category?</a:t>
            </a:r>
            <a:endParaRPr lang="en-US" sz="1150" dirty="0"/>
          </a:p>
        </p:txBody>
      </p:sp>
      <p:sp>
        <p:nvSpPr>
          <p:cNvPr id="28" name="Branch Infection"/>
          <p:cNvSpPr/>
          <p:nvPr/>
        </p:nvSpPr>
        <p:spPr>
          <a:xfrm>
            <a:off x="841248" y="3258007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Infection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~38%</a:t>
            </a:r>
            <a:endParaRPr lang="en-US" sz="1250" dirty="0"/>
          </a:p>
        </p:txBody>
      </p:sp>
      <p:sp>
        <p:nvSpPr>
          <p:cNvPr id="29" name="Branch Inflammatory"/>
          <p:cNvSpPr/>
          <p:nvPr/>
        </p:nvSpPr>
        <p:spPr>
          <a:xfrm>
            <a:off x="4210812" y="3258007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Inflammatory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~21%</a:t>
            </a:r>
            <a:endParaRPr lang="en-US" sz="1250" dirty="0"/>
          </a:p>
        </p:txBody>
      </p:sp>
      <p:sp>
        <p:nvSpPr>
          <p:cNvPr id="30" name="Branch Neoplasm"/>
          <p:cNvSpPr/>
          <p:nvPr/>
        </p:nvSpPr>
        <p:spPr>
          <a:xfrm>
            <a:off x="7580376" y="3258007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Neoplasm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~12%</a:t>
            </a:r>
            <a:endParaRPr lang="en-US" sz="1250" dirty="0"/>
          </a:p>
        </p:txBody>
      </p:sp>
      <p:sp>
        <p:nvSpPr>
          <p:cNvPr id="31" name="Branch Other"/>
          <p:cNvSpPr/>
          <p:nvPr/>
        </p:nvSpPr>
        <p:spPr>
          <a:xfrm>
            <a:off x="10949940" y="3258007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Other</a:t>
            </a:r>
            <a:endParaRPr lang="en-US" sz="125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683457"/>
            <a:ext cx="292608" cy="970305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118351" y="4022306"/>
            <a:ext cx="9703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Infection"/>
          <p:cNvSpPr/>
          <p:nvPr/>
        </p:nvSpPr>
        <p:spPr>
          <a:xfrm>
            <a:off x="841248" y="3683457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Infection"/>
          <p:cNvSpPr txBox="1"/>
          <p:nvPr/>
        </p:nvSpPr>
        <p:spPr>
          <a:xfrm>
            <a:off x="909828" y="3752037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Endocarditis (incl. culture-negative)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TB (extrapulmonary), occult abscess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Malaria; EBV, CMV, HIV; brucella, Q fever</a:t>
            </a:r>
            <a:endParaRPr lang="en-US" sz="120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6766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Inflammatory"/>
          <p:cNvSpPr/>
          <p:nvPr/>
        </p:nvSpPr>
        <p:spPr>
          <a:xfrm>
            <a:off x="4210812" y="3683457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Inflammatory"/>
          <p:cNvSpPr txBox="1"/>
          <p:nvPr/>
        </p:nvSpPr>
        <p:spPr>
          <a:xfrm>
            <a:off x="4279392" y="3752037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Giant cell arteritis, PMR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Adult-onset Still disease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SLE, vasculitis, sarcoid, IBD</a:t>
            </a:r>
            <a:endParaRPr lang="en-US" sz="120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6766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Neoplasm"/>
          <p:cNvSpPr/>
          <p:nvPr/>
        </p:nvSpPr>
        <p:spPr>
          <a:xfrm>
            <a:off x="7580376" y="3683457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Neoplasm"/>
          <p:cNvSpPr txBox="1"/>
          <p:nvPr/>
        </p:nvSpPr>
        <p:spPr>
          <a:xfrm>
            <a:off x="7648956" y="3752037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Lymphoma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Leukemia, myeloproliferative, myeloma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Renal cell, liver, colon cancer</a:t>
            </a:r>
            <a:endParaRPr lang="en-US" sz="120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6766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Other"/>
          <p:cNvSpPr/>
          <p:nvPr/>
        </p:nvSpPr>
        <p:spPr>
          <a:xfrm>
            <a:off x="10949940" y="3683457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Other"/>
          <p:cNvSpPr txBox="1"/>
          <p:nvPr/>
        </p:nvSpPr>
        <p:spPr>
          <a:xfrm>
            <a:off x="11018520" y="3752037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Drug fever; VTE, hematoma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HLH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Thyroiditis, periodic fever, factitious</a:t>
            </a:r>
            <a:endParaRPr lang="en-US" sz="120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6766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763491"/>
            <a:ext cx="292608" cy="970305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118351" y="5102339"/>
            <a:ext cx="9703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Infection"/>
          <p:cNvSpPr/>
          <p:nvPr/>
        </p:nvSpPr>
        <p:spPr>
          <a:xfrm>
            <a:off x="841248" y="4763491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Infection"/>
          <p:cNvSpPr txBox="1"/>
          <p:nvPr/>
        </p:nvSpPr>
        <p:spPr>
          <a:xfrm>
            <a:off x="909828" y="4832071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Murmur, emboli; valve, device, IDU⁷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Travel, animals, raw milk, TB birthplace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Night sweats; dental or surgical history</a:t>
            </a:r>
            <a:endParaRPr lang="en-US" sz="120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75665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Inflammatory"/>
          <p:cNvSpPr/>
          <p:nvPr/>
        </p:nvSpPr>
        <p:spPr>
          <a:xfrm>
            <a:off x="4210812" y="4763491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Inflammatory"/>
          <p:cNvSpPr txBox="1"/>
          <p:nvPr/>
        </p:nvSpPr>
        <p:spPr>
          <a:xfrm>
            <a:off x="4279392" y="4832071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Age &gt;50: headache, jaw claudication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Daily spikes, salmon rash, arthritis¹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High ESR/CRP; very high ferritin (Still)</a:t>
            </a:r>
            <a:endParaRPr lang="en-US" sz="120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75665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Neoplasm"/>
          <p:cNvSpPr/>
          <p:nvPr/>
        </p:nvSpPr>
        <p:spPr>
          <a:xfrm>
            <a:off x="7580376" y="4763491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Neoplasm"/>
          <p:cNvSpPr txBox="1"/>
          <p:nvPr/>
        </p:nvSpPr>
        <p:spPr>
          <a:xfrm>
            <a:off x="7648956" y="4832071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Drenching sweats, weight loss, nodes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High LDH, cytopenias, splenomegaly</a:t>
            </a:r>
            <a:endParaRPr lang="en-US" sz="120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75665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Other"/>
          <p:cNvSpPr/>
          <p:nvPr/>
        </p:nvSpPr>
        <p:spPr>
          <a:xfrm>
            <a:off x="10949940" y="4763491"/>
            <a:ext cx="3223260" cy="970305"/>
          </a:xfrm>
          <a:prstGeom prst="roundRect">
            <a:avLst>
              <a:gd name="adj" fmla="val 5654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Other"/>
          <p:cNvSpPr txBox="1"/>
          <p:nvPr/>
        </p:nvSpPr>
        <p:spPr>
          <a:xfrm>
            <a:off x="11018520" y="4832071"/>
            <a:ext cx="3086100" cy="833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β-lactam, ASM; rash, eosinophilia uncommon¹²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Ferritin &gt;3000 µg/L, cytopenias, ↑TG¹²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Episodic fever, well between⁴</a:t>
            </a:r>
            <a:endParaRPr lang="en-US" sz="120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75665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843524"/>
            <a:ext cx="292608" cy="800227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203390" y="6097334"/>
            <a:ext cx="80022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Infection"/>
          <p:cNvSpPr/>
          <p:nvPr/>
        </p:nvSpPr>
        <p:spPr>
          <a:xfrm>
            <a:off x="841248" y="5843524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Infection"/>
          <p:cNvSpPr txBox="1"/>
          <p:nvPr/>
        </p:nvSpPr>
        <p:spPr>
          <a:xfrm>
            <a:off x="909828" y="5912104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3 culture sets before antibiotics; echo⁷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IGRA; malaria smears; serology¹˒¹²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Tissue biopsy: histology, AFB culture¹²</a:t>
            </a:r>
            <a:endParaRPr lang="en-US" sz="120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66661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Inflammatory"/>
          <p:cNvSpPr/>
          <p:nvPr/>
        </p:nvSpPr>
        <p:spPr>
          <a:xfrm>
            <a:off x="4210812" y="5843524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Inflammatory"/>
          <p:cNvSpPr txBox="1"/>
          <p:nvPr/>
        </p:nvSpPr>
        <p:spPr>
          <a:xfrm>
            <a:off x="4279392" y="5912104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ANA, RF, ANCA, CK, ferritin, SPEP¹²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Temporal + axillary ultrasound first⁹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Temporal biopsy if ≥55 y, no lead⁴</a:t>
            </a:r>
            <a:endParaRPr lang="en-US" sz="120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66661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Neoplasm"/>
          <p:cNvSpPr/>
          <p:nvPr/>
        </p:nvSpPr>
        <p:spPr>
          <a:xfrm>
            <a:off x="7580376" y="5843524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Neoplasm"/>
          <p:cNvSpPr txBox="1"/>
          <p:nvPr/>
        </p:nvSpPr>
        <p:spPr>
          <a:xfrm>
            <a:off x="7648956" y="5912104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SPEP, free light chains; smear review¹²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PET/CT unhelpful if ESR, CRP normal⁵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Excisional node, liver or marrow biopsy</a:t>
            </a:r>
            <a:endParaRPr lang="en-US" sz="120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66661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Other"/>
          <p:cNvSpPr/>
          <p:nvPr/>
        </p:nvSpPr>
        <p:spPr>
          <a:xfrm>
            <a:off x="10949940" y="5843524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Other"/>
          <p:cNvSpPr txBox="1"/>
          <p:nvPr/>
        </p:nvSpPr>
        <p:spPr>
          <a:xfrm>
            <a:off x="11018520" y="5912104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Stop drug: fever settles in ≤1 wk¹²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HScore; sIL-2R, marrow biopsy¹⁰˒¹¹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Leg Doppler; TSH; fever diary</a:t>
            </a:r>
            <a:endParaRPr lang="en-US" sz="120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66661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753479"/>
            <a:ext cx="292608" cy="800227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203390" y="7007289"/>
            <a:ext cx="80022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Infection"/>
          <p:cNvSpPr/>
          <p:nvPr/>
        </p:nvSpPr>
        <p:spPr>
          <a:xfrm>
            <a:off x="841248" y="6753479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Infection"/>
          <p:cNvSpPr txBox="1"/>
          <p:nvPr/>
        </p:nvSpPr>
        <p:spPr>
          <a:xfrm>
            <a:off x="909828" y="6822059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Treat organism; drain abscess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No empiric antibiotics if stable¹˒¹²</a:t>
            </a:r>
            <a:endParaRPr lang="en-US" sz="1200" dirty="0"/>
          </a:p>
        </p:txBody>
      </p:sp>
      <p:sp>
        <p:nvSpPr>
          <p:cNvPr id="78" name="management Inflammatory"/>
          <p:cNvSpPr/>
          <p:nvPr/>
        </p:nvSpPr>
        <p:spPr>
          <a:xfrm>
            <a:off x="4210812" y="6753479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Inflammatory"/>
          <p:cNvSpPr txBox="1"/>
          <p:nvPr/>
        </p:nvSpPr>
        <p:spPr>
          <a:xfrm>
            <a:off x="4279392" y="6822059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GCA: prednisone 40–60 mg now; rheum ≤24 h⁸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Otherwise no empiric steroids¹</a:t>
            </a:r>
            <a:endParaRPr lang="en-US" sz="1200" dirty="0"/>
          </a:p>
        </p:txBody>
      </p:sp>
      <p:sp>
        <p:nvSpPr>
          <p:cNvPr id="80" name="management Neoplasm"/>
          <p:cNvSpPr/>
          <p:nvPr/>
        </p:nvSpPr>
        <p:spPr>
          <a:xfrm>
            <a:off x="7580376" y="6753479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Neoplasm"/>
          <p:cNvSpPr txBox="1"/>
          <p:nvPr/>
        </p:nvSpPr>
        <p:spPr>
          <a:xfrm>
            <a:off x="7648956" y="6822059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Tissue before any steroids¹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Hematology or oncology referral</a:t>
            </a:r>
            <a:endParaRPr lang="en-US" sz="1200" dirty="0"/>
          </a:p>
        </p:txBody>
      </p:sp>
      <p:sp>
        <p:nvSpPr>
          <p:cNvPr id="82" name="management Other"/>
          <p:cNvSpPr/>
          <p:nvPr/>
        </p:nvSpPr>
        <p:spPr>
          <a:xfrm>
            <a:off x="10949940" y="6753479"/>
            <a:ext cx="3223260" cy="800227"/>
          </a:xfrm>
          <a:prstGeom prst="roundRect">
            <a:avLst>
              <a:gd name="adj" fmla="val 6856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Other"/>
          <p:cNvSpPr txBox="1"/>
          <p:nvPr/>
        </p:nvSpPr>
        <p:spPr>
          <a:xfrm>
            <a:off x="11018520" y="6822059"/>
            <a:ext cx="3086100" cy="663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HLH: dexamethasone ± etoposide¹¹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No diagnosis in 23–51% of FUO³˒⁴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Then observe: most resolve¹²</a:t>
            </a:r>
            <a:endParaRPr lang="en-US" sz="120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00010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681722"/>
            <a:ext cx="291866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stethopedia.ca/approach/fever-of-unknown-origin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970221" y="7681722"/>
            <a:ext cx="10202979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Haidar 2022,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Wright 2024, Open Forum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Fusco 2019, BMC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Bleeker-Rovers 2007, Medicine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Bleeker-Rovers 2007, Eur J Nucl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Takeuchi 2016, J Nucl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Fowler 2023, Clin Infect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Mukhtyar 2026,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Dejaco 2024, Ann Rheum Dis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Fardet 2014, Arthritis Rheumatol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La Rosée 2019, Blood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129, 134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Fever of Unknown Origin</dc:title>
  <dc:subject>Confirm prolonged fever, do the minimum workup, act at once on instability, immunocompromise, GCA or HLH, then sort by category (Fusco 2019 shares). PET/CT if CT is non-diagnostic; avoid empiric antibiotics and steroids.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