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14630400" cy="8229600"/>
  <p:notesSz cx="8229600" cy="146304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GI Bleeding" id="{84acfc70-e8c9-e70f-c7c8-1307d0059585}">
          <p14:sldIdLst>
            <p14:sldId id="256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Approach to GI Bleeding. Resuscitate first (transfuse in shock, Hb &lt;70 g/L otherwise), start varix therapy if cirrhosis, then localize the source (upper, variceal, lower, small bowel), risk-stratify with Glasgow-Blatchford or Oakland, and scope.
Start: Hematemesis, coffee-ground emesis, melena or hematochezia. Two large-bore IVs; shock index, rectal exam; CBC, INR, urea, creatinine, crossmatch
Unstable, cirrhosis or antithrombotic? If yes: Unstable: resuscitate, ICU, then EGD or CTA: Shock (SI &gt;1 or SBP &lt;90): RBC now; Hb &lt;70 g/L (&lt;80 if CV disease): transfuse; Large hematemesis or ↓LOC: intubate; Cirrhosis: octreotide, ceftriaxone, EGD ≤12 h; Anticoagulant: hold; warfarin: PCC, not FFP; Cardiac ASA: keep; no vit K, no TXA. Hematochezia + shock: EGD if upper possible, else CTA.
Upper, nonvariceal (most UGIB). Causes: Peptic ulcer: NSAIDs, H. pylori; Esophagitis, gastritis, Mallory-Weiss; Aortoenteric fistula (aortic graft). Clues: Melena on exam (LR 25); Urea:Cr &gt;0.12 (BUN:Cr &gt;30): LR 7.5; NSAIDs or aspirin; epigastric pain. Workup: Blatchford ≤1: outpatient EGD; Others: EGD within 24 h; Aortic graft: CTA, vascular surgery. Management: Pre-EGD: erythromycin ± IV PPI; High-risk ulcer: scope, IV PPI ×3 d; PPI BID ×2 wk; H. pylori, retest if neg.
Variceal (cirrhosis). Causes: Esophageal varices; Gastric varices; Portal hypertensive gastropathy. Clues: Known cirrhosis or heavy alcohol use; Ascites, spider angiomas, low platelets. Workup: EGD within 12 h of presentation; INR, bilirubin, albumin: Child-Pugh. Management: Octreotide 2–5 d; ceftriaxone 1 g/d; Band ligation; avoid over-transfusing; TIPS ≤72 h: Child C10–13 or B+active.
Lower GI (colon). Causes: Diverticular bleed (30–65%); Hemorrhoids, angioectasia, colitis; Colorectal cancer; post-polypectomy. Clues: Painless hematochezia; older adult; Clots in stool: not upper (LR 0.05); Hematochezia + shock: 10–15% upper. Workup: Oakland ≤8: outpatient colonoscopy; Admitted: colonoscopy after prep; Brisk bleed: CTA, not urgent colo. Management: Most stop on their own; Endoscopic clips or coagulation; CTA positive: embolize; surgery last.
Small bowel (EGD, colo −). Causes: Angioectasia; Heyde (with AS); Crohn, NSAID ulcers, tumour; Meckel diverticulum if young. Clues: Normal EGD and colonoscopy; Iron deficiency; recurrent melena. Workup: Second-look EGD or colonoscopy; Capsule endoscopy first line; CT enterography if stricture risk. Management: Deep enteroscopy to treat lesion; Iron; octreotide for angioectasia.
Key rule: Glasgow-Blatchford score ≤1: 98.6% sensitivity for intervention or death; score ≤1 suits outpatient care.
References:
1. Laine L, Barkun AN, Saltzman JR, Martel M, Leontiadis GI. ACG clinical guideline: upper gastrointestinal and ulcer bleeding. Am J Gastroenterol. 2021;116:899–917. PMID 33929377
2. Barkun AN, Almadi M, Kuipers EJ, et al. Management of nonvariceal upper gastrointestinal bleeding: guideline recommendations from the International Consensus Group. Ann Intern Med. 2019;171:805–822. PMID 31634917
3. Sengupta N, Feuerstein JD, Jairath V, et al. Management of patients with acute lower gastrointestinal bleeding: an updated ACG guideline. Am J Gastroenterol. 2023;118:208–231. PMID 36735555
4. Srygley FD, Gerardo CJ, Tran T, Fisher DA. Does this patient have a severe upper gastrointestinal bleed? JAMA. 2012;307:1072–1079. PMID 22416103
5. Stanley AJ, Laine L, Dalton HR, et al. Comparison of risk scoring systems for patients presenting with upper gastrointestinal bleeding: international multicentre prospective study. BMJ. 2017;356:i6432. PMID 28053181
6. Villanueva C, Colomo A, Bosch A, et al. Transfusion strategies for acute upper gastrointestinal bleeding. N Engl J Med. 2013;368:11–21. PMID 23281973
7. de Franchis R, Bosch J, Garcia-Tsao G, Reiberger T, Ripoll C; Baveno VII Faculty. Baveno VII – renewing consensus in portal hypertension. J Hepatol. 2022;76:959–974. PMID 35120736
8. Oakland K, Jairath V, Uberoi R, et al. Derivation and validation of a novel risk score for safe discharge after acute lower gastrointestinal bleeding: a modelling study. Lancet Gastroenterol Hepatol. 2017;2:635–643. PMID 28651935
9. Abraham NS, Barkun AN, Sauer BG, et al. ACG-CAG clinical practice guideline: management of anticoagulants and antiplatelets during acute gastrointestinal bleeding and the periendoscopic period. Am J Gastroenterol. 2022;117:542–558. PMID 35297395
10. HALT-IT Trial Collaborators. Effects of a high-dose 24-h infusion of tranexamic acid on death and thromboembolic events in patients with acute gastrointestinal bleeding (HALT-IT). Lancet. 2020;395:1927–1936. PMID 32563378
11. Gerson LB, Fidler JL, Cave DR, Leighton JA. ACG clinical guideline: diagnosis and management of small bowel bleeding. Am J Gastroenterol. 2015;110:1265–1287. PMID 26303132
12. Gay E, Levy N, eds. Upper GI Bleeding; Lower GI Bleeding. In: Department of Medicine Housestaff Manual, 30th ed. 2024:67–68.
For education only; not a substitute for clinical judgment or local protocols.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pproach flowchar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000" b="1" dirty="0">
                <a:solidFill>
                  <a:srgbClr val="0B2540"/>
                </a:solidFill>
                <a:latin typeface="Poppins" pitchFamily="34" charset="0"/>
                <a:ea typeface="Poppins" pitchFamily="34" charset="-122"/>
                <a:cs typeface="Poppins" pitchFamily="34" charset="-120"/>
              </a:defRPr>
            </a:lvl1pPr>
          </a:lstStyle>
          <a:p>
            <a:pPr algn="l" indent="0" marL="0">
              <a:buNone/>
            </a:pPr>
            <a:endParaRPr lang="en-US" sz="30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stethopedia.ca/approach/gi-bleeding" TargetMode="External"/><Relationship Id="rId3" Type="http://schemas.openxmlformats.org/officeDocument/2006/relationships/hyperlink" Target="https://pubmed.ncbi.nlm.nih.gov/33929377/" TargetMode="External"/><Relationship Id="rId4" Type="http://schemas.openxmlformats.org/officeDocument/2006/relationships/hyperlink" Target="https://pubmed.ncbi.nlm.nih.gov/31634917/" TargetMode="External"/><Relationship Id="rId5" Type="http://schemas.openxmlformats.org/officeDocument/2006/relationships/hyperlink" Target="https://pubmed.ncbi.nlm.nih.gov/36735555/" TargetMode="External"/><Relationship Id="rId6" Type="http://schemas.openxmlformats.org/officeDocument/2006/relationships/hyperlink" Target="https://pubmed.ncbi.nlm.nih.gov/22416103/" TargetMode="External"/><Relationship Id="rId7" Type="http://schemas.openxmlformats.org/officeDocument/2006/relationships/hyperlink" Target="https://pubmed.ncbi.nlm.nih.gov/28053181/" TargetMode="External"/><Relationship Id="rId8" Type="http://schemas.openxmlformats.org/officeDocument/2006/relationships/hyperlink" Target="https://pubmed.ncbi.nlm.nih.gov/23281973/" TargetMode="External"/><Relationship Id="rId9" Type="http://schemas.openxmlformats.org/officeDocument/2006/relationships/hyperlink" Target="https://pubmed.ncbi.nlm.nih.gov/35120736/" TargetMode="External"/><Relationship Id="rId10" Type="http://schemas.openxmlformats.org/officeDocument/2006/relationships/hyperlink" Target="https://pubmed.ncbi.nlm.nih.gov/28651935/" TargetMode="External"/><Relationship Id="rId11" Type="http://schemas.openxmlformats.org/officeDocument/2006/relationships/hyperlink" Target="https://pubmed.ncbi.nlm.nih.gov/35297395/" TargetMode="External"/><Relationship Id="rId12" Type="http://schemas.openxmlformats.org/officeDocument/2006/relationships/hyperlink" Target="https://pubmed.ncbi.nlm.nih.gov/32563378/" TargetMode="External"/><Relationship Id="rId13" Type="http://schemas.openxmlformats.org/officeDocument/2006/relationships/hyperlink" Target="https://pubmed.ncbi.nlm.nih.gov/26303132/" TargetMode="External"/><Relationship Id="rId1" Type="http://schemas.openxmlformats.org/officeDocument/2006/relationships/image" Target="../media/image-1-1.png"/><Relationship Id="rId14" Type="http://schemas.openxmlformats.org/officeDocument/2006/relationships/slideLayout" Target="../slideLayouts/slideLayout2.xml"/><Relationship Id="rId15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0A6AA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Approach to </a:t>
            </a:r>
            <a:pPr algn="l" indent="0" marL="0">
              <a:buNone/>
            </a:pPr>
            <a:r>
              <a:rPr lang="en-US" sz="3000" b="1" dirty="0">
                <a:solidFill>
                  <a:srgbClr val="0B254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GI Bleeding</a:t>
            </a:r>
            <a:endParaRPr lang="en-US" sz="3000" dirty="0"/>
          </a:p>
        </p:txBody>
      </p:sp>
      <p:sp>
        <p:nvSpPr>
          <p:cNvPr id="3" name="System"/>
          <p:cNvSpPr txBox="1"/>
          <p:nvPr/>
        </p:nvSpPr>
        <p:spPr>
          <a:xfrm>
            <a:off x="457200" y="841248"/>
            <a:ext cx="4572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64748B"/>
                </a:solidFill>
              </a:rPr>
              <a:t>ABDOMINAL</a:t>
            </a:r>
            <a:endParaRPr lang="en-US" sz="1000" dirty="0"/>
          </a:p>
        </p:txBody>
      </p:sp>
      <p:sp>
        <p:nvSpPr>
          <p:cNvPr id="4" name="Key rule card"/>
          <p:cNvSpPr/>
          <p:nvPr/>
        </p:nvSpPr>
        <p:spPr>
          <a:xfrm>
            <a:off x="8503920" y="256032"/>
            <a:ext cx="5669280" cy="786384"/>
          </a:xfrm>
          <a:prstGeom prst="roundRect">
            <a:avLst>
              <a:gd name="adj" fmla="val 9302"/>
            </a:avLst>
          </a:prstGeom>
          <a:solidFill>
            <a:srgbClr val="0A6AA3">
              <a:alpha val="9000"/>
            </a:srgbClr>
          </a:solidFill>
          <a:ln/>
        </p:spPr>
      </p:sp>
      <p:sp>
        <p:nvSpPr>
          <p:cNvPr id="5" name="Key rule stat"/>
          <p:cNvSpPr txBox="1"/>
          <p:nvPr/>
        </p:nvSpPr>
        <p:spPr>
          <a:xfrm>
            <a:off x="8631936" y="256032"/>
            <a:ext cx="1129444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A6AA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98.6%</a:t>
            </a:r>
            <a:endParaRPr lang="en-US" sz="2600" dirty="0"/>
          </a:p>
        </p:txBody>
      </p:sp>
      <p:sp>
        <p:nvSpPr>
          <p:cNvPr id="6" name="Key rule text"/>
          <p:cNvSpPr txBox="1"/>
          <p:nvPr/>
        </p:nvSpPr>
        <p:spPr>
          <a:xfrm>
            <a:off x="9852820" y="301752"/>
            <a:ext cx="4192364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spc="100" kern="0" dirty="0">
                <a:solidFill>
                  <a:srgbClr val="0A6AA3"/>
                </a:solidFill>
              </a:rPr>
              <a:t>KEY DECISION RULE  </a:t>
            </a:r>
            <a:endParaRPr lang="en-US" sz="850" dirty="0"/>
          </a:p>
          <a:p>
            <a:pPr indent="0" marL="0">
              <a:buNone/>
            </a:pPr>
            <a:r>
              <a:rPr lang="en-US" sz="1150" b="1" dirty="0">
                <a:solidFill>
                  <a:srgbClr val="0B1220"/>
                </a:solidFill>
              </a:rPr>
              <a:t>Glasgow-Blatchford score ≤1¹˒⁵</a:t>
            </a:r>
            <a:endParaRPr lang="en-US" sz="850" dirty="0"/>
          </a:p>
          <a:p>
            <a:pPr indent="0" marL="0">
              <a:buNone/>
            </a:pPr>
            <a:r>
              <a:rPr lang="en-US" sz="1050" dirty="0">
                <a:solidFill>
                  <a:srgbClr val="334155"/>
                </a:solidFill>
              </a:rPr>
              <a:t>sensitivity for intervention or death; score ≤1 suits outpatient care</a:t>
            </a:r>
            <a:endParaRPr lang="en-US" sz="850" dirty="0"/>
          </a:p>
        </p:txBody>
      </p:sp>
      <p:sp>
        <p:nvSpPr>
          <p:cNvPr id="7" name="Presentation"/>
          <p:cNvSpPr/>
          <p:nvPr/>
        </p:nvSpPr>
        <p:spPr>
          <a:xfrm>
            <a:off x="457200" y="1261872"/>
            <a:ext cx="2057400" cy="1556385"/>
          </a:xfrm>
          <a:prstGeom prst="roundRect">
            <a:avLst>
              <a:gd name="adj" fmla="val 4113"/>
            </a:avLst>
          </a:prstGeom>
          <a:solidFill>
            <a:srgbClr val="0B2540"/>
          </a:solidFill>
          <a:ln w="12700">
            <a:solidFill>
              <a:srgbClr val="0B2540"/>
            </a:solidFill>
          </a:ln>
        </p:spPr>
        <p:txBody>
          <a:bodyPr wrap="square" lIns="68580" tIns="68580" rIns="68580" bIns="6858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Hematemesis, coffee-ground emesis, melena or hematochezia</a:t>
            </a:r>
            <a:endParaRPr lang="en-US" sz="1200" dirty="0"/>
          </a:p>
        </p:txBody>
      </p:sp>
      <p:sp>
        <p:nvSpPr>
          <p:cNvPr id="8" name="Step 1"/>
          <p:cNvSpPr/>
          <p:nvPr/>
        </p:nvSpPr>
        <p:spPr>
          <a:xfrm>
            <a:off x="2788920" y="1261872"/>
            <a:ext cx="2606040" cy="1556385"/>
          </a:xfrm>
          <a:prstGeom prst="roundRect">
            <a:avLst>
              <a:gd name="adj" fmla="val 4113"/>
            </a:avLst>
          </a:prstGeom>
          <a:solidFill>
            <a:srgbClr val="F7F9FC"/>
          </a:solidFill>
          <a:ln w="12700">
            <a:solidFill>
              <a:srgbClr val="CBD5E1"/>
            </a:solidFill>
          </a:ln>
        </p:spPr>
        <p:txBody>
          <a:bodyPr wrap="square" lIns="68580" tIns="68580" rIns="68580" bIns="6858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0B1220"/>
                </a:solidFill>
              </a:rPr>
              <a:t>Two large-bore IVs; shock index, rectal exam; CBC, INR, urea, creatinine, crossmatch¹²</a:t>
            </a:r>
            <a:endParaRPr lang="en-US" sz="1200" dirty="0"/>
          </a:p>
        </p:txBody>
      </p:sp>
      <p:sp>
        <p:nvSpPr>
          <p:cNvPr id="9" name="Decision"/>
          <p:cNvSpPr/>
          <p:nvPr/>
        </p:nvSpPr>
        <p:spPr>
          <a:xfrm>
            <a:off x="5669280" y="1261872"/>
            <a:ext cx="1463040" cy="1556385"/>
          </a:xfrm>
          <a:prstGeom prst="roundRect">
            <a:avLst>
              <a:gd name="adj" fmla="val 4375"/>
            </a:avLst>
          </a:prstGeom>
          <a:solidFill>
            <a:srgbClr val="0A6AA3">
              <a:alpha val="10000"/>
            </a:srgbClr>
          </a:solidFill>
          <a:ln w="19050">
            <a:solidFill>
              <a:srgbClr val="0A6AA3"/>
            </a:solidFill>
          </a:ln>
        </p:spPr>
        <p:txBody>
          <a:bodyPr wrap="square" lIns="68580" tIns="68580" rIns="68580" bIns="6858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75A8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Unstable, cirrhosis or antithrombotic?</a:t>
            </a:r>
            <a:endParaRPr lang="en-US" sz="1200" dirty="0"/>
          </a:p>
        </p:txBody>
      </p:sp>
      <p:sp>
        <p:nvSpPr>
          <p:cNvPr id="10" name="Arrow"/>
          <p:cNvSpPr/>
          <p:nvPr/>
        </p:nvSpPr>
        <p:spPr>
          <a:xfrm>
            <a:off x="2551176" y="2040065"/>
            <a:ext cx="201168" cy="0"/>
          </a:xfrm>
          <a:prstGeom prst="line">
            <a:avLst/>
          </a:prstGeom>
          <a:noFill/>
          <a:ln w="19050">
            <a:solidFill>
              <a:srgbClr val="CBD5E1"/>
            </a:solidFill>
            <a:prstDash val="solid"/>
            <a:tailEnd type="triangle"/>
          </a:ln>
        </p:spPr>
      </p:sp>
      <p:sp>
        <p:nvSpPr>
          <p:cNvPr id="11" name="Arrow"/>
          <p:cNvSpPr/>
          <p:nvPr/>
        </p:nvSpPr>
        <p:spPr>
          <a:xfrm>
            <a:off x="5431536" y="2040065"/>
            <a:ext cx="201168" cy="0"/>
          </a:xfrm>
          <a:prstGeom prst="line">
            <a:avLst/>
          </a:prstGeom>
          <a:noFill/>
          <a:ln w="19050">
            <a:solidFill>
              <a:srgbClr val="CBD5E1"/>
            </a:solidFill>
            <a:prstDash val="solid"/>
            <a:tailEnd type="triangle"/>
          </a:ln>
        </p:spPr>
      </p:sp>
      <p:sp>
        <p:nvSpPr>
          <p:cNvPr id="12" name="Red flags"/>
          <p:cNvSpPr/>
          <p:nvPr/>
        </p:nvSpPr>
        <p:spPr>
          <a:xfrm>
            <a:off x="7406640" y="1261872"/>
            <a:ext cx="6766560" cy="1556385"/>
          </a:xfrm>
          <a:prstGeom prst="roundRect">
            <a:avLst>
              <a:gd name="adj" fmla="val 4113"/>
            </a:avLst>
          </a:prstGeom>
          <a:solidFill>
            <a:srgbClr val="B42318">
              <a:alpha val="7000"/>
            </a:srgbClr>
          </a:solidFill>
          <a:ln w="15875">
            <a:solidFill>
              <a:srgbClr val="B42318"/>
            </a:solidFill>
            <a:prstDash val="solid"/>
          </a:ln>
        </p:spPr>
      </p:sp>
      <p:sp>
        <p:nvSpPr>
          <p:cNvPr id="13" name="Red flags title"/>
          <p:cNvSpPr/>
          <p:nvPr/>
        </p:nvSpPr>
        <p:spPr>
          <a:xfrm>
            <a:off x="7406640" y="1261872"/>
            <a:ext cx="6766560" cy="334010"/>
          </a:xfrm>
          <a:prstGeom prst="roundRect">
            <a:avLst>
              <a:gd name="adj" fmla="val 19163"/>
            </a:avLst>
          </a:prstGeom>
          <a:solidFill>
            <a:srgbClr val="B42318"/>
          </a:solidFill>
          <a:ln w="15875">
            <a:solidFill>
              <a:srgbClr val="B42318"/>
            </a:solidFill>
          </a:ln>
        </p:spPr>
        <p:txBody>
          <a:bodyPr wrap="square" lIns="68580" tIns="68580" rIns="68580" bIns="6858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Unstable: resuscitate, ICU, then EGD or CTA¹˒³˒¹²</a:t>
            </a:r>
            <a:endParaRPr lang="en-US" sz="1250" dirty="0"/>
          </a:p>
        </p:txBody>
      </p:sp>
      <p:sp>
        <p:nvSpPr>
          <p:cNvPr id="14" name="Red flag items 1"/>
          <p:cNvSpPr txBox="1"/>
          <p:nvPr/>
        </p:nvSpPr>
        <p:spPr>
          <a:xfrm>
            <a:off x="7475220" y="1641602"/>
            <a:ext cx="3259836" cy="8721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14300" indent="-114300">
              <a:lnSpc>
                <a:spcPct val="90000"/>
              </a:lnSpc>
              <a:spcAft>
                <a:spcPts val="15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Shock (SI &gt;1 or SBP &lt;90): RBC now³˒¹²</a:t>
            </a:r>
            <a:endParaRPr lang="en-US" sz="1150" dirty="0"/>
          </a:p>
          <a:p>
            <a:pPr marL="114300" indent="-114300">
              <a:lnSpc>
                <a:spcPct val="90000"/>
              </a:lnSpc>
              <a:spcAft>
                <a:spcPts val="15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Hb &lt;70 g/L (&lt;80 if CV disease): transfuse¹˒²˒¹²</a:t>
            </a:r>
            <a:endParaRPr lang="en-US" sz="1150" dirty="0"/>
          </a:p>
          <a:p>
            <a:pPr marL="114300" indent="-114300">
              <a:lnSpc>
                <a:spcPct val="90000"/>
              </a:lnSpc>
              <a:spcAft>
                <a:spcPts val="15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Large hematemesis or ↓LOC: intubate⁷˒¹²</a:t>
            </a:r>
            <a:endParaRPr lang="en-US" sz="1150" dirty="0"/>
          </a:p>
        </p:txBody>
      </p:sp>
      <p:sp>
        <p:nvSpPr>
          <p:cNvPr id="15" name="Red flag items 2"/>
          <p:cNvSpPr txBox="1"/>
          <p:nvPr/>
        </p:nvSpPr>
        <p:spPr>
          <a:xfrm>
            <a:off x="10844784" y="1641602"/>
            <a:ext cx="3259836" cy="8721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14300" indent="-114300">
              <a:lnSpc>
                <a:spcPct val="90000"/>
              </a:lnSpc>
              <a:spcAft>
                <a:spcPts val="15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Cirrhosis: octreotide, ceftriaxone, EGD ≤12 h⁷</a:t>
            </a:r>
            <a:endParaRPr lang="en-US" sz="1150" dirty="0"/>
          </a:p>
          <a:p>
            <a:pPr marL="114300" indent="-114300">
              <a:lnSpc>
                <a:spcPct val="90000"/>
              </a:lnSpc>
              <a:spcAft>
                <a:spcPts val="15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Anticoagulant: hold; warfarin: PCC, not FFP⁹</a:t>
            </a:r>
            <a:endParaRPr lang="en-US" sz="1150" dirty="0"/>
          </a:p>
          <a:p>
            <a:pPr marL="114300" indent="-114300">
              <a:lnSpc>
                <a:spcPct val="90000"/>
              </a:lnSpc>
              <a:spcAft>
                <a:spcPts val="15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Cardiac ASA: keep; no vit K, no TXA⁹˒¹⁰</a:t>
            </a:r>
            <a:endParaRPr lang="en-US" sz="1150" dirty="0"/>
          </a:p>
        </p:txBody>
      </p:sp>
      <p:sp>
        <p:nvSpPr>
          <p:cNvPr id="16" name="Red flag action"/>
          <p:cNvSpPr txBox="1"/>
          <p:nvPr/>
        </p:nvSpPr>
        <p:spPr>
          <a:xfrm>
            <a:off x="7475220" y="2586863"/>
            <a:ext cx="6629400" cy="18110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1150" b="1" dirty="0">
                <a:solidFill>
                  <a:srgbClr val="B42318"/>
                </a:solidFill>
              </a:rPr>
              <a:t>→ Hematochezia + shock: EGD if upper possible, else CTA³˒¹²</a:t>
            </a:r>
            <a:endParaRPr lang="en-US" sz="1150" dirty="0"/>
          </a:p>
        </p:txBody>
      </p:sp>
      <p:sp>
        <p:nvSpPr>
          <p:cNvPr id="17" name="Yes arrow"/>
          <p:cNvSpPr/>
          <p:nvPr/>
        </p:nvSpPr>
        <p:spPr>
          <a:xfrm>
            <a:off x="7168896" y="2040065"/>
            <a:ext cx="201168" cy="0"/>
          </a:xfrm>
          <a:prstGeom prst="line">
            <a:avLst/>
          </a:prstGeom>
          <a:noFill/>
          <a:ln w="22225">
            <a:solidFill>
              <a:srgbClr val="B42318"/>
            </a:solidFill>
            <a:prstDash val="solid"/>
            <a:tailEnd type="triangle"/>
          </a:ln>
        </p:spPr>
      </p:sp>
      <p:sp>
        <p:nvSpPr>
          <p:cNvPr id="18" name="Yes label"/>
          <p:cNvSpPr txBox="1"/>
          <p:nvPr/>
        </p:nvSpPr>
        <p:spPr>
          <a:xfrm>
            <a:off x="7132320" y="1820609"/>
            <a:ext cx="2743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B42318"/>
                </a:solidFill>
              </a:rPr>
              <a:t>Yes</a:t>
            </a:r>
            <a:endParaRPr lang="en-US" sz="850" dirty="0"/>
          </a:p>
        </p:txBody>
      </p:sp>
      <p:sp>
        <p:nvSpPr>
          <p:cNvPr id="19" name="Drop"/>
          <p:cNvSpPr/>
          <p:nvPr/>
        </p:nvSpPr>
        <p:spPr>
          <a:xfrm>
            <a:off x="6400800" y="2818257"/>
            <a:ext cx="0" cy="438912"/>
          </a:xfrm>
          <a:prstGeom prst="line">
            <a:avLst/>
          </a:prstGeom>
          <a:noFill/>
          <a:ln w="19050">
            <a:solidFill>
              <a:srgbClr val="CBD5E1"/>
            </a:solidFill>
            <a:prstDash val="solid"/>
          </a:ln>
        </p:spPr>
      </p:sp>
      <p:sp>
        <p:nvSpPr>
          <p:cNvPr id="20" name="Bus"/>
          <p:cNvSpPr/>
          <p:nvPr/>
        </p:nvSpPr>
        <p:spPr>
          <a:xfrm>
            <a:off x="2452878" y="3257169"/>
            <a:ext cx="10108692" cy="0"/>
          </a:xfrm>
          <a:prstGeom prst="line">
            <a:avLst/>
          </a:prstGeom>
          <a:noFill/>
          <a:ln w="19050">
            <a:solidFill>
              <a:srgbClr val="CBD5E1"/>
            </a:solidFill>
            <a:prstDash val="solid"/>
          </a:ln>
        </p:spPr>
      </p:sp>
      <p:sp>
        <p:nvSpPr>
          <p:cNvPr id="21" name="Arrow"/>
          <p:cNvSpPr/>
          <p:nvPr/>
        </p:nvSpPr>
        <p:spPr>
          <a:xfrm>
            <a:off x="2452878" y="3257169"/>
            <a:ext cx="0" cy="155448"/>
          </a:xfrm>
          <a:prstGeom prst="line">
            <a:avLst/>
          </a:prstGeom>
          <a:noFill/>
          <a:ln w="19050">
            <a:solidFill>
              <a:srgbClr val="CBD5E1"/>
            </a:solidFill>
            <a:prstDash val="solid"/>
            <a:tailEnd type="triangle"/>
          </a:ln>
        </p:spPr>
      </p:sp>
      <p:sp>
        <p:nvSpPr>
          <p:cNvPr id="22" name="Arrow"/>
          <p:cNvSpPr/>
          <p:nvPr/>
        </p:nvSpPr>
        <p:spPr>
          <a:xfrm>
            <a:off x="5822442" y="3257169"/>
            <a:ext cx="0" cy="155448"/>
          </a:xfrm>
          <a:prstGeom prst="line">
            <a:avLst/>
          </a:prstGeom>
          <a:noFill/>
          <a:ln w="19050">
            <a:solidFill>
              <a:srgbClr val="CBD5E1"/>
            </a:solidFill>
            <a:prstDash val="solid"/>
            <a:tailEnd type="triangle"/>
          </a:ln>
        </p:spPr>
      </p:sp>
      <p:sp>
        <p:nvSpPr>
          <p:cNvPr id="23" name="Arrow"/>
          <p:cNvSpPr/>
          <p:nvPr/>
        </p:nvSpPr>
        <p:spPr>
          <a:xfrm>
            <a:off x="9192006" y="3257169"/>
            <a:ext cx="0" cy="155448"/>
          </a:xfrm>
          <a:prstGeom prst="line">
            <a:avLst/>
          </a:prstGeom>
          <a:noFill/>
          <a:ln w="19050">
            <a:solidFill>
              <a:srgbClr val="CBD5E1"/>
            </a:solidFill>
            <a:prstDash val="solid"/>
            <a:tailEnd type="triangle"/>
          </a:ln>
        </p:spPr>
      </p:sp>
      <p:sp>
        <p:nvSpPr>
          <p:cNvPr id="24" name="Arrow"/>
          <p:cNvSpPr/>
          <p:nvPr/>
        </p:nvSpPr>
        <p:spPr>
          <a:xfrm>
            <a:off x="12561570" y="3257169"/>
            <a:ext cx="0" cy="155448"/>
          </a:xfrm>
          <a:prstGeom prst="line">
            <a:avLst/>
          </a:prstGeom>
          <a:noFill/>
          <a:ln w="19050">
            <a:solidFill>
              <a:srgbClr val="CBD5E1"/>
            </a:solidFill>
            <a:prstDash val="solid"/>
            <a:tailEnd type="triangle"/>
          </a:ln>
        </p:spPr>
      </p:sp>
      <p:sp>
        <p:nvSpPr>
          <p:cNvPr id="25" name="Branch question"/>
          <p:cNvSpPr/>
          <p:nvPr/>
        </p:nvSpPr>
        <p:spPr>
          <a:xfrm>
            <a:off x="5162912" y="2927985"/>
            <a:ext cx="2475776" cy="237744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0A6AA3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075A8C"/>
                </a:solidFill>
              </a:rPr>
              <a:t>If stable: where is the source?</a:t>
            </a:r>
            <a:endParaRPr lang="en-US" sz="1150" dirty="0"/>
          </a:p>
        </p:txBody>
      </p:sp>
      <p:sp>
        <p:nvSpPr>
          <p:cNvPr id="26" name="Branch Upper, nonvariceal"/>
          <p:cNvSpPr/>
          <p:nvPr/>
        </p:nvSpPr>
        <p:spPr>
          <a:xfrm>
            <a:off x="841248" y="3440049"/>
            <a:ext cx="3223260" cy="334010"/>
          </a:xfrm>
          <a:prstGeom prst="roundRect">
            <a:avLst>
              <a:gd name="adj" fmla="val 19163"/>
            </a:avLst>
          </a:prstGeom>
          <a:solidFill>
            <a:srgbClr val="B54708"/>
          </a:solidFill>
          <a:ln w="12700">
            <a:solidFill>
              <a:srgbClr val="B54708"/>
            </a:solidFill>
          </a:ln>
        </p:spPr>
        <p:txBody>
          <a:bodyPr wrap="square" lIns="68580" tIns="68580" rIns="68580" bIns="6858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Upper, nonvariceal</a:t>
            </a:r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</a:rPr>
              <a:t>  most UGIB</a:t>
            </a:r>
            <a:endParaRPr lang="en-US" sz="1250" dirty="0"/>
          </a:p>
        </p:txBody>
      </p:sp>
      <p:sp>
        <p:nvSpPr>
          <p:cNvPr id="27" name="Branch Variceal"/>
          <p:cNvSpPr/>
          <p:nvPr/>
        </p:nvSpPr>
        <p:spPr>
          <a:xfrm>
            <a:off x="4210812" y="3440049"/>
            <a:ext cx="3223260" cy="334010"/>
          </a:xfrm>
          <a:prstGeom prst="roundRect">
            <a:avLst>
              <a:gd name="adj" fmla="val 19163"/>
            </a:avLst>
          </a:prstGeom>
          <a:solidFill>
            <a:srgbClr val="B42318"/>
          </a:solidFill>
          <a:ln w="12700">
            <a:solidFill>
              <a:srgbClr val="B42318"/>
            </a:solidFill>
          </a:ln>
        </p:spPr>
        <p:txBody>
          <a:bodyPr wrap="square" lIns="68580" tIns="68580" rIns="68580" bIns="6858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Variceal</a:t>
            </a:r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</a:rPr>
              <a:t>  cirrhosis</a:t>
            </a:r>
            <a:endParaRPr lang="en-US" sz="1250" dirty="0"/>
          </a:p>
        </p:txBody>
      </p:sp>
      <p:sp>
        <p:nvSpPr>
          <p:cNvPr id="28" name="Branch Lower GI"/>
          <p:cNvSpPr/>
          <p:nvPr/>
        </p:nvSpPr>
        <p:spPr>
          <a:xfrm>
            <a:off x="7580376" y="3440049"/>
            <a:ext cx="3223260" cy="334010"/>
          </a:xfrm>
          <a:prstGeom prst="roundRect">
            <a:avLst>
              <a:gd name="adj" fmla="val 19163"/>
            </a:avLst>
          </a:prstGeom>
          <a:solidFill>
            <a:srgbClr val="067647"/>
          </a:solidFill>
          <a:ln w="12700">
            <a:solidFill>
              <a:srgbClr val="067647"/>
            </a:solidFill>
          </a:ln>
        </p:spPr>
        <p:txBody>
          <a:bodyPr wrap="square" lIns="68580" tIns="68580" rIns="68580" bIns="6858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Lower GI</a:t>
            </a:r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</a:rPr>
              <a:t>  colon</a:t>
            </a:r>
            <a:endParaRPr lang="en-US" sz="1250" dirty="0"/>
          </a:p>
        </p:txBody>
      </p:sp>
      <p:sp>
        <p:nvSpPr>
          <p:cNvPr id="29" name="Branch Small bowel"/>
          <p:cNvSpPr/>
          <p:nvPr/>
        </p:nvSpPr>
        <p:spPr>
          <a:xfrm>
            <a:off x="10949940" y="3440049"/>
            <a:ext cx="3223260" cy="334010"/>
          </a:xfrm>
          <a:prstGeom prst="roundRect">
            <a:avLst>
              <a:gd name="adj" fmla="val 19163"/>
            </a:avLst>
          </a:prstGeom>
          <a:solidFill>
            <a:srgbClr val="B54708"/>
          </a:solidFill>
          <a:ln w="12700">
            <a:solidFill>
              <a:srgbClr val="B54708"/>
            </a:solidFill>
          </a:ln>
        </p:spPr>
        <p:txBody>
          <a:bodyPr wrap="square" lIns="68580" tIns="68580" rIns="68580" bIns="6858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Small bowel</a:t>
            </a:r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</a:rPr>
              <a:t>  EGD, colo −</a:t>
            </a:r>
            <a:endParaRPr lang="en-US" sz="1250" dirty="0"/>
          </a:p>
        </p:txBody>
      </p:sp>
      <p:sp>
        <p:nvSpPr>
          <p:cNvPr id="30" name="Row label CAUSES"/>
          <p:cNvSpPr/>
          <p:nvPr/>
        </p:nvSpPr>
        <p:spPr>
          <a:xfrm>
            <a:off x="457200" y="3865499"/>
            <a:ext cx="292608" cy="848709"/>
          </a:xfrm>
          <a:prstGeom prst="roundRect">
            <a:avLst>
              <a:gd name="adj" fmla="val 18750"/>
            </a:avLst>
          </a:prstGeom>
          <a:solidFill>
            <a:srgbClr val="0B2540"/>
          </a:solidFill>
          <a:ln/>
        </p:spPr>
      </p:sp>
      <p:sp>
        <p:nvSpPr>
          <p:cNvPr id="31" name="Row label text CAUSES"/>
          <p:cNvSpPr txBox="1"/>
          <p:nvPr/>
        </p:nvSpPr>
        <p:spPr>
          <a:xfrm rot="16200000">
            <a:off x="179149" y="4143550"/>
            <a:ext cx="848709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150" kern="0" dirty="0">
                <a:solidFill>
                  <a:srgbClr val="FFFFFF"/>
                </a:solidFill>
              </a:rPr>
              <a:t>CAUSES</a:t>
            </a:r>
            <a:endParaRPr lang="en-US" sz="850" dirty="0"/>
          </a:p>
        </p:txBody>
      </p:sp>
      <p:sp>
        <p:nvSpPr>
          <p:cNvPr id="32" name="causes Upper, nonvariceal"/>
          <p:cNvSpPr/>
          <p:nvPr/>
        </p:nvSpPr>
        <p:spPr>
          <a:xfrm>
            <a:off x="841248" y="3865499"/>
            <a:ext cx="3223260" cy="848709"/>
          </a:xfrm>
          <a:prstGeom prst="roundRect">
            <a:avLst>
              <a:gd name="adj" fmla="val 6464"/>
            </a:avLst>
          </a:prstGeom>
          <a:solidFill>
            <a:srgbClr val="FFFFFF"/>
          </a:solidFill>
          <a:ln w="9525">
            <a:solidFill>
              <a:srgbClr val="CBD5E1"/>
            </a:solidFill>
            <a:prstDash val="solid"/>
          </a:ln>
        </p:spPr>
      </p:sp>
      <p:sp>
        <p:nvSpPr>
          <p:cNvPr id="33" name="causes items Upper, nonvariceal"/>
          <p:cNvSpPr txBox="1"/>
          <p:nvPr/>
        </p:nvSpPr>
        <p:spPr>
          <a:xfrm>
            <a:off x="909828" y="3934079"/>
            <a:ext cx="3086100" cy="711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200" dirty="0">
                <a:solidFill>
                  <a:srgbClr val="0B1220"/>
                </a:solidFill>
              </a:rPr>
              <a:t>Peptic ulcer: NSAIDs, H. pylori</a:t>
            </a:r>
            <a:endParaRPr lang="en-US" sz="120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200" dirty="0">
                <a:solidFill>
                  <a:srgbClr val="0B1220"/>
                </a:solidFill>
              </a:rPr>
              <a:t>Esophagitis, gastritis, Mallory-Weiss</a:t>
            </a:r>
            <a:endParaRPr lang="en-US" sz="120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200" b="1" dirty="0">
                <a:solidFill>
                  <a:srgbClr val="B42318"/>
                </a:solidFill>
              </a:rPr>
              <a:t>Aortoenteric fistula (aortic graft)</a:t>
            </a:r>
            <a:endParaRPr lang="en-US" sz="1200" dirty="0"/>
          </a:p>
        </p:txBody>
      </p:sp>
      <p:sp>
        <p:nvSpPr>
          <p:cNvPr id="34" name="Chevron"/>
          <p:cNvSpPr/>
          <p:nvPr/>
        </p:nvSpPr>
        <p:spPr>
          <a:xfrm rot="10800000">
            <a:off x="2388870" y="4737068"/>
            <a:ext cx="128016" cy="64008"/>
          </a:xfrm>
          <a:prstGeom prst="triangle">
            <a:avLst/>
          </a:prstGeom>
          <a:solidFill>
            <a:srgbClr val="CBD5E1"/>
          </a:solidFill>
          <a:ln/>
        </p:spPr>
      </p:sp>
      <p:sp>
        <p:nvSpPr>
          <p:cNvPr id="35" name="causes Variceal"/>
          <p:cNvSpPr/>
          <p:nvPr/>
        </p:nvSpPr>
        <p:spPr>
          <a:xfrm>
            <a:off x="4210812" y="3865499"/>
            <a:ext cx="3223260" cy="848709"/>
          </a:xfrm>
          <a:prstGeom prst="roundRect">
            <a:avLst>
              <a:gd name="adj" fmla="val 6464"/>
            </a:avLst>
          </a:prstGeom>
          <a:solidFill>
            <a:srgbClr val="FFFFFF"/>
          </a:solidFill>
          <a:ln w="9525">
            <a:solidFill>
              <a:srgbClr val="CBD5E1"/>
            </a:solidFill>
            <a:prstDash val="solid"/>
          </a:ln>
        </p:spPr>
      </p:sp>
      <p:sp>
        <p:nvSpPr>
          <p:cNvPr id="36" name="causes items Variceal"/>
          <p:cNvSpPr txBox="1"/>
          <p:nvPr/>
        </p:nvSpPr>
        <p:spPr>
          <a:xfrm>
            <a:off x="4279392" y="3934079"/>
            <a:ext cx="3086100" cy="711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200" b="1" dirty="0">
                <a:solidFill>
                  <a:srgbClr val="B42318"/>
                </a:solidFill>
              </a:rPr>
              <a:t>Esophageal varices</a:t>
            </a:r>
            <a:endParaRPr lang="en-US" sz="120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200" b="1" dirty="0">
                <a:solidFill>
                  <a:srgbClr val="B42318"/>
                </a:solidFill>
              </a:rPr>
              <a:t>Gastric varices</a:t>
            </a:r>
            <a:endParaRPr lang="en-US" sz="120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200" dirty="0">
                <a:solidFill>
                  <a:srgbClr val="0B1220"/>
                </a:solidFill>
              </a:rPr>
              <a:t>Portal hypertensive gastropathy</a:t>
            </a:r>
            <a:endParaRPr lang="en-US" sz="1200" dirty="0"/>
          </a:p>
        </p:txBody>
      </p:sp>
      <p:sp>
        <p:nvSpPr>
          <p:cNvPr id="37" name="Chevron"/>
          <p:cNvSpPr/>
          <p:nvPr/>
        </p:nvSpPr>
        <p:spPr>
          <a:xfrm rot="10800000">
            <a:off x="5758434" y="4737068"/>
            <a:ext cx="128016" cy="64008"/>
          </a:xfrm>
          <a:prstGeom prst="triangle">
            <a:avLst/>
          </a:prstGeom>
          <a:solidFill>
            <a:srgbClr val="CBD5E1"/>
          </a:solidFill>
          <a:ln/>
        </p:spPr>
      </p:sp>
      <p:sp>
        <p:nvSpPr>
          <p:cNvPr id="38" name="causes Lower GI"/>
          <p:cNvSpPr/>
          <p:nvPr/>
        </p:nvSpPr>
        <p:spPr>
          <a:xfrm>
            <a:off x="7580376" y="3865499"/>
            <a:ext cx="3223260" cy="848709"/>
          </a:xfrm>
          <a:prstGeom prst="roundRect">
            <a:avLst>
              <a:gd name="adj" fmla="val 6464"/>
            </a:avLst>
          </a:prstGeom>
          <a:solidFill>
            <a:srgbClr val="FFFFFF"/>
          </a:solidFill>
          <a:ln w="9525">
            <a:solidFill>
              <a:srgbClr val="CBD5E1"/>
            </a:solidFill>
            <a:prstDash val="solid"/>
          </a:ln>
        </p:spPr>
      </p:sp>
      <p:sp>
        <p:nvSpPr>
          <p:cNvPr id="39" name="causes items Lower GI"/>
          <p:cNvSpPr txBox="1"/>
          <p:nvPr/>
        </p:nvSpPr>
        <p:spPr>
          <a:xfrm>
            <a:off x="7648956" y="3934079"/>
            <a:ext cx="3086100" cy="711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200" dirty="0">
                <a:solidFill>
                  <a:srgbClr val="0B1220"/>
                </a:solidFill>
              </a:rPr>
              <a:t>Diverticular bleed (30–65%)¹²</a:t>
            </a:r>
            <a:endParaRPr lang="en-US" sz="120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200" dirty="0">
                <a:solidFill>
                  <a:srgbClr val="0B1220"/>
                </a:solidFill>
              </a:rPr>
              <a:t>Hemorrhoids, angioectasia, colitis</a:t>
            </a:r>
            <a:endParaRPr lang="en-US" sz="120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200" dirty="0">
                <a:solidFill>
                  <a:srgbClr val="0B1220"/>
                </a:solidFill>
              </a:rPr>
              <a:t>Colorectal cancer; post-polypectomy</a:t>
            </a:r>
            <a:endParaRPr lang="en-US" sz="1200" dirty="0"/>
          </a:p>
        </p:txBody>
      </p:sp>
      <p:sp>
        <p:nvSpPr>
          <p:cNvPr id="40" name="Chevron"/>
          <p:cNvSpPr/>
          <p:nvPr/>
        </p:nvSpPr>
        <p:spPr>
          <a:xfrm rot="10800000">
            <a:off x="9127998" y="4737068"/>
            <a:ext cx="128016" cy="64008"/>
          </a:xfrm>
          <a:prstGeom prst="triangle">
            <a:avLst/>
          </a:prstGeom>
          <a:solidFill>
            <a:srgbClr val="CBD5E1"/>
          </a:solidFill>
          <a:ln/>
        </p:spPr>
      </p:sp>
      <p:sp>
        <p:nvSpPr>
          <p:cNvPr id="41" name="causes Small bowel"/>
          <p:cNvSpPr/>
          <p:nvPr/>
        </p:nvSpPr>
        <p:spPr>
          <a:xfrm>
            <a:off x="10949940" y="3865499"/>
            <a:ext cx="3223260" cy="848709"/>
          </a:xfrm>
          <a:prstGeom prst="roundRect">
            <a:avLst>
              <a:gd name="adj" fmla="val 6464"/>
            </a:avLst>
          </a:prstGeom>
          <a:solidFill>
            <a:srgbClr val="FFFFFF"/>
          </a:solidFill>
          <a:ln w="9525">
            <a:solidFill>
              <a:srgbClr val="CBD5E1"/>
            </a:solidFill>
            <a:prstDash val="solid"/>
          </a:ln>
        </p:spPr>
      </p:sp>
      <p:sp>
        <p:nvSpPr>
          <p:cNvPr id="42" name="causes items Small bowel"/>
          <p:cNvSpPr txBox="1"/>
          <p:nvPr/>
        </p:nvSpPr>
        <p:spPr>
          <a:xfrm>
            <a:off x="11018520" y="3934079"/>
            <a:ext cx="3086100" cy="711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200" dirty="0">
                <a:solidFill>
                  <a:srgbClr val="0B1220"/>
                </a:solidFill>
              </a:rPr>
              <a:t>Angioectasia; Heyde (with AS)</a:t>
            </a:r>
            <a:endParaRPr lang="en-US" sz="120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200" dirty="0">
                <a:solidFill>
                  <a:srgbClr val="0B1220"/>
                </a:solidFill>
              </a:rPr>
              <a:t>Crohn, NSAID ulcers, tumour</a:t>
            </a:r>
            <a:endParaRPr lang="en-US" sz="120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200" dirty="0">
                <a:solidFill>
                  <a:srgbClr val="0B1220"/>
                </a:solidFill>
              </a:rPr>
              <a:t>Meckel diverticulum if young</a:t>
            </a:r>
            <a:endParaRPr lang="en-US" sz="1200" dirty="0"/>
          </a:p>
        </p:txBody>
      </p:sp>
      <p:sp>
        <p:nvSpPr>
          <p:cNvPr id="43" name="Chevron"/>
          <p:cNvSpPr/>
          <p:nvPr/>
        </p:nvSpPr>
        <p:spPr>
          <a:xfrm rot="10800000">
            <a:off x="12497562" y="4737068"/>
            <a:ext cx="128016" cy="64008"/>
          </a:xfrm>
          <a:prstGeom prst="triangle">
            <a:avLst/>
          </a:prstGeom>
          <a:solidFill>
            <a:srgbClr val="CBD5E1"/>
          </a:solidFill>
          <a:ln/>
        </p:spPr>
      </p:sp>
      <p:sp>
        <p:nvSpPr>
          <p:cNvPr id="44" name="Row label CLUES"/>
          <p:cNvSpPr/>
          <p:nvPr/>
        </p:nvSpPr>
        <p:spPr>
          <a:xfrm>
            <a:off x="457200" y="4823936"/>
            <a:ext cx="292608" cy="848709"/>
          </a:xfrm>
          <a:prstGeom prst="roundRect">
            <a:avLst>
              <a:gd name="adj" fmla="val 18750"/>
            </a:avLst>
          </a:prstGeom>
          <a:solidFill>
            <a:srgbClr val="334155"/>
          </a:solidFill>
          <a:ln/>
        </p:spPr>
      </p:sp>
      <p:sp>
        <p:nvSpPr>
          <p:cNvPr id="45" name="Row label text CLUES"/>
          <p:cNvSpPr txBox="1"/>
          <p:nvPr/>
        </p:nvSpPr>
        <p:spPr>
          <a:xfrm rot="16200000">
            <a:off x="179149" y="5101987"/>
            <a:ext cx="848709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150" kern="0" dirty="0">
                <a:solidFill>
                  <a:srgbClr val="FFFFFF"/>
                </a:solidFill>
              </a:rPr>
              <a:t>CLUES</a:t>
            </a:r>
            <a:endParaRPr lang="en-US" sz="850" dirty="0"/>
          </a:p>
        </p:txBody>
      </p:sp>
      <p:sp>
        <p:nvSpPr>
          <p:cNvPr id="46" name="clues Upper, nonvariceal"/>
          <p:cNvSpPr/>
          <p:nvPr/>
        </p:nvSpPr>
        <p:spPr>
          <a:xfrm>
            <a:off x="841248" y="4823936"/>
            <a:ext cx="3223260" cy="848709"/>
          </a:xfrm>
          <a:prstGeom prst="roundRect">
            <a:avLst>
              <a:gd name="adj" fmla="val 6464"/>
            </a:avLst>
          </a:prstGeom>
          <a:solidFill>
            <a:srgbClr val="F7F9FC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47" name="clues items Upper, nonvariceal"/>
          <p:cNvSpPr txBox="1"/>
          <p:nvPr/>
        </p:nvSpPr>
        <p:spPr>
          <a:xfrm>
            <a:off x="909828" y="4892516"/>
            <a:ext cx="3086100" cy="711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200" dirty="0">
                <a:solidFill>
                  <a:srgbClr val="0B1220"/>
                </a:solidFill>
              </a:rPr>
              <a:t>Melena on exam (LR 25)⁴</a:t>
            </a:r>
            <a:endParaRPr lang="en-US" sz="120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200" dirty="0">
                <a:solidFill>
                  <a:srgbClr val="0B1220"/>
                </a:solidFill>
              </a:rPr>
              <a:t>Urea:Cr &gt;0.12 (BUN:Cr &gt;30): LR 7.5⁴</a:t>
            </a:r>
            <a:endParaRPr lang="en-US" sz="120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200" dirty="0">
                <a:solidFill>
                  <a:srgbClr val="0B1220"/>
                </a:solidFill>
              </a:rPr>
              <a:t>NSAIDs or aspirin; epigastric pain</a:t>
            </a:r>
            <a:endParaRPr lang="en-US" sz="1200" dirty="0"/>
          </a:p>
        </p:txBody>
      </p:sp>
      <p:sp>
        <p:nvSpPr>
          <p:cNvPr id="48" name="Chevron"/>
          <p:cNvSpPr/>
          <p:nvPr/>
        </p:nvSpPr>
        <p:spPr>
          <a:xfrm rot="10800000">
            <a:off x="2388870" y="5695506"/>
            <a:ext cx="128016" cy="64008"/>
          </a:xfrm>
          <a:prstGeom prst="triangle">
            <a:avLst/>
          </a:prstGeom>
          <a:solidFill>
            <a:srgbClr val="CBD5E1"/>
          </a:solidFill>
          <a:ln/>
        </p:spPr>
      </p:sp>
      <p:sp>
        <p:nvSpPr>
          <p:cNvPr id="49" name="clues Variceal"/>
          <p:cNvSpPr/>
          <p:nvPr/>
        </p:nvSpPr>
        <p:spPr>
          <a:xfrm>
            <a:off x="4210812" y="4823936"/>
            <a:ext cx="3223260" cy="848709"/>
          </a:xfrm>
          <a:prstGeom prst="roundRect">
            <a:avLst>
              <a:gd name="adj" fmla="val 6464"/>
            </a:avLst>
          </a:prstGeom>
          <a:solidFill>
            <a:srgbClr val="F7F9FC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50" name="clues items Variceal"/>
          <p:cNvSpPr txBox="1"/>
          <p:nvPr/>
        </p:nvSpPr>
        <p:spPr>
          <a:xfrm>
            <a:off x="4279392" y="4892516"/>
            <a:ext cx="3086100" cy="711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200" dirty="0">
                <a:solidFill>
                  <a:srgbClr val="0B1220"/>
                </a:solidFill>
              </a:rPr>
              <a:t>Known cirrhosis or heavy alcohol use</a:t>
            </a:r>
            <a:endParaRPr lang="en-US" sz="120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200" dirty="0">
                <a:solidFill>
                  <a:srgbClr val="0B1220"/>
                </a:solidFill>
              </a:rPr>
              <a:t>Ascites, spider angiomas, low platelets</a:t>
            </a:r>
            <a:endParaRPr lang="en-US" sz="1200" dirty="0"/>
          </a:p>
        </p:txBody>
      </p:sp>
      <p:sp>
        <p:nvSpPr>
          <p:cNvPr id="51" name="Chevron"/>
          <p:cNvSpPr/>
          <p:nvPr/>
        </p:nvSpPr>
        <p:spPr>
          <a:xfrm rot="10800000">
            <a:off x="5758434" y="5695506"/>
            <a:ext cx="128016" cy="64008"/>
          </a:xfrm>
          <a:prstGeom prst="triangle">
            <a:avLst/>
          </a:prstGeom>
          <a:solidFill>
            <a:srgbClr val="CBD5E1"/>
          </a:solidFill>
          <a:ln/>
        </p:spPr>
      </p:sp>
      <p:sp>
        <p:nvSpPr>
          <p:cNvPr id="52" name="clues Lower GI"/>
          <p:cNvSpPr/>
          <p:nvPr/>
        </p:nvSpPr>
        <p:spPr>
          <a:xfrm>
            <a:off x="7580376" y="4823936"/>
            <a:ext cx="3223260" cy="848709"/>
          </a:xfrm>
          <a:prstGeom prst="roundRect">
            <a:avLst>
              <a:gd name="adj" fmla="val 6464"/>
            </a:avLst>
          </a:prstGeom>
          <a:solidFill>
            <a:srgbClr val="F7F9FC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53" name="clues items Lower GI"/>
          <p:cNvSpPr txBox="1"/>
          <p:nvPr/>
        </p:nvSpPr>
        <p:spPr>
          <a:xfrm>
            <a:off x="7648956" y="4892516"/>
            <a:ext cx="3086100" cy="711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200" dirty="0">
                <a:solidFill>
                  <a:srgbClr val="0B1220"/>
                </a:solidFill>
              </a:rPr>
              <a:t>Painless hematochezia; older adult</a:t>
            </a:r>
            <a:endParaRPr lang="en-US" sz="120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200" dirty="0">
                <a:solidFill>
                  <a:srgbClr val="0B1220"/>
                </a:solidFill>
              </a:rPr>
              <a:t>Clots in stool: not upper (LR 0.05)⁴</a:t>
            </a:r>
            <a:endParaRPr lang="en-US" sz="120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200" dirty="0">
                <a:solidFill>
                  <a:srgbClr val="0B1220"/>
                </a:solidFill>
              </a:rPr>
              <a:t>Hematochezia + shock: 10–15% upper¹²</a:t>
            </a:r>
            <a:endParaRPr lang="en-US" sz="1200" dirty="0"/>
          </a:p>
        </p:txBody>
      </p:sp>
      <p:sp>
        <p:nvSpPr>
          <p:cNvPr id="54" name="Chevron"/>
          <p:cNvSpPr/>
          <p:nvPr/>
        </p:nvSpPr>
        <p:spPr>
          <a:xfrm rot="10800000">
            <a:off x="9127998" y="5695506"/>
            <a:ext cx="128016" cy="64008"/>
          </a:xfrm>
          <a:prstGeom prst="triangle">
            <a:avLst/>
          </a:prstGeom>
          <a:solidFill>
            <a:srgbClr val="CBD5E1"/>
          </a:solidFill>
          <a:ln/>
        </p:spPr>
      </p:sp>
      <p:sp>
        <p:nvSpPr>
          <p:cNvPr id="55" name="clues Small bowel"/>
          <p:cNvSpPr/>
          <p:nvPr/>
        </p:nvSpPr>
        <p:spPr>
          <a:xfrm>
            <a:off x="10949940" y="4823936"/>
            <a:ext cx="3223260" cy="848709"/>
          </a:xfrm>
          <a:prstGeom prst="roundRect">
            <a:avLst>
              <a:gd name="adj" fmla="val 6464"/>
            </a:avLst>
          </a:prstGeom>
          <a:solidFill>
            <a:srgbClr val="F7F9FC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56" name="clues items Small bowel"/>
          <p:cNvSpPr txBox="1"/>
          <p:nvPr/>
        </p:nvSpPr>
        <p:spPr>
          <a:xfrm>
            <a:off x="11018520" y="4892516"/>
            <a:ext cx="3086100" cy="711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200" dirty="0">
                <a:solidFill>
                  <a:srgbClr val="0B1220"/>
                </a:solidFill>
              </a:rPr>
              <a:t>Normal EGD and colonoscopy¹¹</a:t>
            </a:r>
            <a:endParaRPr lang="en-US" sz="120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200" dirty="0">
                <a:solidFill>
                  <a:srgbClr val="0B1220"/>
                </a:solidFill>
              </a:rPr>
              <a:t>Iron deficiency; recurrent melena</a:t>
            </a:r>
            <a:endParaRPr lang="en-US" sz="1200" dirty="0"/>
          </a:p>
        </p:txBody>
      </p:sp>
      <p:sp>
        <p:nvSpPr>
          <p:cNvPr id="57" name="Chevron"/>
          <p:cNvSpPr/>
          <p:nvPr/>
        </p:nvSpPr>
        <p:spPr>
          <a:xfrm rot="10800000">
            <a:off x="12497562" y="5695506"/>
            <a:ext cx="128016" cy="64008"/>
          </a:xfrm>
          <a:prstGeom prst="triangle">
            <a:avLst/>
          </a:prstGeom>
          <a:solidFill>
            <a:srgbClr val="CBD5E1"/>
          </a:solidFill>
          <a:ln/>
        </p:spPr>
      </p:sp>
      <p:sp>
        <p:nvSpPr>
          <p:cNvPr id="58" name="Row label WORKUP"/>
          <p:cNvSpPr/>
          <p:nvPr/>
        </p:nvSpPr>
        <p:spPr>
          <a:xfrm>
            <a:off x="457200" y="5782374"/>
            <a:ext cx="292608" cy="848709"/>
          </a:xfrm>
          <a:prstGeom prst="roundRect">
            <a:avLst>
              <a:gd name="adj" fmla="val 18750"/>
            </a:avLst>
          </a:prstGeom>
          <a:solidFill>
            <a:srgbClr val="0A6AA3"/>
          </a:solidFill>
          <a:ln/>
        </p:spPr>
      </p:sp>
      <p:sp>
        <p:nvSpPr>
          <p:cNvPr id="59" name="Row label text WORKUP"/>
          <p:cNvSpPr txBox="1"/>
          <p:nvPr/>
        </p:nvSpPr>
        <p:spPr>
          <a:xfrm rot="16200000">
            <a:off x="179149" y="6060424"/>
            <a:ext cx="848709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150" kern="0" dirty="0">
                <a:solidFill>
                  <a:srgbClr val="FFFFFF"/>
                </a:solidFill>
              </a:rPr>
              <a:t>WORKUP</a:t>
            </a:r>
            <a:endParaRPr lang="en-US" sz="850" dirty="0"/>
          </a:p>
        </p:txBody>
      </p:sp>
      <p:sp>
        <p:nvSpPr>
          <p:cNvPr id="60" name="workup Upper, nonvariceal"/>
          <p:cNvSpPr/>
          <p:nvPr/>
        </p:nvSpPr>
        <p:spPr>
          <a:xfrm>
            <a:off x="841248" y="5782374"/>
            <a:ext cx="3223260" cy="848709"/>
          </a:xfrm>
          <a:prstGeom prst="roundRect">
            <a:avLst>
              <a:gd name="adj" fmla="val 6464"/>
            </a:avLst>
          </a:prstGeom>
          <a:solidFill>
            <a:srgbClr val="0A6AA3">
              <a:alpha val="9000"/>
            </a:srgbClr>
          </a:solidFill>
          <a:ln/>
        </p:spPr>
      </p:sp>
      <p:sp>
        <p:nvSpPr>
          <p:cNvPr id="61" name="workup items Upper, nonvariceal"/>
          <p:cNvSpPr txBox="1"/>
          <p:nvPr/>
        </p:nvSpPr>
        <p:spPr>
          <a:xfrm>
            <a:off x="909828" y="5850954"/>
            <a:ext cx="3086100" cy="711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200" dirty="0">
                <a:solidFill>
                  <a:srgbClr val="0B1220"/>
                </a:solidFill>
              </a:rPr>
              <a:t>Blatchford ≤1: outpatient EGD¹˒⁵</a:t>
            </a:r>
            <a:endParaRPr lang="en-US" sz="120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200" dirty="0">
                <a:solidFill>
                  <a:srgbClr val="0B1220"/>
                </a:solidFill>
              </a:rPr>
              <a:t>Others: EGD within 24 h¹˒²</a:t>
            </a:r>
            <a:endParaRPr lang="en-US" sz="120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200" dirty="0">
                <a:solidFill>
                  <a:srgbClr val="0B1220"/>
                </a:solidFill>
              </a:rPr>
              <a:t>Aortic graft: CTA, vascular surgery¹²</a:t>
            </a:r>
            <a:endParaRPr lang="en-US" sz="1200" dirty="0"/>
          </a:p>
        </p:txBody>
      </p:sp>
      <p:sp>
        <p:nvSpPr>
          <p:cNvPr id="62" name="Chevron"/>
          <p:cNvSpPr/>
          <p:nvPr/>
        </p:nvSpPr>
        <p:spPr>
          <a:xfrm rot="10800000">
            <a:off x="2388870" y="6653943"/>
            <a:ext cx="128016" cy="64008"/>
          </a:xfrm>
          <a:prstGeom prst="triangle">
            <a:avLst/>
          </a:prstGeom>
          <a:solidFill>
            <a:srgbClr val="CBD5E1"/>
          </a:solidFill>
          <a:ln/>
        </p:spPr>
      </p:sp>
      <p:sp>
        <p:nvSpPr>
          <p:cNvPr id="63" name="workup Variceal"/>
          <p:cNvSpPr/>
          <p:nvPr/>
        </p:nvSpPr>
        <p:spPr>
          <a:xfrm>
            <a:off x="4210812" y="5782374"/>
            <a:ext cx="3223260" cy="848709"/>
          </a:xfrm>
          <a:prstGeom prst="roundRect">
            <a:avLst>
              <a:gd name="adj" fmla="val 6464"/>
            </a:avLst>
          </a:prstGeom>
          <a:solidFill>
            <a:srgbClr val="0A6AA3">
              <a:alpha val="9000"/>
            </a:srgbClr>
          </a:solidFill>
          <a:ln/>
        </p:spPr>
      </p:sp>
      <p:sp>
        <p:nvSpPr>
          <p:cNvPr id="64" name="workup items Variceal"/>
          <p:cNvSpPr txBox="1"/>
          <p:nvPr/>
        </p:nvSpPr>
        <p:spPr>
          <a:xfrm>
            <a:off x="4279392" y="5850954"/>
            <a:ext cx="3086100" cy="711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200" dirty="0">
                <a:solidFill>
                  <a:srgbClr val="0B1220"/>
                </a:solidFill>
              </a:rPr>
              <a:t>EGD within 12 h of presentation⁷</a:t>
            </a:r>
            <a:endParaRPr lang="en-US" sz="120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200" dirty="0">
                <a:solidFill>
                  <a:srgbClr val="0B1220"/>
                </a:solidFill>
              </a:rPr>
              <a:t>INR, bilirubin, albumin: Child-Pugh</a:t>
            </a:r>
            <a:endParaRPr lang="en-US" sz="1200" dirty="0"/>
          </a:p>
        </p:txBody>
      </p:sp>
      <p:sp>
        <p:nvSpPr>
          <p:cNvPr id="65" name="Chevron"/>
          <p:cNvSpPr/>
          <p:nvPr/>
        </p:nvSpPr>
        <p:spPr>
          <a:xfrm rot="10800000">
            <a:off x="5758434" y="6653943"/>
            <a:ext cx="128016" cy="64008"/>
          </a:xfrm>
          <a:prstGeom prst="triangle">
            <a:avLst/>
          </a:prstGeom>
          <a:solidFill>
            <a:srgbClr val="CBD5E1"/>
          </a:solidFill>
          <a:ln/>
        </p:spPr>
      </p:sp>
      <p:sp>
        <p:nvSpPr>
          <p:cNvPr id="66" name="workup Lower GI"/>
          <p:cNvSpPr/>
          <p:nvPr/>
        </p:nvSpPr>
        <p:spPr>
          <a:xfrm>
            <a:off x="7580376" y="5782374"/>
            <a:ext cx="3223260" cy="848709"/>
          </a:xfrm>
          <a:prstGeom prst="roundRect">
            <a:avLst>
              <a:gd name="adj" fmla="val 6464"/>
            </a:avLst>
          </a:prstGeom>
          <a:solidFill>
            <a:srgbClr val="0A6AA3">
              <a:alpha val="9000"/>
            </a:srgbClr>
          </a:solidFill>
          <a:ln/>
        </p:spPr>
      </p:sp>
      <p:sp>
        <p:nvSpPr>
          <p:cNvPr id="67" name="workup items Lower GI"/>
          <p:cNvSpPr txBox="1"/>
          <p:nvPr/>
        </p:nvSpPr>
        <p:spPr>
          <a:xfrm>
            <a:off x="7648956" y="5850954"/>
            <a:ext cx="3086100" cy="711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200" dirty="0">
                <a:solidFill>
                  <a:srgbClr val="0B1220"/>
                </a:solidFill>
              </a:rPr>
              <a:t>Oakland ≤8: outpatient colonoscopy³˒⁸</a:t>
            </a:r>
            <a:endParaRPr lang="en-US" sz="120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200" dirty="0">
                <a:solidFill>
                  <a:srgbClr val="0B1220"/>
                </a:solidFill>
              </a:rPr>
              <a:t>Admitted: colonoscopy after prep³</a:t>
            </a:r>
            <a:endParaRPr lang="en-US" sz="120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200" dirty="0">
                <a:solidFill>
                  <a:srgbClr val="0B1220"/>
                </a:solidFill>
              </a:rPr>
              <a:t>Brisk bleed: CTA, not urgent colo³</a:t>
            </a:r>
            <a:endParaRPr lang="en-US" sz="1200" dirty="0"/>
          </a:p>
        </p:txBody>
      </p:sp>
      <p:sp>
        <p:nvSpPr>
          <p:cNvPr id="68" name="Chevron"/>
          <p:cNvSpPr/>
          <p:nvPr/>
        </p:nvSpPr>
        <p:spPr>
          <a:xfrm rot="10800000">
            <a:off x="9127998" y="6653943"/>
            <a:ext cx="128016" cy="64008"/>
          </a:xfrm>
          <a:prstGeom prst="triangle">
            <a:avLst/>
          </a:prstGeom>
          <a:solidFill>
            <a:srgbClr val="CBD5E1"/>
          </a:solidFill>
          <a:ln/>
        </p:spPr>
      </p:sp>
      <p:sp>
        <p:nvSpPr>
          <p:cNvPr id="69" name="workup Small bowel"/>
          <p:cNvSpPr/>
          <p:nvPr/>
        </p:nvSpPr>
        <p:spPr>
          <a:xfrm>
            <a:off x="10949940" y="5782374"/>
            <a:ext cx="3223260" cy="848709"/>
          </a:xfrm>
          <a:prstGeom prst="roundRect">
            <a:avLst>
              <a:gd name="adj" fmla="val 6464"/>
            </a:avLst>
          </a:prstGeom>
          <a:solidFill>
            <a:srgbClr val="0A6AA3">
              <a:alpha val="9000"/>
            </a:srgbClr>
          </a:solidFill>
          <a:ln/>
        </p:spPr>
      </p:sp>
      <p:sp>
        <p:nvSpPr>
          <p:cNvPr id="70" name="workup items Small bowel"/>
          <p:cNvSpPr txBox="1"/>
          <p:nvPr/>
        </p:nvSpPr>
        <p:spPr>
          <a:xfrm>
            <a:off x="11018520" y="5850954"/>
            <a:ext cx="3086100" cy="711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200" dirty="0">
                <a:solidFill>
                  <a:srgbClr val="0B1220"/>
                </a:solidFill>
              </a:rPr>
              <a:t>Second-look EGD or colonoscopy¹¹</a:t>
            </a:r>
            <a:endParaRPr lang="en-US" sz="120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200" dirty="0">
                <a:solidFill>
                  <a:srgbClr val="0B1220"/>
                </a:solidFill>
              </a:rPr>
              <a:t>Capsule endoscopy first line¹¹</a:t>
            </a:r>
            <a:endParaRPr lang="en-US" sz="120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200" dirty="0">
                <a:solidFill>
                  <a:srgbClr val="0B1220"/>
                </a:solidFill>
              </a:rPr>
              <a:t>CT enterography if stricture risk¹¹</a:t>
            </a:r>
            <a:endParaRPr lang="en-US" sz="1200" dirty="0"/>
          </a:p>
        </p:txBody>
      </p:sp>
      <p:sp>
        <p:nvSpPr>
          <p:cNvPr id="71" name="Chevron"/>
          <p:cNvSpPr/>
          <p:nvPr/>
        </p:nvSpPr>
        <p:spPr>
          <a:xfrm rot="10800000">
            <a:off x="12497562" y="6653943"/>
            <a:ext cx="128016" cy="64008"/>
          </a:xfrm>
          <a:prstGeom prst="triangle">
            <a:avLst/>
          </a:prstGeom>
          <a:solidFill>
            <a:srgbClr val="CBD5E1"/>
          </a:solidFill>
          <a:ln/>
        </p:spPr>
      </p:sp>
      <p:sp>
        <p:nvSpPr>
          <p:cNvPr id="72" name="Row label MANAGE"/>
          <p:cNvSpPr/>
          <p:nvPr/>
        </p:nvSpPr>
        <p:spPr>
          <a:xfrm>
            <a:off x="457200" y="6740811"/>
            <a:ext cx="292608" cy="848709"/>
          </a:xfrm>
          <a:prstGeom prst="roundRect">
            <a:avLst>
              <a:gd name="adj" fmla="val 18750"/>
            </a:avLst>
          </a:prstGeom>
          <a:solidFill>
            <a:srgbClr val="067647"/>
          </a:solidFill>
          <a:ln/>
        </p:spPr>
      </p:sp>
      <p:sp>
        <p:nvSpPr>
          <p:cNvPr id="73" name="Row label text MANAGE"/>
          <p:cNvSpPr txBox="1"/>
          <p:nvPr/>
        </p:nvSpPr>
        <p:spPr>
          <a:xfrm rot="16200000">
            <a:off x="179149" y="7018861"/>
            <a:ext cx="848709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150" kern="0" dirty="0">
                <a:solidFill>
                  <a:srgbClr val="FFFFFF"/>
                </a:solidFill>
              </a:rPr>
              <a:t>MANAGE</a:t>
            </a:r>
            <a:endParaRPr lang="en-US" sz="850" dirty="0"/>
          </a:p>
        </p:txBody>
      </p:sp>
      <p:sp>
        <p:nvSpPr>
          <p:cNvPr id="74" name="management Upper, nonvariceal"/>
          <p:cNvSpPr/>
          <p:nvPr/>
        </p:nvSpPr>
        <p:spPr>
          <a:xfrm>
            <a:off x="841248" y="6740811"/>
            <a:ext cx="3223260" cy="848709"/>
          </a:xfrm>
          <a:prstGeom prst="roundRect">
            <a:avLst>
              <a:gd name="adj" fmla="val 6464"/>
            </a:avLst>
          </a:prstGeom>
          <a:solidFill>
            <a:srgbClr val="067647">
              <a:alpha val="9000"/>
            </a:srgbClr>
          </a:solidFill>
          <a:ln/>
        </p:spPr>
      </p:sp>
      <p:sp>
        <p:nvSpPr>
          <p:cNvPr id="75" name="management items Upper, nonvariceal"/>
          <p:cNvSpPr txBox="1"/>
          <p:nvPr/>
        </p:nvSpPr>
        <p:spPr>
          <a:xfrm>
            <a:off x="909828" y="6809391"/>
            <a:ext cx="3086100" cy="711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200" dirty="0">
                <a:solidFill>
                  <a:srgbClr val="0B1220"/>
                </a:solidFill>
              </a:rPr>
              <a:t>Pre-EGD: erythromycin ± IV PPI¹˒¹²</a:t>
            </a:r>
            <a:endParaRPr lang="en-US" sz="120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200" dirty="0">
                <a:solidFill>
                  <a:srgbClr val="0B1220"/>
                </a:solidFill>
              </a:rPr>
              <a:t>High-risk ulcer: scope, IV PPI ×3 d¹˒²</a:t>
            </a:r>
            <a:endParaRPr lang="en-US" sz="120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200" dirty="0">
                <a:solidFill>
                  <a:srgbClr val="0B1220"/>
                </a:solidFill>
              </a:rPr>
              <a:t>PPI BID ×2 wk; H. pylori, retest if neg¹˒²</a:t>
            </a:r>
            <a:endParaRPr lang="en-US" sz="1200" dirty="0"/>
          </a:p>
        </p:txBody>
      </p:sp>
      <p:sp>
        <p:nvSpPr>
          <p:cNvPr id="76" name="management Variceal"/>
          <p:cNvSpPr/>
          <p:nvPr/>
        </p:nvSpPr>
        <p:spPr>
          <a:xfrm>
            <a:off x="4210812" y="6740811"/>
            <a:ext cx="3223260" cy="848709"/>
          </a:xfrm>
          <a:prstGeom prst="roundRect">
            <a:avLst>
              <a:gd name="adj" fmla="val 6464"/>
            </a:avLst>
          </a:prstGeom>
          <a:solidFill>
            <a:srgbClr val="067647">
              <a:alpha val="9000"/>
            </a:srgbClr>
          </a:solidFill>
          <a:ln/>
        </p:spPr>
      </p:sp>
      <p:sp>
        <p:nvSpPr>
          <p:cNvPr id="77" name="management items Variceal"/>
          <p:cNvSpPr txBox="1"/>
          <p:nvPr/>
        </p:nvSpPr>
        <p:spPr>
          <a:xfrm>
            <a:off x="4279392" y="6809391"/>
            <a:ext cx="3086100" cy="711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200" dirty="0">
                <a:solidFill>
                  <a:srgbClr val="0B1220"/>
                </a:solidFill>
              </a:rPr>
              <a:t>Octreotide 2–5 d; ceftriaxone 1 g/d⁷</a:t>
            </a:r>
            <a:endParaRPr lang="en-US" sz="120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200" dirty="0">
                <a:solidFill>
                  <a:srgbClr val="0B1220"/>
                </a:solidFill>
              </a:rPr>
              <a:t>Band ligation; avoid over-transfusing⁶˒⁷</a:t>
            </a:r>
            <a:endParaRPr lang="en-US" sz="120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200" dirty="0">
                <a:solidFill>
                  <a:srgbClr val="0B1220"/>
                </a:solidFill>
              </a:rPr>
              <a:t>TIPS ≤72 h: Child C10–13 or B+active⁷</a:t>
            </a:r>
            <a:endParaRPr lang="en-US" sz="1200" dirty="0"/>
          </a:p>
        </p:txBody>
      </p:sp>
      <p:sp>
        <p:nvSpPr>
          <p:cNvPr id="78" name="management Lower GI"/>
          <p:cNvSpPr/>
          <p:nvPr/>
        </p:nvSpPr>
        <p:spPr>
          <a:xfrm>
            <a:off x="7580376" y="6740811"/>
            <a:ext cx="3223260" cy="848709"/>
          </a:xfrm>
          <a:prstGeom prst="roundRect">
            <a:avLst>
              <a:gd name="adj" fmla="val 6464"/>
            </a:avLst>
          </a:prstGeom>
          <a:solidFill>
            <a:srgbClr val="067647">
              <a:alpha val="9000"/>
            </a:srgbClr>
          </a:solidFill>
          <a:ln/>
        </p:spPr>
      </p:sp>
      <p:sp>
        <p:nvSpPr>
          <p:cNvPr id="79" name="management items Lower GI"/>
          <p:cNvSpPr txBox="1"/>
          <p:nvPr/>
        </p:nvSpPr>
        <p:spPr>
          <a:xfrm>
            <a:off x="7648956" y="6809391"/>
            <a:ext cx="3086100" cy="711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200" dirty="0">
                <a:solidFill>
                  <a:srgbClr val="0B1220"/>
                </a:solidFill>
              </a:rPr>
              <a:t>Most stop on their own</a:t>
            </a:r>
            <a:endParaRPr lang="en-US" sz="120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200" dirty="0">
                <a:solidFill>
                  <a:srgbClr val="0B1220"/>
                </a:solidFill>
              </a:rPr>
              <a:t>Endoscopic clips or coagulation³</a:t>
            </a:r>
            <a:endParaRPr lang="en-US" sz="120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200" dirty="0">
                <a:solidFill>
                  <a:srgbClr val="0B1220"/>
                </a:solidFill>
              </a:rPr>
              <a:t>CTA positive: embolize; surgery last³</a:t>
            </a:r>
            <a:endParaRPr lang="en-US" sz="1200" dirty="0"/>
          </a:p>
        </p:txBody>
      </p:sp>
      <p:sp>
        <p:nvSpPr>
          <p:cNvPr id="80" name="management Small bowel"/>
          <p:cNvSpPr/>
          <p:nvPr/>
        </p:nvSpPr>
        <p:spPr>
          <a:xfrm>
            <a:off x="10949940" y="6740811"/>
            <a:ext cx="3223260" cy="848709"/>
          </a:xfrm>
          <a:prstGeom prst="roundRect">
            <a:avLst>
              <a:gd name="adj" fmla="val 6464"/>
            </a:avLst>
          </a:prstGeom>
          <a:solidFill>
            <a:srgbClr val="067647">
              <a:alpha val="9000"/>
            </a:srgbClr>
          </a:solidFill>
          <a:ln/>
        </p:spPr>
      </p:sp>
      <p:sp>
        <p:nvSpPr>
          <p:cNvPr id="81" name="management items Small bowel"/>
          <p:cNvSpPr txBox="1"/>
          <p:nvPr/>
        </p:nvSpPr>
        <p:spPr>
          <a:xfrm>
            <a:off x="11018520" y="6809391"/>
            <a:ext cx="3086100" cy="711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200" dirty="0">
                <a:solidFill>
                  <a:srgbClr val="0B1220"/>
                </a:solidFill>
              </a:rPr>
              <a:t>Deep enteroscopy to treat lesion¹¹</a:t>
            </a:r>
            <a:endParaRPr lang="en-US" sz="120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200" dirty="0">
                <a:solidFill>
                  <a:srgbClr val="0B1220"/>
                </a:solidFill>
              </a:rPr>
              <a:t>Iron; octreotide for angioectasia¹²</a:t>
            </a:r>
            <a:endParaRPr lang="en-US" sz="1200" dirty="0"/>
          </a:p>
        </p:txBody>
      </p:sp>
      <p:pic>
        <p:nvPicPr>
          <p:cNvPr id="82" name="Logo" descr="Stethopedia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7735824"/>
            <a:ext cx="201168" cy="201168"/>
          </a:xfrm>
          <a:prstGeom prst="rect">
            <a:avLst/>
          </a:prstGeom>
        </p:spPr>
      </p:pic>
      <p:sp>
        <p:nvSpPr>
          <p:cNvPr id="83" name="Brand"/>
          <p:cNvSpPr txBox="1"/>
          <p:nvPr/>
        </p:nvSpPr>
        <p:spPr>
          <a:xfrm>
            <a:off x="731520" y="7717536"/>
            <a:ext cx="2162275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b="1" dirty="0">
                <a:solidFill>
                  <a:srgbClr val="0B2540"/>
                </a:solidFill>
              </a:rPr>
              <a:t>Stethopedia</a:t>
            </a:r>
            <a:endParaRPr lang="en-US" sz="900" dirty="0"/>
          </a:p>
          <a:p>
            <a:pPr indent="0" marL="0">
              <a:buNone/>
            </a:pPr>
            <a:r>
              <a:rPr lang="en-US" sz="900" u="sng" dirty="0">
                <a:solidFill>
                  <a:srgbClr val="0A6AA3"/>
                </a:solidFill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stethopedia.ca/approach/gi-bleeding</a:t>
            </a:r>
            <a:endParaRPr lang="en-US" sz="900" dirty="0"/>
          </a:p>
        </p:txBody>
      </p:sp>
      <p:sp>
        <p:nvSpPr>
          <p:cNvPr id="84" name="Evidence"/>
          <p:cNvSpPr txBox="1"/>
          <p:nvPr/>
        </p:nvSpPr>
        <p:spPr>
          <a:xfrm>
            <a:off x="3213835" y="7717536"/>
            <a:ext cx="10959365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50" b="1" dirty="0">
                <a:solidFill>
                  <a:srgbClr val="334155"/>
                </a:solidFill>
              </a:rPr>
              <a:t>Evidence  </a:t>
            </a:r>
            <a:pPr indent="0" marL="0">
              <a:buNone/>
            </a:pPr>
            <a:r>
              <a:rPr lang="en-US" sz="850" u="sng" dirty="0">
                <a:solidFill>
                  <a:srgbClr val="64748B"/>
                </a:solidFill>
                <a:hlinkClick r:id="rId3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¹ Laine 2021, Am J Gastroenterol</a:t>
            </a:r>
            <a:pPr indent="0" marL="0">
              <a:buNone/>
            </a:pPr>
            <a:r>
              <a:rPr lang="en-US" sz="850" dirty="0">
                <a:solidFill>
                  <a:srgbClr val="64748B"/>
                </a:solidFill>
              </a:rPr>
              <a:t>   </a:t>
            </a:r>
            <a:pPr indent="0" marL="0">
              <a:buNone/>
            </a:pPr>
            <a:r>
              <a:rPr lang="en-US" sz="850" u="sng" dirty="0">
                <a:solidFill>
                  <a:srgbClr val="64748B"/>
                </a:solidFill>
                <a:hlinkClick r:id="rId4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² Barkun 2019, Ann Intern Med</a:t>
            </a:r>
            <a:pPr indent="0" marL="0">
              <a:buNone/>
            </a:pPr>
            <a:r>
              <a:rPr lang="en-US" sz="850" dirty="0">
                <a:solidFill>
                  <a:srgbClr val="64748B"/>
                </a:solidFill>
              </a:rPr>
              <a:t>   </a:t>
            </a:r>
            <a:pPr indent="0" marL="0">
              <a:buNone/>
            </a:pPr>
            <a:r>
              <a:rPr lang="en-US" sz="850" u="sng" dirty="0">
                <a:solidFill>
                  <a:srgbClr val="64748B"/>
                </a:solidFill>
                <a:hlinkClick r:id="rId5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³ Sengupta 2023, Am J Gastroenterol</a:t>
            </a:r>
            <a:pPr indent="0" marL="0">
              <a:buNone/>
            </a:pPr>
            <a:r>
              <a:rPr lang="en-US" sz="850" dirty="0">
                <a:solidFill>
                  <a:srgbClr val="64748B"/>
                </a:solidFill>
              </a:rPr>
              <a:t>   </a:t>
            </a:r>
            <a:pPr indent="0" marL="0">
              <a:buNone/>
            </a:pPr>
            <a:r>
              <a:rPr lang="en-US" sz="850" u="sng" dirty="0">
                <a:solidFill>
                  <a:srgbClr val="64748B"/>
                </a:solidFill>
                <a:hlinkClick r:id="rId6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⁴ Srygley 2012, JAMA</a:t>
            </a:r>
            <a:pPr indent="0" marL="0">
              <a:buNone/>
            </a:pPr>
            <a:r>
              <a:rPr lang="en-US" sz="850" dirty="0">
                <a:solidFill>
                  <a:srgbClr val="64748B"/>
                </a:solidFill>
              </a:rPr>
              <a:t>   </a:t>
            </a:r>
            <a:pPr indent="0" marL="0">
              <a:buNone/>
            </a:pPr>
            <a:r>
              <a:rPr lang="en-US" sz="850" u="sng" dirty="0">
                <a:solidFill>
                  <a:srgbClr val="64748B"/>
                </a:solidFill>
                <a:hlinkClick r:id="rId7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⁵ Stanley 2017, BMJ</a:t>
            </a:r>
            <a:pPr indent="0" marL="0">
              <a:buNone/>
            </a:pPr>
            <a:r>
              <a:rPr lang="en-US" sz="850" dirty="0">
                <a:solidFill>
                  <a:srgbClr val="64748B"/>
                </a:solidFill>
              </a:rPr>
              <a:t>   </a:t>
            </a:r>
            <a:pPr indent="0" marL="0">
              <a:buNone/>
            </a:pPr>
            <a:r>
              <a:rPr lang="en-US" sz="850" u="sng" dirty="0">
                <a:solidFill>
                  <a:srgbClr val="64748B"/>
                </a:solidFill>
                <a:hlinkClick r:id="rId8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⁶ Villanueva 2013, N Engl J Med</a:t>
            </a:r>
            <a:pPr indent="0" marL="0">
              <a:buNone/>
            </a:pPr>
            <a:r>
              <a:rPr lang="en-US" sz="850" dirty="0">
                <a:solidFill>
                  <a:srgbClr val="64748B"/>
                </a:solidFill>
              </a:rPr>
              <a:t>   </a:t>
            </a:r>
            <a:pPr indent="0" marL="0">
              <a:buNone/>
            </a:pPr>
            <a:r>
              <a:rPr lang="en-US" sz="850" u="sng" dirty="0">
                <a:solidFill>
                  <a:srgbClr val="64748B"/>
                </a:solidFill>
                <a:hlinkClick r:id="rId9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⁷ de Franchis 2022, J Hepatol</a:t>
            </a:r>
            <a:pPr indent="0" marL="0">
              <a:buNone/>
            </a:pPr>
            <a:r>
              <a:rPr lang="en-US" sz="850" dirty="0">
                <a:solidFill>
                  <a:srgbClr val="64748B"/>
                </a:solidFill>
              </a:rPr>
              <a:t>   </a:t>
            </a:r>
            <a:pPr indent="0" marL="0">
              <a:buNone/>
            </a:pPr>
            <a:r>
              <a:rPr lang="en-US" sz="850" u="sng" dirty="0">
                <a:solidFill>
                  <a:srgbClr val="64748B"/>
                </a:solidFill>
                <a:hlinkClick r:id="rId10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⁸ Oakland 2017, Lancet Gastroenterol</a:t>
            </a:r>
            <a:pPr indent="0" marL="0">
              <a:buNone/>
            </a:pPr>
            <a:r>
              <a:rPr lang="en-US" sz="850" dirty="0">
                <a:solidFill>
                  <a:srgbClr val="64748B"/>
                </a:solidFill>
              </a:rPr>
              <a:t>   </a:t>
            </a:r>
            <a:pPr indent="0" marL="0">
              <a:buNone/>
            </a:pPr>
            <a:r>
              <a:rPr lang="en-US" sz="850" u="sng" dirty="0">
                <a:solidFill>
                  <a:srgbClr val="64748B"/>
                </a:solidFill>
                <a:hlinkClick r:id="rId1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⁹ Abraham 2022, Am J Gastroenterol</a:t>
            </a:r>
            <a:pPr indent="0" marL="0">
              <a:buNone/>
            </a:pPr>
            <a:r>
              <a:rPr lang="en-US" sz="850" dirty="0">
                <a:solidFill>
                  <a:srgbClr val="64748B"/>
                </a:solidFill>
              </a:rPr>
              <a:t>   </a:t>
            </a:r>
            <a:pPr indent="0" marL="0">
              <a:buNone/>
            </a:pPr>
            <a:r>
              <a:rPr lang="en-US" sz="850" u="sng" dirty="0">
                <a:solidFill>
                  <a:srgbClr val="64748B"/>
                </a:solidFill>
                <a:hlinkClick r:id="rId1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¹⁰ HALT-IT 2020, Lancet</a:t>
            </a:r>
            <a:pPr indent="0" marL="0">
              <a:buNone/>
            </a:pPr>
            <a:r>
              <a:rPr lang="en-US" sz="850" dirty="0">
                <a:solidFill>
                  <a:srgbClr val="64748B"/>
                </a:solidFill>
              </a:rPr>
              <a:t>   </a:t>
            </a:r>
            <a:pPr indent="0" marL="0">
              <a:buNone/>
            </a:pPr>
            <a:r>
              <a:rPr lang="en-US" sz="850" u="sng" dirty="0">
                <a:solidFill>
                  <a:srgbClr val="64748B"/>
                </a:solidFill>
                <a:hlinkClick r:id="rId13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¹¹ Gerson 2015, Am J Gastroenterol</a:t>
            </a:r>
            <a:pPr indent="0" marL="0">
              <a:buNone/>
            </a:pPr>
            <a:r>
              <a:rPr lang="en-US" sz="850" dirty="0">
                <a:solidFill>
                  <a:srgbClr val="64748B"/>
                </a:solidFill>
              </a:rPr>
              <a:t>   </a:t>
            </a:r>
            <a:pPr indent="0" marL="0">
              <a:buNone/>
            </a:pPr>
            <a:r>
              <a:rPr lang="en-US" sz="850" dirty="0">
                <a:solidFill>
                  <a:srgbClr val="64748B"/>
                </a:solidFill>
              </a:rPr>
              <a:t>¹² Manual 2024–25, pp. 67–68</a:t>
            </a:r>
            <a:endParaRPr lang="en-US" sz="8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tethopedia">
  <a:themeElements>
    <a:clrScheme name="Stethopedia">
      <a:dk1>
        <a:srgbClr val="0B1220"/>
      </a:dk1>
      <a:lt1>
        <a:srgbClr val="FFFFFF"/>
      </a:lt1>
      <a:dk2>
        <a:srgbClr val="0B2540"/>
      </a:dk2>
      <a:lt2>
        <a:srgbClr val="F7F9FC"/>
      </a:lt2>
      <a:accent1>
        <a:srgbClr val="0A6AA3"/>
      </a:accent1>
      <a:accent2>
        <a:srgbClr val="38B6FF"/>
      </a:accent2>
      <a:accent3>
        <a:srgbClr val="B42318"/>
      </a:accent3>
      <a:accent4>
        <a:srgbClr val="B54708"/>
      </a:accent4>
      <a:accent5>
        <a:srgbClr val="067647"/>
      </a:accent5>
      <a:accent6>
        <a:srgbClr val="075A8C"/>
      </a:accent6>
      <a:hlink>
        <a:srgbClr val="0A6AA3"/>
      </a:hlink>
      <a:folHlink>
        <a:srgbClr val="075A8C"/>
      </a:folHlink>
    </a:clrScheme>
    <a:fontScheme name="Office">
      <a:majorFont>
        <a:latin typeface="Poppins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Inter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Stethopedia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Approach to GI Bleeding</dc:title>
  <dc:subject>Resuscitate first (transfuse in shock, Hb &lt;70 g/L otherwise), start varix therapy if cirrhosis, then localize the source (upper, variceal, lower, small bowel), risk-stratify with Glasgow-Blatchford or Oakland, and scope.</dc:subject>
  <dc:creator>Stethopedia</dc:creator>
  <cp:lastModifiedBy>Stethopedia</cp:lastModifiedBy>
  <cp:revision>1</cp:revision>
  <dcterms:created xsi:type="dcterms:W3CDTF">2026-11-04T23:39:34Z</dcterms:created>
  <dcterms:modified xsi:type="dcterms:W3CDTF">2026-11-04T23:39:34Z</dcterms:modified>
</cp:coreProperties>
</file>