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Headache" id="{f1cbf046-6ce8-0c81-eaa0-e3991cbd152b}">
          <p14:sldIdLst>
            <p14:sldId id="25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Approach to Headache. Screen each headache for red flags and act on them first; then sort it as primary, vascular, infectious or inflammatory, or mass. In an alert, intact patient, a negative CT within 6 h of onset, read by a radiologist, excludes SAH.
Start: Headache that is new, changed, or unlike the usual pattern. Onset, tempo, pattern vs usual; vitals, fundi, neuro exam, temporal arteries Pregnant: BP (preeclampsia); red painful eye: glaucoma; housemates ill: CO level
Any red flag (SNNOOP10)? If yes: Red flag: same-day workup; treat the emergency: Sudden: peak ≤1 h, or on exertion; Fever, stiff neck, rash, confusion; Focal signs, seizure, papilledema; New after age 50; jaw claudication; Cancer, immunosupp., pregnancy; Positional, Valsalva, post-trauma. Meningitis or GCA: cultures/ESR, then treat before LP or biopsy.
Primary (most common). Causes: Migraine ± aura; Tension-type; medication overuse; Cluster, other autonomic types. Clues: POUND 4 of 5: migraine (LR 24); Band-like, mild, no nausea: tension; Brief orbital pain, tearing: cluster. Workup: Migraine/tension, normal exam: no scan; New cluster-type: MRI (LR 10.7); Headache ≥8 d/mo: overuse risk; diary. Management: ED: IV prochlorperazine or GON block; Ketorolac, metoclopramide; no opioids; Acute drugs ≤2 d/wk; prevent if ≥4 bad d/mo.
Vascular (thunderclap). Causes: Subarachnoid hemorrhage; ICH, venous thrombosis, dissection; Pituitary apoplexy; also RCVS, PRES. Clues: Ottawa: ≥40 y, neck pain, witnessed LOC; Exertion, instant peak, ↓neck flexion; Horner: dissection; OCP, puerperium: CVT. Workup: Alert, intact, CT ≤6 h negative: no SAH; CT &gt;6 h negative: LP or CTA; CTA head/neck; CT or MR venography. Management: Neurosurgery; reverse anticoag; lower BP; aSAH: oral nimodipine; secure aneurysm; CVT: anticoagulate even if bleed.
Infection, inflammation (fever or &gt;50 y). Causes: Bacterial meningitis; Encephalitis, brain abscess; Giant cell arteritis. Clues: Fever, neck stiffness, confusion; Jaw claudication (LR 4.2), diplopia; Normal ESR: GCA less likely (LR 0.2). Workup: Blood cultures, then LP; CT 1st: focal, seizure, GCS &lt;10, immunosupp.; ESR, CRP; temporal artery US or biopsy. Management: Antibiotics + dexamethasone ± acyclovir; GCA: prednisone 40–60 mg now; rheum ≤24 h; GCA with vision loss: emergency.
Mass or pressure (progressive). Causes: Tumour, abscess, hydrocephalus; Idiopathic intracranial HTN; Low pressure: post-LP, CSF leak. Clues: Worse with Valsalva (LR 2.3); Worse lying down; morning vomiting; Papilledema, diplopia, ↓LOC. Workup: Abnormal exam: image (LR 5.3); MRI with gadolinium; LP opening pressure after imaging. Management: HOB 30–45°, osmotherapy, neurosurgery; Tumour edema: dexamethasone.
Key rule: Ottawa SAH Rule: 100% sensitivity if any of 6 (spec 15.3%): nontraumatic, peak ≤1 h, intact.
References:
1. Do TP, Remmers A, Schytz HW, et al. Red and orange flags for secondary headaches in clinical practice: SNNOOP10 list. Neurology. 2019;92:134–144. PMID 30587518
2. American College of Emergency Physicians Clinical Policies Subcommittee on Acute Headache; Godwin SA, et al. Clinical policy: critical issues in adult patients presenting to the emergency department with acute headache. Ann Emerg Med. 2019;74:e41–e74. PMID 31543134
3. Perry JJ, Stiell IG, Sivilotti ML, et al. Clinical decision rules to rule out subarachnoid hemorrhage for acute headache. JAMA. 2013;310:1248–1255. PMID 24065011
4. Medrea I, Cooper P, Lagman-Bartolome AM, et al. Updated Canadian Headache Society migraine prevention guideline with systematic review and meta-analysis. Can J Neurol Sci. 2024:1–23. doi:10.1017/cjn.2024.285 (corrigendum 2025). PMID 39506371
5. Hoh BL, Ko NU, Amin-Hanjani S, et al. 2023 guideline for the management of patients with aneurysmal subarachnoid hemorrhage: a guideline from the American Heart Association/American Stroke Association. Stroke. 2023;54:e314–e370. PMID 37212182
6. Detsky ME, McDonald DR, Baerlocher MO, et al. Does this patient with headache have a migraine or need neuroimaging? JAMA. 2006;296:1274–1283. PMID 16968852
7. Mukhtyar CB, Nikiphorou E, Bartoletti A, et al. 2025 EULAR recommendations for the management of polymyalgia rheumatica and primary large vessel vasculitis. Ann Rheum Dis. 2026. doi:10.1016/j.ard.2026.06.009. PMID 42481270
8. Smetana GW, Shmerling RH. Does this patient have temporal arteritis? JAMA. 2002;287:92–101. PMID 11754714
9. Dejaco C, Ramiro S, Bond M, et al. EULAR recommendations for the use of imaging in large vessel vasculitis in clinical practice: 2023 update. Ann Rheum Dis. 2024;83:741–751. PMID 37550004
10. Robblee J, Minen MT, Friedman BW, et al. 2025 guideline update to acute treatment of migraine for adults in the emergency department: the American Headache Society evidence assessment of parenteral pharmacotherapies. Headache. 2026;66:53–76. PMID 41321235
11. van de Beek D, Cabellos C, Dzupova O, et al. ESCMID guideline: diagnosis and treatment of acute bacterial meningitis. Clin Microbiol Infect. 2016;22 Suppl 3:S37–S62. PMID 27062097
12. Gay E, Levy N, eds. Headache &amp; Vertigo; Stroke &amp; TIA; CNS Emergencies. In: Department of Medicine Housestaff Manual, 30th ed. 2024:195, 197–198.
For education only; not a substitute for clinical judgment or local protocols.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pproach flowchar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rgbClr val="0B25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stethopedia.ca/approach/headache" TargetMode="External"/><Relationship Id="rId3" Type="http://schemas.openxmlformats.org/officeDocument/2006/relationships/hyperlink" Target="https://pubmed.ncbi.nlm.nih.gov/30587518/" TargetMode="External"/><Relationship Id="rId4" Type="http://schemas.openxmlformats.org/officeDocument/2006/relationships/hyperlink" Target="https://pubmed.ncbi.nlm.nih.gov/31543134/" TargetMode="External"/><Relationship Id="rId5" Type="http://schemas.openxmlformats.org/officeDocument/2006/relationships/hyperlink" Target="https://pubmed.ncbi.nlm.nih.gov/24065011/" TargetMode="External"/><Relationship Id="rId6" Type="http://schemas.openxmlformats.org/officeDocument/2006/relationships/hyperlink" Target="https://pubmed.ncbi.nlm.nih.gov/39506371/" TargetMode="External"/><Relationship Id="rId7" Type="http://schemas.openxmlformats.org/officeDocument/2006/relationships/hyperlink" Target="https://pubmed.ncbi.nlm.nih.gov/37212182/" TargetMode="External"/><Relationship Id="rId8" Type="http://schemas.openxmlformats.org/officeDocument/2006/relationships/hyperlink" Target="https://pubmed.ncbi.nlm.nih.gov/16968852/" TargetMode="External"/><Relationship Id="rId9" Type="http://schemas.openxmlformats.org/officeDocument/2006/relationships/hyperlink" Target="https://pubmed.ncbi.nlm.nih.gov/42481270/" TargetMode="External"/><Relationship Id="rId10" Type="http://schemas.openxmlformats.org/officeDocument/2006/relationships/hyperlink" Target="https://pubmed.ncbi.nlm.nih.gov/11754714/" TargetMode="External"/><Relationship Id="rId11" Type="http://schemas.openxmlformats.org/officeDocument/2006/relationships/hyperlink" Target="https://pubmed.ncbi.nlm.nih.gov/37550004/" TargetMode="External"/><Relationship Id="rId12" Type="http://schemas.openxmlformats.org/officeDocument/2006/relationships/hyperlink" Target="https://pubmed.ncbi.nlm.nih.gov/41321235/" TargetMode="External"/><Relationship Id="rId13" Type="http://schemas.openxmlformats.org/officeDocument/2006/relationships/hyperlink" Target="https://pubmed.ncbi.nlm.nih.gov/27062097/" TargetMode="External"/><Relationship Id="rId1" Type="http://schemas.openxmlformats.org/officeDocument/2006/relationships/image" Target="../media/image-1-1.png"/><Relationship Id="rId14" Type="http://schemas.openxmlformats.org/officeDocument/2006/relationships/slideLayout" Target="../slideLayouts/slideLayout2.xml"/><Relationship Id="rId15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A6AA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Approach to </a:t>
            </a:r>
            <a:pPr algn="l"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Headache</a:t>
            </a:r>
            <a:endParaRPr lang="en-US" sz="3000" dirty="0"/>
          </a:p>
        </p:txBody>
      </p:sp>
      <p:sp>
        <p:nvSpPr>
          <p:cNvPr id="3" name="System"/>
          <p:cNvSpPr txBox="1"/>
          <p:nvPr/>
        </p:nvSpPr>
        <p:spPr>
          <a:xfrm>
            <a:off x="457200" y="84124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64748B"/>
                </a:solidFill>
              </a:rPr>
              <a:t>NEUROLOGY &amp; MENTAL STATUS</a:t>
            </a:r>
            <a:endParaRPr lang="en-US" sz="1000" dirty="0"/>
          </a:p>
        </p:txBody>
      </p:sp>
      <p:sp>
        <p:nvSpPr>
          <p:cNvPr id="4" name="Key rule card"/>
          <p:cNvSpPr/>
          <p:nvPr/>
        </p:nvSpPr>
        <p:spPr>
          <a:xfrm>
            <a:off x="8503920" y="256032"/>
            <a:ext cx="5669280" cy="786384"/>
          </a:xfrm>
          <a:prstGeom prst="roundRect">
            <a:avLst>
              <a:gd name="adj" fmla="val 9302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5" name="Key rule stat"/>
          <p:cNvSpPr txBox="1"/>
          <p:nvPr/>
        </p:nvSpPr>
        <p:spPr>
          <a:xfrm>
            <a:off x="8631936" y="256032"/>
            <a:ext cx="10972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A6AA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100%</a:t>
            </a:r>
            <a:endParaRPr lang="en-US" sz="2600" dirty="0"/>
          </a:p>
        </p:txBody>
      </p:sp>
      <p:sp>
        <p:nvSpPr>
          <p:cNvPr id="6" name="Key rule text"/>
          <p:cNvSpPr txBox="1"/>
          <p:nvPr/>
        </p:nvSpPr>
        <p:spPr>
          <a:xfrm>
            <a:off x="9820656" y="301752"/>
            <a:ext cx="4224528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A6AA3"/>
                </a:solidFill>
              </a:rPr>
              <a:t>KEY DECISION RULE  </a:t>
            </a:r>
            <a:endParaRPr lang="en-US" sz="850" dirty="0"/>
          </a:p>
          <a:p>
            <a:pPr indent="0" marL="0">
              <a:buNone/>
            </a:pPr>
            <a:r>
              <a:rPr lang="en-US" sz="1150" b="1" dirty="0">
                <a:solidFill>
                  <a:srgbClr val="0B1220"/>
                </a:solidFill>
              </a:rPr>
              <a:t>Ottawa SAH Rule³</a:t>
            </a:r>
            <a:endParaRPr lang="en-US" sz="850" dirty="0"/>
          </a:p>
          <a:p>
            <a:pPr indent="0" marL="0">
              <a:buNone/>
            </a:pPr>
            <a:r>
              <a:rPr lang="en-US" sz="1050" dirty="0">
                <a:solidFill>
                  <a:srgbClr val="334155"/>
                </a:solidFill>
              </a:rPr>
              <a:t>sensitivity if any of 6 (spec 15.3%): nontraumatic, peak ≤1 h, intact</a:t>
            </a:r>
            <a:endParaRPr lang="en-US" sz="850" dirty="0"/>
          </a:p>
        </p:txBody>
      </p:sp>
      <p:sp>
        <p:nvSpPr>
          <p:cNvPr id="7" name="Presentation"/>
          <p:cNvSpPr/>
          <p:nvPr/>
        </p:nvSpPr>
        <p:spPr>
          <a:xfrm>
            <a:off x="457200" y="1261872"/>
            <a:ext cx="1783080" cy="1193394"/>
          </a:xfrm>
          <a:prstGeom prst="roundRect">
            <a:avLst>
              <a:gd name="adj" fmla="val 5364"/>
            </a:avLst>
          </a:prstGeom>
          <a:solidFill>
            <a:srgbClr val="0B2540"/>
          </a:solidFill>
          <a:ln w="12700">
            <a:solidFill>
              <a:srgbClr val="0B2540"/>
            </a:solidFill>
          </a:ln>
        </p:spPr>
        <p:txBody>
          <a:bodyPr wrap="square" lIns="68580" tIns="68580" rIns="68580" bIns="68580" rtlCol="0" anchor="ctr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FFFFFF"/>
                </a:solidFill>
              </a:rPr>
              <a:t>Headache that is new, changed, or unlike the usual pattern</a:t>
            </a:r>
            <a:endParaRPr lang="en-US" sz="1150" dirty="0"/>
          </a:p>
        </p:txBody>
      </p:sp>
      <p:sp>
        <p:nvSpPr>
          <p:cNvPr id="8" name="Step 1"/>
          <p:cNvSpPr/>
          <p:nvPr/>
        </p:nvSpPr>
        <p:spPr>
          <a:xfrm>
            <a:off x="2514600" y="1261872"/>
            <a:ext cx="2057400" cy="1193394"/>
          </a:xfrm>
          <a:prstGeom prst="roundRect">
            <a:avLst>
              <a:gd name="adj" fmla="val 5364"/>
            </a:avLst>
          </a:prstGeom>
          <a:solidFill>
            <a:srgbClr val="F7F9FC"/>
          </a:solidFill>
          <a:ln w="12700">
            <a:solidFill>
              <a:srgbClr val="CBD5E1"/>
            </a:solidFill>
          </a:ln>
        </p:spPr>
        <p:txBody>
          <a:bodyPr wrap="square" lIns="68580" tIns="68580" rIns="68580" bIns="6858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0B1220"/>
                </a:solidFill>
              </a:rPr>
              <a:t>Onset, tempo, pattern vs usual; vitals, fundi, neuro exam, temporal arteries¹˒¹²</a:t>
            </a:r>
            <a:endParaRPr lang="en-US" sz="1150" dirty="0"/>
          </a:p>
        </p:txBody>
      </p:sp>
      <p:sp>
        <p:nvSpPr>
          <p:cNvPr id="9" name="Step 2"/>
          <p:cNvSpPr/>
          <p:nvPr/>
        </p:nvSpPr>
        <p:spPr>
          <a:xfrm>
            <a:off x="4846320" y="1261872"/>
            <a:ext cx="2057400" cy="1193394"/>
          </a:xfrm>
          <a:prstGeom prst="roundRect">
            <a:avLst>
              <a:gd name="adj" fmla="val 5364"/>
            </a:avLst>
          </a:prstGeom>
          <a:solidFill>
            <a:srgbClr val="F7F9FC"/>
          </a:solidFill>
          <a:ln w="12700">
            <a:solidFill>
              <a:srgbClr val="CBD5E1"/>
            </a:solidFill>
          </a:ln>
        </p:spPr>
        <p:txBody>
          <a:bodyPr wrap="square" lIns="68580" tIns="68580" rIns="68580" bIns="6858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0B1220"/>
                </a:solidFill>
              </a:rPr>
              <a:t>Pregnant: BP (preeclampsia); red painful eye: glaucoma; housemates ill: CO level¹</a:t>
            </a:r>
            <a:endParaRPr lang="en-US" sz="1150" dirty="0"/>
          </a:p>
        </p:txBody>
      </p:sp>
      <p:sp>
        <p:nvSpPr>
          <p:cNvPr id="10" name="Decision"/>
          <p:cNvSpPr/>
          <p:nvPr/>
        </p:nvSpPr>
        <p:spPr>
          <a:xfrm>
            <a:off x="7178040" y="1261872"/>
            <a:ext cx="1463040" cy="1193394"/>
          </a:xfrm>
          <a:prstGeom prst="roundRect">
            <a:avLst>
              <a:gd name="adj" fmla="val 5364"/>
            </a:avLst>
          </a:prstGeom>
          <a:solidFill>
            <a:srgbClr val="0A6AA3">
              <a:alpha val="10000"/>
            </a:srgbClr>
          </a:solidFill>
          <a:ln w="19050">
            <a:solidFill>
              <a:srgbClr val="0A6AA3"/>
            </a:solidFill>
          </a:ln>
        </p:spPr>
        <p:txBody>
          <a:bodyPr wrap="square" lIns="68580" tIns="68580" rIns="68580" bIns="6858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75A8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Any red flag (SNNOOP10)?</a:t>
            </a:r>
            <a:endParaRPr lang="en-US" sz="1150" dirty="0"/>
          </a:p>
        </p:txBody>
      </p:sp>
      <p:sp>
        <p:nvSpPr>
          <p:cNvPr id="11" name="Arrow"/>
          <p:cNvSpPr/>
          <p:nvPr/>
        </p:nvSpPr>
        <p:spPr>
          <a:xfrm>
            <a:off x="2276856" y="1858569"/>
            <a:ext cx="201168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12" name="Arrow"/>
          <p:cNvSpPr/>
          <p:nvPr/>
        </p:nvSpPr>
        <p:spPr>
          <a:xfrm>
            <a:off x="4608576" y="1858569"/>
            <a:ext cx="201168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13" name="Arrow"/>
          <p:cNvSpPr/>
          <p:nvPr/>
        </p:nvSpPr>
        <p:spPr>
          <a:xfrm>
            <a:off x="6940296" y="1858569"/>
            <a:ext cx="201168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14" name="Red flags"/>
          <p:cNvSpPr/>
          <p:nvPr/>
        </p:nvSpPr>
        <p:spPr>
          <a:xfrm>
            <a:off x="8915400" y="1261872"/>
            <a:ext cx="5257800" cy="1193394"/>
          </a:xfrm>
          <a:prstGeom prst="roundRect">
            <a:avLst>
              <a:gd name="adj" fmla="val 5364"/>
            </a:avLst>
          </a:prstGeom>
          <a:solidFill>
            <a:srgbClr val="B42318">
              <a:alpha val="7000"/>
            </a:srgbClr>
          </a:solidFill>
          <a:ln w="15875">
            <a:solidFill>
              <a:srgbClr val="B42318"/>
            </a:solidFill>
            <a:prstDash val="solid"/>
          </a:ln>
        </p:spPr>
      </p:sp>
      <p:sp>
        <p:nvSpPr>
          <p:cNvPr id="15" name="Red flags title"/>
          <p:cNvSpPr/>
          <p:nvPr/>
        </p:nvSpPr>
        <p:spPr>
          <a:xfrm>
            <a:off x="8915400" y="1261872"/>
            <a:ext cx="5257800" cy="326136"/>
          </a:xfrm>
          <a:prstGeom prst="roundRect">
            <a:avLst>
              <a:gd name="adj" fmla="val 19626"/>
            </a:avLst>
          </a:prstGeom>
          <a:solidFill>
            <a:srgbClr val="B42318"/>
          </a:solidFill>
          <a:ln w="15875">
            <a:solidFill>
              <a:srgbClr val="B4231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Red flag: same-day workup; treat the emergency¹˒¹²</a:t>
            </a:r>
            <a:endParaRPr lang="en-US" sz="1200" dirty="0"/>
          </a:p>
        </p:txBody>
      </p:sp>
      <p:sp>
        <p:nvSpPr>
          <p:cNvPr id="16" name="Red flag items 1"/>
          <p:cNvSpPr txBox="1"/>
          <p:nvPr/>
        </p:nvSpPr>
        <p:spPr>
          <a:xfrm>
            <a:off x="8983980" y="1633728"/>
            <a:ext cx="2505456" cy="524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Sudden: peak ≤1 h, or on exertion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Fever, stiff neck, rash, confusion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Focal signs, seizure, papilledema</a:t>
            </a:r>
            <a:endParaRPr lang="en-US" sz="1100" dirty="0"/>
          </a:p>
        </p:txBody>
      </p:sp>
      <p:sp>
        <p:nvSpPr>
          <p:cNvPr id="17" name="Red flag items 2"/>
          <p:cNvSpPr txBox="1"/>
          <p:nvPr/>
        </p:nvSpPr>
        <p:spPr>
          <a:xfrm>
            <a:off x="11599164" y="1633728"/>
            <a:ext cx="2505456" cy="524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New after age 50; jaw claudication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Cancer, immunosupp., pregnancy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Positional, Valsalva, post-trauma</a:t>
            </a:r>
            <a:endParaRPr lang="en-US" sz="1100" dirty="0"/>
          </a:p>
        </p:txBody>
      </p:sp>
      <p:sp>
        <p:nvSpPr>
          <p:cNvPr id="18" name="Red flag action"/>
          <p:cNvSpPr txBox="1"/>
          <p:nvPr/>
        </p:nvSpPr>
        <p:spPr>
          <a:xfrm>
            <a:off x="8983980" y="2231746"/>
            <a:ext cx="5120640" cy="17322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b="1" dirty="0">
                <a:solidFill>
                  <a:srgbClr val="B42318"/>
                </a:solidFill>
              </a:rPr>
              <a:t>→ Meningitis or GCA: cultures/ESR, then treat before LP or biopsy⁷˒¹¹</a:t>
            </a:r>
            <a:endParaRPr lang="en-US" sz="1100" dirty="0"/>
          </a:p>
        </p:txBody>
      </p:sp>
      <p:sp>
        <p:nvSpPr>
          <p:cNvPr id="19" name="Yes arrow"/>
          <p:cNvSpPr/>
          <p:nvPr/>
        </p:nvSpPr>
        <p:spPr>
          <a:xfrm>
            <a:off x="8677656" y="1858569"/>
            <a:ext cx="201168" cy="0"/>
          </a:xfrm>
          <a:prstGeom prst="line">
            <a:avLst/>
          </a:prstGeom>
          <a:noFill/>
          <a:ln w="22225">
            <a:solidFill>
              <a:srgbClr val="B42318"/>
            </a:solidFill>
            <a:prstDash val="solid"/>
            <a:tailEnd type="triangle"/>
          </a:ln>
        </p:spPr>
      </p:sp>
      <p:sp>
        <p:nvSpPr>
          <p:cNvPr id="20" name="Yes label"/>
          <p:cNvSpPr txBox="1"/>
          <p:nvPr/>
        </p:nvSpPr>
        <p:spPr>
          <a:xfrm>
            <a:off x="8641080" y="1639113"/>
            <a:ext cx="274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B42318"/>
                </a:solidFill>
              </a:rPr>
              <a:t>Yes</a:t>
            </a:r>
            <a:endParaRPr lang="en-US" sz="850" dirty="0"/>
          </a:p>
        </p:txBody>
      </p:sp>
      <p:sp>
        <p:nvSpPr>
          <p:cNvPr id="21" name="Drop"/>
          <p:cNvSpPr/>
          <p:nvPr/>
        </p:nvSpPr>
        <p:spPr>
          <a:xfrm>
            <a:off x="7909560" y="2455266"/>
            <a:ext cx="0" cy="438912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</a:ln>
        </p:spPr>
      </p:sp>
      <p:sp>
        <p:nvSpPr>
          <p:cNvPr id="22" name="Bus"/>
          <p:cNvSpPr/>
          <p:nvPr/>
        </p:nvSpPr>
        <p:spPr>
          <a:xfrm>
            <a:off x="2452878" y="2894178"/>
            <a:ext cx="10108692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</a:ln>
        </p:spPr>
      </p:sp>
      <p:sp>
        <p:nvSpPr>
          <p:cNvPr id="23" name="Arrow"/>
          <p:cNvSpPr/>
          <p:nvPr/>
        </p:nvSpPr>
        <p:spPr>
          <a:xfrm>
            <a:off x="2452878" y="2894178"/>
            <a:ext cx="0" cy="155448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24" name="Arrow"/>
          <p:cNvSpPr/>
          <p:nvPr/>
        </p:nvSpPr>
        <p:spPr>
          <a:xfrm>
            <a:off x="5822442" y="2894178"/>
            <a:ext cx="0" cy="155448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25" name="Arrow"/>
          <p:cNvSpPr/>
          <p:nvPr/>
        </p:nvSpPr>
        <p:spPr>
          <a:xfrm>
            <a:off x="9192006" y="2894178"/>
            <a:ext cx="0" cy="155448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26" name="Arrow"/>
          <p:cNvSpPr/>
          <p:nvPr/>
        </p:nvSpPr>
        <p:spPr>
          <a:xfrm>
            <a:off x="12561570" y="2894178"/>
            <a:ext cx="0" cy="155448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27" name="Branch question"/>
          <p:cNvSpPr/>
          <p:nvPr/>
        </p:nvSpPr>
        <p:spPr>
          <a:xfrm>
            <a:off x="6525719" y="2564994"/>
            <a:ext cx="2767681" cy="23774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A6AA3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75A8C"/>
                </a:solidFill>
              </a:rPr>
              <a:t>Then: primary or secondary cause?</a:t>
            </a:r>
            <a:endParaRPr lang="en-US" sz="1100" dirty="0"/>
          </a:p>
        </p:txBody>
      </p:sp>
      <p:sp>
        <p:nvSpPr>
          <p:cNvPr id="28" name="Branch Primary"/>
          <p:cNvSpPr/>
          <p:nvPr/>
        </p:nvSpPr>
        <p:spPr>
          <a:xfrm>
            <a:off x="841248" y="3077058"/>
            <a:ext cx="3223260" cy="326136"/>
          </a:xfrm>
          <a:prstGeom prst="roundRect">
            <a:avLst>
              <a:gd name="adj" fmla="val 19626"/>
            </a:avLst>
          </a:prstGeom>
          <a:solidFill>
            <a:srgbClr val="067647"/>
          </a:solidFill>
          <a:ln w="12700">
            <a:solidFill>
              <a:srgbClr val="067647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Primary</a:t>
            </a:r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</a:rPr>
              <a:t>  most common</a:t>
            </a:r>
            <a:endParaRPr lang="en-US" sz="1200" dirty="0"/>
          </a:p>
        </p:txBody>
      </p:sp>
      <p:sp>
        <p:nvSpPr>
          <p:cNvPr id="29" name="Branch Vascular"/>
          <p:cNvSpPr/>
          <p:nvPr/>
        </p:nvSpPr>
        <p:spPr>
          <a:xfrm>
            <a:off x="4210812" y="3077058"/>
            <a:ext cx="3223260" cy="326136"/>
          </a:xfrm>
          <a:prstGeom prst="roundRect">
            <a:avLst>
              <a:gd name="adj" fmla="val 19626"/>
            </a:avLst>
          </a:prstGeom>
          <a:solidFill>
            <a:srgbClr val="B42318"/>
          </a:solidFill>
          <a:ln w="12700">
            <a:solidFill>
              <a:srgbClr val="B4231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Vascular</a:t>
            </a:r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</a:rPr>
              <a:t>  thunderclap</a:t>
            </a:r>
            <a:endParaRPr lang="en-US" sz="1200" dirty="0"/>
          </a:p>
        </p:txBody>
      </p:sp>
      <p:sp>
        <p:nvSpPr>
          <p:cNvPr id="30" name="Branch Infection, inflammation"/>
          <p:cNvSpPr/>
          <p:nvPr/>
        </p:nvSpPr>
        <p:spPr>
          <a:xfrm>
            <a:off x="7580376" y="3077058"/>
            <a:ext cx="3223260" cy="326136"/>
          </a:xfrm>
          <a:prstGeom prst="roundRect">
            <a:avLst>
              <a:gd name="adj" fmla="val 19626"/>
            </a:avLst>
          </a:prstGeom>
          <a:solidFill>
            <a:srgbClr val="B42318"/>
          </a:solidFill>
          <a:ln w="12700">
            <a:solidFill>
              <a:srgbClr val="B4231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Infection, inflammation</a:t>
            </a:r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</a:rPr>
              <a:t>  fever or &gt;50 y</a:t>
            </a:r>
            <a:endParaRPr lang="en-US" sz="1200" dirty="0"/>
          </a:p>
        </p:txBody>
      </p:sp>
      <p:sp>
        <p:nvSpPr>
          <p:cNvPr id="31" name="Branch Mass or pressure"/>
          <p:cNvSpPr/>
          <p:nvPr/>
        </p:nvSpPr>
        <p:spPr>
          <a:xfrm>
            <a:off x="10949940" y="3077058"/>
            <a:ext cx="3223260" cy="326136"/>
          </a:xfrm>
          <a:prstGeom prst="roundRect">
            <a:avLst>
              <a:gd name="adj" fmla="val 19626"/>
            </a:avLst>
          </a:prstGeom>
          <a:solidFill>
            <a:srgbClr val="B54708"/>
          </a:solidFill>
          <a:ln w="12700">
            <a:solidFill>
              <a:srgbClr val="B5470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Mass or pressure</a:t>
            </a:r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</a:rPr>
              <a:t>  progressive</a:t>
            </a:r>
            <a:endParaRPr lang="en-US" sz="1200" dirty="0"/>
          </a:p>
        </p:txBody>
      </p:sp>
      <p:sp>
        <p:nvSpPr>
          <p:cNvPr id="32" name="Row label CAUSES"/>
          <p:cNvSpPr/>
          <p:nvPr/>
        </p:nvSpPr>
        <p:spPr>
          <a:xfrm>
            <a:off x="457200" y="3494634"/>
            <a:ext cx="292608" cy="737686"/>
          </a:xfrm>
          <a:prstGeom prst="roundRect">
            <a:avLst>
              <a:gd name="adj" fmla="val 18750"/>
            </a:avLst>
          </a:prstGeom>
          <a:solidFill>
            <a:srgbClr val="0B2540"/>
          </a:solidFill>
          <a:ln/>
        </p:spPr>
      </p:sp>
      <p:sp>
        <p:nvSpPr>
          <p:cNvPr id="33" name="Row label text CAUSES"/>
          <p:cNvSpPr txBox="1"/>
          <p:nvPr/>
        </p:nvSpPr>
        <p:spPr>
          <a:xfrm rot="16200000">
            <a:off x="234661" y="3717173"/>
            <a:ext cx="73768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50" kern="0" dirty="0">
                <a:solidFill>
                  <a:srgbClr val="FFFFFF"/>
                </a:solidFill>
              </a:rPr>
              <a:t>CAUSES</a:t>
            </a:r>
            <a:endParaRPr lang="en-US" sz="850" dirty="0"/>
          </a:p>
        </p:txBody>
      </p:sp>
      <p:sp>
        <p:nvSpPr>
          <p:cNvPr id="34" name="causes Primary"/>
          <p:cNvSpPr/>
          <p:nvPr/>
        </p:nvSpPr>
        <p:spPr>
          <a:xfrm>
            <a:off x="841248" y="3494634"/>
            <a:ext cx="3223260" cy="737686"/>
          </a:xfrm>
          <a:prstGeom prst="roundRect">
            <a:avLst>
              <a:gd name="adj" fmla="val 7437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35" name="causes items Primary"/>
          <p:cNvSpPr txBox="1"/>
          <p:nvPr/>
        </p:nvSpPr>
        <p:spPr>
          <a:xfrm>
            <a:off x="909828" y="3563214"/>
            <a:ext cx="3086100" cy="6005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Migraine ± aura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Tension-type; medication overuse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Cluster, other autonomic types</a:t>
            </a:r>
            <a:endParaRPr lang="en-US" sz="1150" dirty="0"/>
          </a:p>
        </p:txBody>
      </p:sp>
      <p:sp>
        <p:nvSpPr>
          <p:cNvPr id="36" name="Chevron"/>
          <p:cNvSpPr/>
          <p:nvPr/>
        </p:nvSpPr>
        <p:spPr>
          <a:xfrm rot="10800000">
            <a:off x="2388870" y="4255179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37" name="causes Vascular"/>
          <p:cNvSpPr/>
          <p:nvPr/>
        </p:nvSpPr>
        <p:spPr>
          <a:xfrm>
            <a:off x="4210812" y="3494634"/>
            <a:ext cx="3223260" cy="737686"/>
          </a:xfrm>
          <a:prstGeom prst="roundRect">
            <a:avLst>
              <a:gd name="adj" fmla="val 7437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38" name="causes items Vascular"/>
          <p:cNvSpPr txBox="1"/>
          <p:nvPr/>
        </p:nvSpPr>
        <p:spPr>
          <a:xfrm>
            <a:off x="4279392" y="3563214"/>
            <a:ext cx="3086100" cy="6005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b="1" dirty="0">
                <a:solidFill>
                  <a:srgbClr val="B42318"/>
                </a:solidFill>
              </a:rPr>
              <a:t>Subarachnoid hemorrhage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b="1" dirty="0">
                <a:solidFill>
                  <a:srgbClr val="B42318"/>
                </a:solidFill>
              </a:rPr>
              <a:t>ICH, venous thrombosis, dissection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b="1" dirty="0">
                <a:solidFill>
                  <a:srgbClr val="B42318"/>
                </a:solidFill>
              </a:rPr>
              <a:t>Pituitary apoplexy; also RCVS, PRES</a:t>
            </a:r>
            <a:endParaRPr lang="en-US" sz="1150" dirty="0"/>
          </a:p>
        </p:txBody>
      </p:sp>
      <p:sp>
        <p:nvSpPr>
          <p:cNvPr id="39" name="Chevron"/>
          <p:cNvSpPr/>
          <p:nvPr/>
        </p:nvSpPr>
        <p:spPr>
          <a:xfrm rot="10800000">
            <a:off x="5758434" y="4255179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40" name="causes Infection, inflammation"/>
          <p:cNvSpPr/>
          <p:nvPr/>
        </p:nvSpPr>
        <p:spPr>
          <a:xfrm>
            <a:off x="7580376" y="3494634"/>
            <a:ext cx="3223260" cy="737686"/>
          </a:xfrm>
          <a:prstGeom prst="roundRect">
            <a:avLst>
              <a:gd name="adj" fmla="val 7437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41" name="causes items Infection, inflammation"/>
          <p:cNvSpPr txBox="1"/>
          <p:nvPr/>
        </p:nvSpPr>
        <p:spPr>
          <a:xfrm>
            <a:off x="7648956" y="3563214"/>
            <a:ext cx="3086100" cy="6005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b="1" dirty="0">
                <a:solidFill>
                  <a:srgbClr val="B42318"/>
                </a:solidFill>
              </a:rPr>
              <a:t>Bacterial meningitis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b="1" dirty="0">
                <a:solidFill>
                  <a:srgbClr val="B42318"/>
                </a:solidFill>
              </a:rPr>
              <a:t>Encephalitis, brain abscess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b="1" dirty="0">
                <a:solidFill>
                  <a:srgbClr val="B42318"/>
                </a:solidFill>
              </a:rPr>
              <a:t>Giant cell arteritis</a:t>
            </a:r>
            <a:endParaRPr lang="en-US" sz="1150" dirty="0"/>
          </a:p>
        </p:txBody>
      </p:sp>
      <p:sp>
        <p:nvSpPr>
          <p:cNvPr id="42" name="Chevron"/>
          <p:cNvSpPr/>
          <p:nvPr/>
        </p:nvSpPr>
        <p:spPr>
          <a:xfrm rot="10800000">
            <a:off x="9127998" y="4255179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43" name="causes Mass or pressure"/>
          <p:cNvSpPr/>
          <p:nvPr/>
        </p:nvSpPr>
        <p:spPr>
          <a:xfrm>
            <a:off x="10949940" y="3494634"/>
            <a:ext cx="3223260" cy="737686"/>
          </a:xfrm>
          <a:prstGeom prst="roundRect">
            <a:avLst>
              <a:gd name="adj" fmla="val 7437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44" name="causes items Mass or pressure"/>
          <p:cNvSpPr txBox="1"/>
          <p:nvPr/>
        </p:nvSpPr>
        <p:spPr>
          <a:xfrm>
            <a:off x="11018520" y="3563214"/>
            <a:ext cx="3086100" cy="6005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b="1" dirty="0">
                <a:solidFill>
                  <a:srgbClr val="B42318"/>
                </a:solidFill>
              </a:rPr>
              <a:t>Tumour, abscess, hydrocephalus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Idiopathic intracranial HTN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Low pressure: post-LP, CSF leak</a:t>
            </a:r>
            <a:endParaRPr lang="en-US" sz="1150" dirty="0"/>
          </a:p>
        </p:txBody>
      </p:sp>
      <p:sp>
        <p:nvSpPr>
          <p:cNvPr id="45" name="Chevron"/>
          <p:cNvSpPr/>
          <p:nvPr/>
        </p:nvSpPr>
        <p:spPr>
          <a:xfrm rot="10800000">
            <a:off x="12497562" y="4255179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46" name="Row label CLUES"/>
          <p:cNvSpPr/>
          <p:nvPr/>
        </p:nvSpPr>
        <p:spPr>
          <a:xfrm>
            <a:off x="457200" y="4342047"/>
            <a:ext cx="292608" cy="1063669"/>
          </a:xfrm>
          <a:prstGeom prst="roundRect">
            <a:avLst>
              <a:gd name="adj" fmla="val 18750"/>
            </a:avLst>
          </a:prstGeom>
          <a:solidFill>
            <a:srgbClr val="334155"/>
          </a:solidFill>
          <a:ln/>
        </p:spPr>
      </p:sp>
      <p:sp>
        <p:nvSpPr>
          <p:cNvPr id="47" name="Row label text CLUES"/>
          <p:cNvSpPr txBox="1"/>
          <p:nvPr/>
        </p:nvSpPr>
        <p:spPr>
          <a:xfrm rot="16200000">
            <a:off x="71669" y="4727578"/>
            <a:ext cx="1063669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50" kern="0" dirty="0">
                <a:solidFill>
                  <a:srgbClr val="FFFFFF"/>
                </a:solidFill>
              </a:rPr>
              <a:t>CLUES</a:t>
            </a:r>
            <a:endParaRPr lang="en-US" sz="850" dirty="0"/>
          </a:p>
        </p:txBody>
      </p:sp>
      <p:sp>
        <p:nvSpPr>
          <p:cNvPr id="48" name="clues Primary"/>
          <p:cNvSpPr/>
          <p:nvPr/>
        </p:nvSpPr>
        <p:spPr>
          <a:xfrm>
            <a:off x="841248" y="4342047"/>
            <a:ext cx="3223260" cy="1063669"/>
          </a:xfrm>
          <a:prstGeom prst="roundRect">
            <a:avLst>
              <a:gd name="adj" fmla="val 5158"/>
            </a:avLst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49" name="clues items Primary"/>
          <p:cNvSpPr txBox="1"/>
          <p:nvPr/>
        </p:nvSpPr>
        <p:spPr>
          <a:xfrm>
            <a:off x="909828" y="4410627"/>
            <a:ext cx="3086100" cy="9265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POUND 4 of 5: migraine (LR 24)⁶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Band-like, mild, no nausea: tension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Brief orbital pain, tearing: cluster</a:t>
            </a:r>
            <a:endParaRPr lang="en-US" sz="1150" dirty="0"/>
          </a:p>
        </p:txBody>
      </p:sp>
      <p:sp>
        <p:nvSpPr>
          <p:cNvPr id="50" name="Chevron"/>
          <p:cNvSpPr/>
          <p:nvPr/>
        </p:nvSpPr>
        <p:spPr>
          <a:xfrm rot="10800000">
            <a:off x="2388870" y="5428577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51" name="clues Vascular"/>
          <p:cNvSpPr/>
          <p:nvPr/>
        </p:nvSpPr>
        <p:spPr>
          <a:xfrm>
            <a:off x="4210812" y="4342047"/>
            <a:ext cx="3223260" cy="1063669"/>
          </a:xfrm>
          <a:prstGeom prst="roundRect">
            <a:avLst>
              <a:gd name="adj" fmla="val 5158"/>
            </a:avLst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2" name="clues items Vascular"/>
          <p:cNvSpPr txBox="1"/>
          <p:nvPr/>
        </p:nvSpPr>
        <p:spPr>
          <a:xfrm>
            <a:off x="4279392" y="4410627"/>
            <a:ext cx="3086100" cy="9265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Ottawa: ≥40 y, neck pain, witnessed LOC³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Exertion, instant peak, ↓neck flexion³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Horner: dissection; OCP, puerperium: CVT¹²</a:t>
            </a:r>
            <a:endParaRPr lang="en-US" sz="1150" dirty="0"/>
          </a:p>
        </p:txBody>
      </p:sp>
      <p:sp>
        <p:nvSpPr>
          <p:cNvPr id="53" name="Chevron"/>
          <p:cNvSpPr/>
          <p:nvPr/>
        </p:nvSpPr>
        <p:spPr>
          <a:xfrm rot="10800000">
            <a:off x="5758434" y="5428577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54" name="clues Infection, inflammation"/>
          <p:cNvSpPr/>
          <p:nvPr/>
        </p:nvSpPr>
        <p:spPr>
          <a:xfrm>
            <a:off x="7580376" y="4342047"/>
            <a:ext cx="3223260" cy="1063669"/>
          </a:xfrm>
          <a:prstGeom prst="roundRect">
            <a:avLst>
              <a:gd name="adj" fmla="val 5158"/>
            </a:avLst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5" name="clues items Infection, inflammation"/>
          <p:cNvSpPr txBox="1"/>
          <p:nvPr/>
        </p:nvSpPr>
        <p:spPr>
          <a:xfrm>
            <a:off x="7648956" y="4410627"/>
            <a:ext cx="3086100" cy="9265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Fever, neck stiffness, confusion¹¹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Jaw claudication (LR 4.2), diplopia⁸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Normal ESR: GCA less likely (LR 0.2)⁸</a:t>
            </a:r>
            <a:endParaRPr lang="en-US" sz="1150" dirty="0"/>
          </a:p>
        </p:txBody>
      </p:sp>
      <p:sp>
        <p:nvSpPr>
          <p:cNvPr id="56" name="Chevron"/>
          <p:cNvSpPr/>
          <p:nvPr/>
        </p:nvSpPr>
        <p:spPr>
          <a:xfrm rot="10800000">
            <a:off x="9127998" y="5428577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57" name="clues Mass or pressure"/>
          <p:cNvSpPr/>
          <p:nvPr/>
        </p:nvSpPr>
        <p:spPr>
          <a:xfrm>
            <a:off x="10949940" y="4342047"/>
            <a:ext cx="3223260" cy="1063669"/>
          </a:xfrm>
          <a:prstGeom prst="roundRect">
            <a:avLst>
              <a:gd name="adj" fmla="val 5158"/>
            </a:avLst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8" name="clues items Mass or pressure"/>
          <p:cNvSpPr txBox="1"/>
          <p:nvPr/>
        </p:nvSpPr>
        <p:spPr>
          <a:xfrm>
            <a:off x="11018520" y="4410627"/>
            <a:ext cx="3086100" cy="9265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Worse with Valsalva (LR 2.3)⁶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Worse lying down; morning vomiting¹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Papilledema, diplopia, ↓LOC¹²</a:t>
            </a:r>
            <a:endParaRPr lang="en-US" sz="1150" dirty="0"/>
          </a:p>
        </p:txBody>
      </p:sp>
      <p:sp>
        <p:nvSpPr>
          <p:cNvPr id="59" name="Chevron"/>
          <p:cNvSpPr/>
          <p:nvPr/>
        </p:nvSpPr>
        <p:spPr>
          <a:xfrm rot="10800000">
            <a:off x="12497562" y="5428577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60" name="Row label WORKUP"/>
          <p:cNvSpPr/>
          <p:nvPr/>
        </p:nvSpPr>
        <p:spPr>
          <a:xfrm>
            <a:off x="457200" y="5515445"/>
            <a:ext cx="292608" cy="900678"/>
          </a:xfrm>
          <a:prstGeom prst="roundRect">
            <a:avLst>
              <a:gd name="adj" fmla="val 18750"/>
            </a:avLst>
          </a:prstGeom>
          <a:solidFill>
            <a:srgbClr val="0A6AA3"/>
          </a:solidFill>
          <a:ln/>
        </p:spPr>
      </p:sp>
      <p:sp>
        <p:nvSpPr>
          <p:cNvPr id="61" name="Row label text WORKUP"/>
          <p:cNvSpPr txBox="1"/>
          <p:nvPr/>
        </p:nvSpPr>
        <p:spPr>
          <a:xfrm rot="16200000">
            <a:off x="153165" y="5819480"/>
            <a:ext cx="90067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50" kern="0" dirty="0">
                <a:solidFill>
                  <a:srgbClr val="FFFFFF"/>
                </a:solidFill>
              </a:rPr>
              <a:t>WORKUP</a:t>
            </a:r>
            <a:endParaRPr lang="en-US" sz="850" dirty="0"/>
          </a:p>
        </p:txBody>
      </p:sp>
      <p:sp>
        <p:nvSpPr>
          <p:cNvPr id="62" name="workup Primary"/>
          <p:cNvSpPr/>
          <p:nvPr/>
        </p:nvSpPr>
        <p:spPr>
          <a:xfrm>
            <a:off x="841248" y="5515445"/>
            <a:ext cx="3223260" cy="900678"/>
          </a:xfrm>
          <a:prstGeom prst="roundRect">
            <a:avLst>
              <a:gd name="adj" fmla="val 6091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63" name="workup items Primary"/>
          <p:cNvSpPr txBox="1"/>
          <p:nvPr/>
        </p:nvSpPr>
        <p:spPr>
          <a:xfrm>
            <a:off x="909828" y="5584025"/>
            <a:ext cx="3086100" cy="7635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Migraine/tension, normal exam: no scan⁶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New cluster-type: MRI (LR 10.7)⁶˒¹²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Headache ≥8 d/mo: overuse risk; diary⁴</a:t>
            </a:r>
            <a:endParaRPr lang="en-US" sz="1150" dirty="0"/>
          </a:p>
        </p:txBody>
      </p:sp>
      <p:sp>
        <p:nvSpPr>
          <p:cNvPr id="64" name="Chevron"/>
          <p:cNvSpPr/>
          <p:nvPr/>
        </p:nvSpPr>
        <p:spPr>
          <a:xfrm rot="10800000">
            <a:off x="2388870" y="6438983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65" name="workup Vascular"/>
          <p:cNvSpPr/>
          <p:nvPr/>
        </p:nvSpPr>
        <p:spPr>
          <a:xfrm>
            <a:off x="4210812" y="5515445"/>
            <a:ext cx="3223260" cy="900678"/>
          </a:xfrm>
          <a:prstGeom prst="roundRect">
            <a:avLst>
              <a:gd name="adj" fmla="val 6091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66" name="workup items Vascular"/>
          <p:cNvSpPr txBox="1"/>
          <p:nvPr/>
        </p:nvSpPr>
        <p:spPr>
          <a:xfrm>
            <a:off x="4279392" y="5584025"/>
            <a:ext cx="3086100" cy="7635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Alert, intact, CT ≤6 h negative: no SAH²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CT &gt;6 h negative: LP or CTA²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CTA head/neck; CT or MR venography¹²</a:t>
            </a:r>
            <a:endParaRPr lang="en-US" sz="1150" dirty="0"/>
          </a:p>
        </p:txBody>
      </p:sp>
      <p:sp>
        <p:nvSpPr>
          <p:cNvPr id="67" name="Chevron"/>
          <p:cNvSpPr/>
          <p:nvPr/>
        </p:nvSpPr>
        <p:spPr>
          <a:xfrm rot="10800000">
            <a:off x="5758434" y="6438983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68" name="workup Infection, inflammation"/>
          <p:cNvSpPr/>
          <p:nvPr/>
        </p:nvSpPr>
        <p:spPr>
          <a:xfrm>
            <a:off x="7580376" y="5515445"/>
            <a:ext cx="3223260" cy="900678"/>
          </a:xfrm>
          <a:prstGeom prst="roundRect">
            <a:avLst>
              <a:gd name="adj" fmla="val 6091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69" name="workup items Infection, inflammation"/>
          <p:cNvSpPr txBox="1"/>
          <p:nvPr/>
        </p:nvSpPr>
        <p:spPr>
          <a:xfrm>
            <a:off x="7648956" y="5584025"/>
            <a:ext cx="3086100" cy="7635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Blood cultures, then LP¹¹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CT 1st: focal, seizure, GCS &lt;10, immunosupp.¹¹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ESR, CRP; temporal artery US or biopsy⁹</a:t>
            </a:r>
            <a:endParaRPr lang="en-US" sz="1150" dirty="0"/>
          </a:p>
        </p:txBody>
      </p:sp>
      <p:sp>
        <p:nvSpPr>
          <p:cNvPr id="70" name="Chevron"/>
          <p:cNvSpPr/>
          <p:nvPr/>
        </p:nvSpPr>
        <p:spPr>
          <a:xfrm rot="10800000">
            <a:off x="9127998" y="6438983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71" name="workup Mass or pressure"/>
          <p:cNvSpPr/>
          <p:nvPr/>
        </p:nvSpPr>
        <p:spPr>
          <a:xfrm>
            <a:off x="10949940" y="5515445"/>
            <a:ext cx="3223260" cy="900678"/>
          </a:xfrm>
          <a:prstGeom prst="roundRect">
            <a:avLst>
              <a:gd name="adj" fmla="val 6091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72" name="workup items Mass or pressure"/>
          <p:cNvSpPr txBox="1"/>
          <p:nvPr/>
        </p:nvSpPr>
        <p:spPr>
          <a:xfrm>
            <a:off x="11018520" y="5584025"/>
            <a:ext cx="3086100" cy="7635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Abnormal exam: image (LR 5.3)⁶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MRI with gadolinium¹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LP opening pressure after imaging</a:t>
            </a:r>
            <a:endParaRPr lang="en-US" sz="1150" dirty="0"/>
          </a:p>
        </p:txBody>
      </p:sp>
      <p:sp>
        <p:nvSpPr>
          <p:cNvPr id="73" name="Chevron"/>
          <p:cNvSpPr/>
          <p:nvPr/>
        </p:nvSpPr>
        <p:spPr>
          <a:xfrm rot="10800000">
            <a:off x="12497562" y="6438983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74" name="Row label MANAGE"/>
          <p:cNvSpPr/>
          <p:nvPr/>
        </p:nvSpPr>
        <p:spPr>
          <a:xfrm>
            <a:off x="457200" y="6525851"/>
            <a:ext cx="292608" cy="1063669"/>
          </a:xfrm>
          <a:prstGeom prst="roundRect">
            <a:avLst>
              <a:gd name="adj" fmla="val 18750"/>
            </a:avLst>
          </a:prstGeom>
          <a:solidFill>
            <a:srgbClr val="067647"/>
          </a:solidFill>
          <a:ln/>
        </p:spPr>
      </p:sp>
      <p:sp>
        <p:nvSpPr>
          <p:cNvPr id="75" name="Row label text MANAGE"/>
          <p:cNvSpPr txBox="1"/>
          <p:nvPr/>
        </p:nvSpPr>
        <p:spPr>
          <a:xfrm rot="16200000">
            <a:off x="71669" y="6911381"/>
            <a:ext cx="1063669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50" kern="0" dirty="0">
                <a:solidFill>
                  <a:srgbClr val="FFFFFF"/>
                </a:solidFill>
              </a:rPr>
              <a:t>MANAGE</a:t>
            </a:r>
            <a:endParaRPr lang="en-US" sz="850" dirty="0"/>
          </a:p>
        </p:txBody>
      </p:sp>
      <p:sp>
        <p:nvSpPr>
          <p:cNvPr id="76" name="management Primary"/>
          <p:cNvSpPr/>
          <p:nvPr/>
        </p:nvSpPr>
        <p:spPr>
          <a:xfrm>
            <a:off x="841248" y="6525851"/>
            <a:ext cx="3223260" cy="1063669"/>
          </a:xfrm>
          <a:prstGeom prst="roundRect">
            <a:avLst>
              <a:gd name="adj" fmla="val 5158"/>
            </a:avLst>
          </a:prstGeom>
          <a:solidFill>
            <a:srgbClr val="067647">
              <a:alpha val="9000"/>
            </a:srgbClr>
          </a:solidFill>
          <a:ln/>
        </p:spPr>
      </p:sp>
      <p:sp>
        <p:nvSpPr>
          <p:cNvPr id="77" name="management items Primary"/>
          <p:cNvSpPr txBox="1"/>
          <p:nvPr/>
        </p:nvSpPr>
        <p:spPr>
          <a:xfrm>
            <a:off x="909828" y="6594431"/>
            <a:ext cx="3086100" cy="9265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ED: IV prochlorperazine or GON block¹⁰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Ketorolac, metoclopramide; no opioids¹⁰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Acute drugs ≤2 d/wk; prevent if ≥4 bad d/mo⁴˒¹²</a:t>
            </a:r>
            <a:endParaRPr lang="en-US" sz="1150" dirty="0"/>
          </a:p>
        </p:txBody>
      </p:sp>
      <p:sp>
        <p:nvSpPr>
          <p:cNvPr id="78" name="management Vascular"/>
          <p:cNvSpPr/>
          <p:nvPr/>
        </p:nvSpPr>
        <p:spPr>
          <a:xfrm>
            <a:off x="4210812" y="6525851"/>
            <a:ext cx="3223260" cy="1063669"/>
          </a:xfrm>
          <a:prstGeom prst="roundRect">
            <a:avLst>
              <a:gd name="adj" fmla="val 5158"/>
            </a:avLst>
          </a:prstGeom>
          <a:solidFill>
            <a:srgbClr val="067647">
              <a:alpha val="9000"/>
            </a:srgbClr>
          </a:solidFill>
          <a:ln/>
        </p:spPr>
      </p:sp>
      <p:sp>
        <p:nvSpPr>
          <p:cNvPr id="79" name="management items Vascular"/>
          <p:cNvSpPr txBox="1"/>
          <p:nvPr/>
        </p:nvSpPr>
        <p:spPr>
          <a:xfrm>
            <a:off x="4279392" y="6594431"/>
            <a:ext cx="3086100" cy="9265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Neurosurgery; reverse anticoag; lower BP⁵˒¹²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aSAH: oral nimodipine; secure aneurysm⁵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CVT: anticoagulate even if bleed¹²</a:t>
            </a:r>
            <a:endParaRPr lang="en-US" sz="1150" dirty="0"/>
          </a:p>
        </p:txBody>
      </p:sp>
      <p:sp>
        <p:nvSpPr>
          <p:cNvPr id="80" name="management Infection, inflammation"/>
          <p:cNvSpPr/>
          <p:nvPr/>
        </p:nvSpPr>
        <p:spPr>
          <a:xfrm>
            <a:off x="7580376" y="6525851"/>
            <a:ext cx="3223260" cy="1063669"/>
          </a:xfrm>
          <a:prstGeom prst="roundRect">
            <a:avLst>
              <a:gd name="adj" fmla="val 5158"/>
            </a:avLst>
          </a:prstGeom>
          <a:solidFill>
            <a:srgbClr val="067647">
              <a:alpha val="9000"/>
            </a:srgbClr>
          </a:solidFill>
          <a:ln/>
        </p:spPr>
      </p:sp>
      <p:sp>
        <p:nvSpPr>
          <p:cNvPr id="81" name="management items Infection, inflammation"/>
          <p:cNvSpPr txBox="1"/>
          <p:nvPr/>
        </p:nvSpPr>
        <p:spPr>
          <a:xfrm>
            <a:off x="7648956" y="6594431"/>
            <a:ext cx="3086100" cy="9265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Antibiotics + dexamethasone ± acyclovir¹¹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GCA: prednisone 40–60 mg now; rheum ≤24 h⁷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GCA with vision loss: emergency⁷</a:t>
            </a:r>
            <a:endParaRPr lang="en-US" sz="1150" dirty="0"/>
          </a:p>
        </p:txBody>
      </p:sp>
      <p:sp>
        <p:nvSpPr>
          <p:cNvPr id="82" name="management Mass or pressure"/>
          <p:cNvSpPr/>
          <p:nvPr/>
        </p:nvSpPr>
        <p:spPr>
          <a:xfrm>
            <a:off x="10949940" y="6525851"/>
            <a:ext cx="3223260" cy="1063669"/>
          </a:xfrm>
          <a:prstGeom prst="roundRect">
            <a:avLst>
              <a:gd name="adj" fmla="val 5158"/>
            </a:avLst>
          </a:prstGeom>
          <a:solidFill>
            <a:srgbClr val="067647">
              <a:alpha val="9000"/>
            </a:srgbClr>
          </a:solidFill>
          <a:ln/>
        </p:spPr>
      </p:sp>
      <p:sp>
        <p:nvSpPr>
          <p:cNvPr id="83" name="management items Mass or pressure"/>
          <p:cNvSpPr txBox="1"/>
          <p:nvPr/>
        </p:nvSpPr>
        <p:spPr>
          <a:xfrm>
            <a:off x="11018520" y="6594431"/>
            <a:ext cx="3086100" cy="9265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HOB 30–45°, osmotherapy, neurosurgery¹²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Tumour edema: dexamethasone¹²</a:t>
            </a:r>
            <a:endParaRPr lang="en-US" sz="1150" dirty="0"/>
          </a:p>
        </p:txBody>
      </p:sp>
      <p:pic>
        <p:nvPicPr>
          <p:cNvPr id="84" name="Logo" descr="Stethopedi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7735824"/>
            <a:ext cx="201168" cy="201168"/>
          </a:xfrm>
          <a:prstGeom prst="rect">
            <a:avLst/>
          </a:prstGeom>
        </p:spPr>
      </p:pic>
      <p:sp>
        <p:nvSpPr>
          <p:cNvPr id="85" name="Brand"/>
          <p:cNvSpPr txBox="1"/>
          <p:nvPr/>
        </p:nvSpPr>
        <p:spPr>
          <a:xfrm>
            <a:off x="731520" y="7717536"/>
            <a:ext cx="2075243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2540"/>
                </a:solidFill>
              </a:rPr>
              <a:t>Stethopedia</a:t>
            </a:r>
            <a:endParaRPr lang="en-US" sz="900" dirty="0"/>
          </a:p>
          <a:p>
            <a:pPr indent="0" marL="0">
              <a:buNone/>
            </a:pPr>
            <a:r>
              <a:rPr lang="en-US" sz="900" u="sng" dirty="0">
                <a:solidFill>
                  <a:srgbClr val="0A6AA3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stethopedia.ca/approach/headache</a:t>
            </a:r>
            <a:endParaRPr lang="en-US" sz="900" dirty="0"/>
          </a:p>
        </p:txBody>
      </p:sp>
      <p:sp>
        <p:nvSpPr>
          <p:cNvPr id="86" name="Evidence"/>
          <p:cNvSpPr txBox="1"/>
          <p:nvPr/>
        </p:nvSpPr>
        <p:spPr>
          <a:xfrm>
            <a:off x="3126803" y="7717536"/>
            <a:ext cx="11046397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b="1" dirty="0">
                <a:solidFill>
                  <a:srgbClr val="334155"/>
                </a:solidFill>
              </a:rPr>
              <a:t>Evidence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¹ Do 2019, Neurology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² Godwin 2019, Ann Emerg Med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³ Perry 2013, JAMA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⁴ Medrea 2024, Can J Neurol Sci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⁵ Hoh 2023, Stroke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⁶ Detsky 2006, JAMA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9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⁷ Mukhtyar 2026, Ann Rheum Dis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10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⁸ Smetana 2002, JAMA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1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⁹ Dejaco 2024, Ann Rheum Dis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1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¹⁰ Robblee 2026, Headache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1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¹¹ van de Beek 2016, Clin Microbiol Infect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¹² Manual 2024–25, pp. 195, 197–198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ethopedia">
  <a:themeElements>
    <a:clrScheme name="Stethopedia">
      <a:dk1>
        <a:srgbClr val="0B1220"/>
      </a:dk1>
      <a:lt1>
        <a:srgbClr val="FFFFFF"/>
      </a:lt1>
      <a:dk2>
        <a:srgbClr val="0B2540"/>
      </a:dk2>
      <a:lt2>
        <a:srgbClr val="F7F9FC"/>
      </a:lt2>
      <a:accent1>
        <a:srgbClr val="0A6AA3"/>
      </a:accent1>
      <a:accent2>
        <a:srgbClr val="38B6FF"/>
      </a:accent2>
      <a:accent3>
        <a:srgbClr val="B42318"/>
      </a:accent3>
      <a:accent4>
        <a:srgbClr val="B54708"/>
      </a:accent4>
      <a:accent5>
        <a:srgbClr val="067647"/>
      </a:accent5>
      <a:accent6>
        <a:srgbClr val="075A8C"/>
      </a:accent6>
      <a:hlink>
        <a:srgbClr val="0A6AA3"/>
      </a:hlink>
      <a:folHlink>
        <a:srgbClr val="075A8C"/>
      </a:folHlink>
    </a:clrScheme>
    <a:fontScheme name="Office">
      <a:majorFont>
        <a:latin typeface="Poppin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Stethopedia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Approach to Headache</dc:title>
  <dc:subject>Screen each headache for red flags and act on them first; then sort it as primary, vascular, infectious or inflammatory, or mass. In an alert, intact patient, a negative CT within 6 h of onset, read by a radiologist, excludes SAH.</dc:subject>
  <dc:creator>Stethopedia</dc:creator>
  <cp:lastModifiedBy>Stethopedia</cp:lastModifiedBy>
  <cp:revision>1</cp:revision>
  <dcterms:created xsi:type="dcterms:W3CDTF">2026-11-04T23:39:34Z</dcterms:created>
  <dcterms:modified xsi:type="dcterms:W3CDTF">2026-11-04T23:39:34Z</dcterms:modified>
</cp:coreProperties>
</file>