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yperkalemia" id="{3328e4e3-32fe-dcc0-c34a-ffb0ca250b44}">
          <p14:sldIdLst>
            <p14:sldId id="2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Hyperkalemia. Get an ECG and exclude a spurious result. IV calcium if the ECG has changed; if K ≥6.0 or rising fast, shift K into cells and start removal. Then sort the cause: poor excretion, low aldosterone effect, or shift.
Start: Serum potassium above the upper limit of normal. STAT 12-lead ECG and monitor; creatinine, glucose, gas, CBC; drug review Hemolyzed or unexpected with normal ECG: repeat K on a blood gas before treating
ECG change, K ≥6.0, or rising fast? If yes: Emergency: stabilize, shift, then remove K: ECG: peaked T, long PR, wide QRS, brady; ECG change: Ca gluconate 10% 30 mL IV; K ≥6.5: shift K even if ECG normal; K 6.0–6.4: monitor, binder, recheck K; After insulin: K in 1–2 h; glucose ≥3 h. Shift: insulin 5–10 U + dextrose 25–50 g; salbutamol 10–20 mg.
Low GFR or distal flow (commonest). Causes: AKI, especially oliguric; Advanced CKD; missed dialysis; Low distal flow: HF, hypovolemia. Clues: Low urine output; rising creatinine; Edema, or dry and orthostatic. Workup: Creatinine, urea; bladder scan; Renal ultrasound if AKI is new. Management: Dialysis if oliguric, ESKD or refractory; Making urine: loop diuretic; Volume-depleted: isotonic fluid first.
Low aldosterone effect (drugs). Causes: ACEi/ARB, MRA, K-sparing diuretic; NSAIDs, trimethoprim, heparin, CNIs; Adrenal insufficiency: low Na, low BP. Clues: New drug or dose, with low eGFR; Diabetic CKD, non-gap acidosis: type 4 RTA. Workup: Medication and supplement review; Renin, aldosterone if unclear; Cortisol, ACTH if adrenal suspected. Management: Hold culprit; restart RASi ± binder later; Binder: SZC 10 g TID ≤48 h; SPS GI risk; Adrenal crisis: IV hydrocortisone 100 mg.
Shift out of cells (redistribution). Causes: Rhabdomyolysis, tumour lysis; Insulin deficiency: DKA, HHS; Acidosis; digoxin, β-blockers. Clues: Crush, found down, recent chemo; High glucose; anion-gap acidosis. Workup: CK, urate, phosphate, LDH; Blood gas; digoxin level if on it. Management: Treat cause: DKA insulin; digoxin Fab; Bicarbonate only if acidemic; Serial K: lysis keeps releasing it.
Pseudohyperkalemia (not real). Causes: Hemolysis; fist clenching, tourniquet; Very high platelets or WBC; Drawn above a K-containing IV. Clues: Hemolysis flagged; no risk factors; Implausible: no CKD, culprit drug or lysis. Workup: Repeat without tourniquet; gas K; Platelets, WBC on the CBC. Management: No treatment once repeat K is normal.
Key rule: IV insulin for hyperkalemia: 13% of insulin doses in dialysis inpatients caused glucose &lt;3.3 mmol/L.
References:
1. Lindner G, Burdmann EA, Clase CM, et al. Acute hyperkalemia in the emergency department: a summary from a Kidney Disease: Improving Global Outcomes conference. Eur J Emerg Med. 2020;27:329–337. PMID 32852924
2. Clase CM, Carrero JJ, Ellison DH, et al. Potassium homeostasis and management of dyskalemia in kidney diseases: conclusions from a KDIGO Controversies Conference. Kidney Int. 2020;97:42–61. PMID 31706619
3. Montague BT, Ouellette JR, Buller GK. Retrospective review of the frequency of ECG changes in hyperkalemia. Clin J Am Soc Nephrol. 2008;3:324–330. PMID 18235147
4. Harel Z, Kamel KS. Optimal dose and method of administration of intravenous insulin in the management of emergency hyperkalemia: a systematic review. PLoS One. 2016;11:e0154963. PMID 27148740
5. Apel J, Reutrakul S, Baldwin D. Hypoglycemia in the treatment of hyperkalemia with insulin in patients with end-stage renal disease. Clin Kidney J. 2014;7:248–250. PMID 25852884
6. Allon M, Dunlay R, Copkney C. Nebulized albuterol for acute hyperkalemia in patients on hemodialysis. Ann Intern Med. 1989;110:426–429. PMID 2919849
7. Noel JA, Bota SE, Petrcich W, et al. Risk of hospitalization for serious adverse gastrointestinal events associated with sodium polystyrene sulfonate use in patients of advanced age. JAMA Intern Med. 2019;179:1025–1033. PMID 31180477
8. Kosiborod M, Rasmussen HS, Lavin P, et al. Effect of sodium zirconium cyclosilicate on potassium lowering for 28 days among outpatients with hyperkalemia: the HARMONIZE randomized clinical trial. JAMA. 2014;312:2223–2233. PMID 25402495
9. Gumz ML, Rabinowitz L, Wingo CS. An integrated view of potassium homeostasis. N Engl J Med. 2015;373:60–72. PMID 26132942
10. Gay E, Levy N, eds. Toxicology; Acid-Base Disorders; Potassium Disorders; IV Fluids &amp; Electrolyte Repletion; Adrenal Disorders. In: Department of Medicine Housestaff Manual, 30th ed. 2024:65, 103, 105, 107, 182.
11. Kidney Disease: Improving Global Outcomes (KDIGO) CKD Work Group. KDIGO 2024 clinical practice guideline for the evaluation and management of chronic kidney disease. Kidney Int. 2024;105(4S):S117–S314. PMID 38490803
12. Chan BS, Buckley NA. Digoxin-specific antibody fragments in the treatment of digoxin toxicity. Clin Toxicol (Phila). 2014;52:824–836. PMID 25089630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pproach flowchar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lstStyle>
            <a:lvl1pPr algn="l" indent="0" marL="0">
              <a:buNone/>
              <a:defRPr lang="en-US" sz="3000" b="1" dirty="0">
                <a:solidFill>
                  <a:srgbClr val="0B2540"/>
                </a:solidFill>
                <a:latin typeface="Poppins" pitchFamily="34" charset="0"/>
                <a:ea typeface="Poppins" pitchFamily="34" charset="-122"/>
                <a:cs typeface="Poppins" pitchFamily="34" charset="-120"/>
              </a:defRPr>
            </a:lvl1pPr>
          </a:lstStyle>
          <a:p>
            <a:pPr algn="l" indent="0" marL="0">
              <a:buNone/>
            </a:pPr>
            <a:endParaRPr lang="en-US" sz="3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tethopedia.ca/approach/hyperkalemia" TargetMode="External"/><Relationship Id="rId3" Type="http://schemas.openxmlformats.org/officeDocument/2006/relationships/hyperlink" Target="https://pubmed.ncbi.nlm.nih.gov/32852924/" TargetMode="External"/><Relationship Id="rId4" Type="http://schemas.openxmlformats.org/officeDocument/2006/relationships/hyperlink" Target="https://pubmed.ncbi.nlm.nih.gov/31706619/" TargetMode="External"/><Relationship Id="rId5" Type="http://schemas.openxmlformats.org/officeDocument/2006/relationships/hyperlink" Target="https://pubmed.ncbi.nlm.nih.gov/18235147/" TargetMode="External"/><Relationship Id="rId6" Type="http://schemas.openxmlformats.org/officeDocument/2006/relationships/hyperlink" Target="https://pubmed.ncbi.nlm.nih.gov/27148740/" TargetMode="External"/><Relationship Id="rId7" Type="http://schemas.openxmlformats.org/officeDocument/2006/relationships/hyperlink" Target="https://pubmed.ncbi.nlm.nih.gov/25852884/" TargetMode="External"/><Relationship Id="rId8" Type="http://schemas.openxmlformats.org/officeDocument/2006/relationships/hyperlink" Target="https://pubmed.ncbi.nlm.nih.gov/2919849/" TargetMode="External"/><Relationship Id="rId9" Type="http://schemas.openxmlformats.org/officeDocument/2006/relationships/hyperlink" Target="https://pubmed.ncbi.nlm.nih.gov/31180477/" TargetMode="External"/><Relationship Id="rId10" Type="http://schemas.openxmlformats.org/officeDocument/2006/relationships/hyperlink" Target="https://pubmed.ncbi.nlm.nih.gov/25402495/" TargetMode="External"/><Relationship Id="rId11" Type="http://schemas.openxmlformats.org/officeDocument/2006/relationships/hyperlink" Target="https://pubmed.ncbi.nlm.nih.gov/26132942/" TargetMode="External"/><Relationship Id="rId12" Type="http://schemas.openxmlformats.org/officeDocument/2006/relationships/hyperlink" Target="https://pubmed.ncbi.nlm.nih.gov/38490803/" TargetMode="External"/><Relationship Id="rId13" Type="http://schemas.openxmlformats.org/officeDocument/2006/relationships/hyperlink" Target="https://pubmed.ncbi.nlm.nih.gov/25089630/" TargetMode="External"/><Relationship Id="rId1" Type="http://schemas.openxmlformats.org/officeDocument/2006/relationships/image" Target="../media/image-1-1.png"/><Relationship Id="rId14" Type="http://schemas.openxmlformats.org/officeDocument/2006/relationships/slideLayout" Target="../slideLayouts/slideLayout2.xml"/><Relationship Id="rId15"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Hyperkalemia</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RENAL &amp; VOLUME STATUS</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13%</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IV insulin for hyperkalemia⁵</a:t>
            </a:r>
            <a:endParaRPr lang="en-US" sz="850" dirty="0"/>
          </a:p>
          <a:p>
            <a:pPr indent="0" marL="0">
              <a:buNone/>
            </a:pPr>
            <a:r>
              <a:rPr lang="en-US" sz="1050" dirty="0">
                <a:solidFill>
                  <a:srgbClr val="334155"/>
                </a:solidFill>
              </a:rPr>
              <a:t>of insulin doses in dialysis inpatients caused glucose &lt;3.3 mmol/L</a:t>
            </a:r>
            <a:endParaRPr lang="en-US" sz="850" dirty="0"/>
          </a:p>
        </p:txBody>
      </p:sp>
      <p:sp>
        <p:nvSpPr>
          <p:cNvPr id="7" name="Presentation"/>
          <p:cNvSpPr/>
          <p:nvPr/>
        </p:nvSpPr>
        <p:spPr>
          <a:xfrm>
            <a:off x="457200" y="1261872"/>
            <a:ext cx="1783080" cy="1719377"/>
          </a:xfrm>
          <a:prstGeom prst="roundRect">
            <a:avLst>
              <a:gd name="adj" fmla="val 3723"/>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Serum potassium above the upper limit of normal</a:t>
            </a:r>
            <a:endParaRPr lang="en-US" sz="1200" dirty="0"/>
          </a:p>
        </p:txBody>
      </p:sp>
      <p:sp>
        <p:nvSpPr>
          <p:cNvPr id="8" name="Step 1"/>
          <p:cNvSpPr/>
          <p:nvPr/>
        </p:nvSpPr>
        <p:spPr>
          <a:xfrm>
            <a:off x="2514600" y="1261872"/>
            <a:ext cx="2057400" cy="1719377"/>
          </a:xfrm>
          <a:prstGeom prst="roundRect">
            <a:avLst>
              <a:gd name="adj" fmla="val 3723"/>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STAT 12-lead ECG and monitor; creatinine, glucose, gas, CBC; drug review¹˒¹⁰</a:t>
            </a:r>
            <a:endParaRPr lang="en-US" sz="1200" dirty="0"/>
          </a:p>
        </p:txBody>
      </p:sp>
      <p:sp>
        <p:nvSpPr>
          <p:cNvPr id="9" name="Step 2"/>
          <p:cNvSpPr/>
          <p:nvPr/>
        </p:nvSpPr>
        <p:spPr>
          <a:xfrm>
            <a:off x="4846320" y="1261872"/>
            <a:ext cx="2057400" cy="1719377"/>
          </a:xfrm>
          <a:prstGeom prst="roundRect">
            <a:avLst>
              <a:gd name="adj" fmla="val 3723"/>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Hemolyzed or unexpected with normal ECG: repeat K on a blood gas before treating¹˒¹⁰</a:t>
            </a:r>
            <a:endParaRPr lang="en-US" sz="1200" dirty="0"/>
          </a:p>
        </p:txBody>
      </p:sp>
      <p:sp>
        <p:nvSpPr>
          <p:cNvPr id="10" name="Decision"/>
          <p:cNvSpPr/>
          <p:nvPr/>
        </p:nvSpPr>
        <p:spPr>
          <a:xfrm>
            <a:off x="7178040" y="1261872"/>
            <a:ext cx="1463040" cy="1719377"/>
          </a:xfrm>
          <a:prstGeom prst="roundRect">
            <a:avLst>
              <a:gd name="adj" fmla="val 4375"/>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ECG change, K ≥6.0, or rising fast?</a:t>
            </a:r>
            <a:endParaRPr lang="en-US" sz="1200" dirty="0"/>
          </a:p>
        </p:txBody>
      </p:sp>
      <p:sp>
        <p:nvSpPr>
          <p:cNvPr id="11" name="Arrow"/>
          <p:cNvSpPr/>
          <p:nvPr/>
        </p:nvSpPr>
        <p:spPr>
          <a:xfrm>
            <a:off x="2276856" y="2121560"/>
            <a:ext cx="201168" cy="0"/>
          </a:xfrm>
          <a:prstGeom prst="line">
            <a:avLst/>
          </a:prstGeom>
          <a:noFill/>
          <a:ln w="19050">
            <a:solidFill>
              <a:srgbClr val="CBD5E1"/>
            </a:solidFill>
            <a:prstDash val="solid"/>
            <a:tailEnd type="triangle"/>
          </a:ln>
        </p:spPr>
      </p:sp>
      <p:sp>
        <p:nvSpPr>
          <p:cNvPr id="12" name="Arrow"/>
          <p:cNvSpPr/>
          <p:nvPr/>
        </p:nvSpPr>
        <p:spPr>
          <a:xfrm>
            <a:off x="4608576" y="2121560"/>
            <a:ext cx="201168" cy="0"/>
          </a:xfrm>
          <a:prstGeom prst="line">
            <a:avLst/>
          </a:prstGeom>
          <a:noFill/>
          <a:ln w="19050">
            <a:solidFill>
              <a:srgbClr val="CBD5E1"/>
            </a:solidFill>
            <a:prstDash val="solid"/>
            <a:tailEnd type="triangle"/>
          </a:ln>
        </p:spPr>
      </p:sp>
      <p:sp>
        <p:nvSpPr>
          <p:cNvPr id="13" name="Arrow"/>
          <p:cNvSpPr/>
          <p:nvPr/>
        </p:nvSpPr>
        <p:spPr>
          <a:xfrm>
            <a:off x="6940296" y="2121560"/>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719377"/>
          </a:xfrm>
          <a:prstGeom prst="roundRect">
            <a:avLst>
              <a:gd name="adj" fmla="val 3723"/>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Emergency: stabilize, shift, then remove K¹˒¹⁰</a:t>
            </a:r>
            <a:endParaRPr lang="en-US" sz="1250" dirty="0"/>
          </a:p>
        </p:txBody>
      </p:sp>
      <p:sp>
        <p:nvSpPr>
          <p:cNvPr id="16" name="Red flag items 1"/>
          <p:cNvSpPr txBox="1"/>
          <p:nvPr/>
        </p:nvSpPr>
        <p:spPr>
          <a:xfrm>
            <a:off x="8983980" y="1641602"/>
            <a:ext cx="2505456" cy="103510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ECG: peaked T, long PR, wide QRS, brady</a:t>
            </a:r>
            <a:endParaRPr lang="en-US" sz="1150" dirty="0"/>
          </a:p>
          <a:p>
            <a:pPr marL="114300" indent="-114300">
              <a:lnSpc>
                <a:spcPct val="90000"/>
              </a:lnSpc>
              <a:spcAft>
                <a:spcPts val="150"/>
              </a:spcAft>
              <a:buSzPct val="100000"/>
              <a:buChar char="•"/>
            </a:pPr>
            <a:r>
              <a:rPr lang="en-US" sz="1150" dirty="0">
                <a:solidFill>
                  <a:srgbClr val="0B1220"/>
                </a:solidFill>
              </a:rPr>
              <a:t>ECG change: Ca gluconate 10% 30 mL IV¹</a:t>
            </a:r>
            <a:endParaRPr lang="en-US" sz="1150" dirty="0"/>
          </a:p>
          <a:p>
            <a:pPr marL="114300" indent="-114300">
              <a:lnSpc>
                <a:spcPct val="90000"/>
              </a:lnSpc>
              <a:spcAft>
                <a:spcPts val="150"/>
              </a:spcAft>
              <a:buSzPct val="100000"/>
              <a:buChar char="•"/>
            </a:pPr>
            <a:r>
              <a:rPr lang="en-US" sz="1150" dirty="0">
                <a:solidFill>
                  <a:srgbClr val="0B1220"/>
                </a:solidFill>
              </a:rPr>
              <a:t>K ≥6.5: shift K even if ECG normal¹˒³</a:t>
            </a:r>
            <a:endParaRPr lang="en-US" sz="1150" dirty="0"/>
          </a:p>
        </p:txBody>
      </p:sp>
      <p:sp>
        <p:nvSpPr>
          <p:cNvPr id="17" name="Red flag items 2"/>
          <p:cNvSpPr txBox="1"/>
          <p:nvPr/>
        </p:nvSpPr>
        <p:spPr>
          <a:xfrm>
            <a:off x="11599164" y="1641602"/>
            <a:ext cx="2505456" cy="103510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K 6.0–6.4: monitor, binder, recheck K¹˒¹⁰</a:t>
            </a:r>
            <a:endParaRPr lang="en-US" sz="1150" dirty="0"/>
          </a:p>
          <a:p>
            <a:pPr marL="114300" indent="-114300">
              <a:lnSpc>
                <a:spcPct val="90000"/>
              </a:lnSpc>
              <a:spcAft>
                <a:spcPts val="150"/>
              </a:spcAft>
              <a:buSzPct val="100000"/>
              <a:buChar char="•"/>
            </a:pPr>
            <a:r>
              <a:rPr lang="en-US" sz="1150" dirty="0">
                <a:solidFill>
                  <a:srgbClr val="0B1220"/>
                </a:solidFill>
              </a:rPr>
              <a:t>After insulin: K in 1–2 h; glucose ≥3 h⁵</a:t>
            </a:r>
            <a:endParaRPr lang="en-US" sz="1150" dirty="0"/>
          </a:p>
        </p:txBody>
      </p:sp>
      <p:sp>
        <p:nvSpPr>
          <p:cNvPr id="18" name="Red flag action"/>
          <p:cNvSpPr txBox="1"/>
          <p:nvPr/>
        </p:nvSpPr>
        <p:spPr>
          <a:xfrm>
            <a:off x="8983980" y="2749855"/>
            <a:ext cx="5120640" cy="181102"/>
          </a:xfrm>
          <a:prstGeom prst="rect">
            <a:avLst/>
          </a:prstGeom>
          <a:noFill/>
          <a:ln/>
        </p:spPr>
        <p:txBody>
          <a:bodyPr wrap="square" lIns="0" tIns="0" rIns="0" bIns="0" rtlCol="0" anchor="b"/>
          <a:lstStyle/>
          <a:p>
            <a:pPr indent="0" marL="0">
              <a:buNone/>
            </a:pPr>
            <a:r>
              <a:rPr lang="en-US" sz="1150" b="1" dirty="0">
                <a:solidFill>
                  <a:srgbClr val="B42318"/>
                </a:solidFill>
              </a:rPr>
              <a:t>→ Shift: insulin 5–10 U + dextrose 25–50 g; salbutamol 10–20 mg¹˒⁴˒⁶</a:t>
            </a:r>
            <a:endParaRPr lang="en-US" sz="1150" dirty="0"/>
          </a:p>
        </p:txBody>
      </p:sp>
      <p:sp>
        <p:nvSpPr>
          <p:cNvPr id="19" name="Yes arrow"/>
          <p:cNvSpPr/>
          <p:nvPr/>
        </p:nvSpPr>
        <p:spPr>
          <a:xfrm>
            <a:off x="8677656" y="2121560"/>
            <a:ext cx="201168" cy="0"/>
          </a:xfrm>
          <a:prstGeom prst="line">
            <a:avLst/>
          </a:prstGeom>
          <a:noFill/>
          <a:ln w="22225">
            <a:solidFill>
              <a:srgbClr val="B42318"/>
            </a:solidFill>
            <a:prstDash val="solid"/>
            <a:tailEnd type="triangle"/>
          </a:ln>
        </p:spPr>
      </p:sp>
      <p:sp>
        <p:nvSpPr>
          <p:cNvPr id="20" name="Yes label"/>
          <p:cNvSpPr txBox="1"/>
          <p:nvPr/>
        </p:nvSpPr>
        <p:spPr>
          <a:xfrm>
            <a:off x="8641080" y="1902104"/>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981249"/>
            <a:ext cx="0" cy="438912"/>
          </a:xfrm>
          <a:prstGeom prst="line">
            <a:avLst/>
          </a:prstGeom>
          <a:noFill/>
          <a:ln w="19050">
            <a:solidFill>
              <a:srgbClr val="CBD5E1"/>
            </a:solidFill>
            <a:prstDash val="solid"/>
          </a:ln>
        </p:spPr>
      </p:sp>
      <p:sp>
        <p:nvSpPr>
          <p:cNvPr id="22" name="Bus"/>
          <p:cNvSpPr/>
          <p:nvPr/>
        </p:nvSpPr>
        <p:spPr>
          <a:xfrm>
            <a:off x="2452878" y="3420161"/>
            <a:ext cx="10108692" cy="0"/>
          </a:xfrm>
          <a:prstGeom prst="line">
            <a:avLst/>
          </a:prstGeom>
          <a:noFill/>
          <a:ln w="19050">
            <a:solidFill>
              <a:srgbClr val="CBD5E1"/>
            </a:solidFill>
            <a:prstDash val="solid"/>
          </a:ln>
        </p:spPr>
      </p:sp>
      <p:sp>
        <p:nvSpPr>
          <p:cNvPr id="23" name="Arrow"/>
          <p:cNvSpPr/>
          <p:nvPr/>
        </p:nvSpPr>
        <p:spPr>
          <a:xfrm>
            <a:off x="2452878" y="3420161"/>
            <a:ext cx="0" cy="155448"/>
          </a:xfrm>
          <a:prstGeom prst="line">
            <a:avLst/>
          </a:prstGeom>
          <a:noFill/>
          <a:ln w="19050">
            <a:solidFill>
              <a:srgbClr val="CBD5E1"/>
            </a:solidFill>
            <a:prstDash val="solid"/>
            <a:tailEnd type="triangle"/>
          </a:ln>
        </p:spPr>
      </p:sp>
      <p:sp>
        <p:nvSpPr>
          <p:cNvPr id="24" name="Arrow"/>
          <p:cNvSpPr/>
          <p:nvPr/>
        </p:nvSpPr>
        <p:spPr>
          <a:xfrm>
            <a:off x="5822442" y="3420161"/>
            <a:ext cx="0" cy="155448"/>
          </a:xfrm>
          <a:prstGeom prst="line">
            <a:avLst/>
          </a:prstGeom>
          <a:noFill/>
          <a:ln w="19050">
            <a:solidFill>
              <a:srgbClr val="CBD5E1"/>
            </a:solidFill>
            <a:prstDash val="solid"/>
            <a:tailEnd type="triangle"/>
          </a:ln>
        </p:spPr>
      </p:sp>
      <p:sp>
        <p:nvSpPr>
          <p:cNvPr id="25" name="Arrow"/>
          <p:cNvSpPr/>
          <p:nvPr/>
        </p:nvSpPr>
        <p:spPr>
          <a:xfrm>
            <a:off x="9192006" y="3420161"/>
            <a:ext cx="0" cy="155448"/>
          </a:xfrm>
          <a:prstGeom prst="line">
            <a:avLst/>
          </a:prstGeom>
          <a:noFill/>
          <a:ln w="19050">
            <a:solidFill>
              <a:srgbClr val="CBD5E1"/>
            </a:solidFill>
            <a:prstDash val="solid"/>
            <a:tailEnd type="triangle"/>
          </a:ln>
        </p:spPr>
      </p:sp>
      <p:sp>
        <p:nvSpPr>
          <p:cNvPr id="26" name="Arrow"/>
          <p:cNvSpPr/>
          <p:nvPr/>
        </p:nvSpPr>
        <p:spPr>
          <a:xfrm>
            <a:off x="12561570" y="3420161"/>
            <a:ext cx="0" cy="155448"/>
          </a:xfrm>
          <a:prstGeom prst="line">
            <a:avLst/>
          </a:prstGeom>
          <a:noFill/>
          <a:ln w="19050">
            <a:solidFill>
              <a:srgbClr val="CBD5E1"/>
            </a:solidFill>
            <a:prstDash val="solid"/>
            <a:tailEnd type="triangle"/>
          </a:ln>
        </p:spPr>
      </p:sp>
      <p:sp>
        <p:nvSpPr>
          <p:cNvPr id="27" name="Branch question"/>
          <p:cNvSpPr/>
          <p:nvPr/>
        </p:nvSpPr>
        <p:spPr>
          <a:xfrm>
            <a:off x="7011061" y="3090977"/>
            <a:ext cx="1796998"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Then: why is K high?</a:t>
            </a:r>
            <a:endParaRPr lang="en-US" sz="1150" dirty="0"/>
          </a:p>
        </p:txBody>
      </p:sp>
      <p:sp>
        <p:nvSpPr>
          <p:cNvPr id="28" name="Branch Low GFR or distal flow"/>
          <p:cNvSpPr/>
          <p:nvPr/>
        </p:nvSpPr>
        <p:spPr>
          <a:xfrm>
            <a:off x="841248" y="3603041"/>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Low GFR or distal flow</a:t>
            </a:r>
            <a:pPr indent="0" marL="0">
              <a:buNone/>
            </a:pPr>
            <a:r>
              <a:rPr lang="en-US" sz="1050" dirty="0">
                <a:solidFill>
                  <a:srgbClr val="FFFFFF"/>
                </a:solidFill>
              </a:rPr>
              <a:t>  commonest</a:t>
            </a:r>
            <a:endParaRPr lang="en-US" sz="1250" dirty="0"/>
          </a:p>
        </p:txBody>
      </p:sp>
      <p:sp>
        <p:nvSpPr>
          <p:cNvPr id="29" name="Branch Low aldosterone effect"/>
          <p:cNvSpPr/>
          <p:nvPr/>
        </p:nvSpPr>
        <p:spPr>
          <a:xfrm>
            <a:off x="4210812" y="3603041"/>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Low aldosterone effect</a:t>
            </a:r>
            <a:pPr indent="0" marL="0">
              <a:buNone/>
            </a:pPr>
            <a:r>
              <a:rPr lang="en-US" sz="1050" dirty="0">
                <a:solidFill>
                  <a:srgbClr val="FFFFFF"/>
                </a:solidFill>
              </a:rPr>
              <a:t>  drugs</a:t>
            </a:r>
            <a:endParaRPr lang="en-US" sz="1250" dirty="0"/>
          </a:p>
        </p:txBody>
      </p:sp>
      <p:sp>
        <p:nvSpPr>
          <p:cNvPr id="30" name="Branch Shift out of cells"/>
          <p:cNvSpPr/>
          <p:nvPr/>
        </p:nvSpPr>
        <p:spPr>
          <a:xfrm>
            <a:off x="7580376" y="3603041"/>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Shift out of cells</a:t>
            </a:r>
            <a:pPr indent="0" marL="0">
              <a:buNone/>
            </a:pPr>
            <a:r>
              <a:rPr lang="en-US" sz="1050" dirty="0">
                <a:solidFill>
                  <a:srgbClr val="FFFFFF"/>
                </a:solidFill>
              </a:rPr>
              <a:t>  redistribution</a:t>
            </a:r>
            <a:endParaRPr lang="en-US" sz="1250" dirty="0"/>
          </a:p>
        </p:txBody>
      </p:sp>
      <p:sp>
        <p:nvSpPr>
          <p:cNvPr id="31" name="Branch Pseudohyperkalemia"/>
          <p:cNvSpPr/>
          <p:nvPr/>
        </p:nvSpPr>
        <p:spPr>
          <a:xfrm>
            <a:off x="10949940" y="3603041"/>
            <a:ext cx="3223260" cy="334010"/>
          </a:xfrm>
          <a:prstGeom prst="roundRect">
            <a:avLst>
              <a:gd name="adj" fmla="val 19163"/>
            </a:avLst>
          </a:prstGeom>
          <a:solidFill>
            <a:srgbClr val="334155"/>
          </a:solidFill>
          <a:ln w="12700">
            <a:solidFill>
              <a:srgbClr val="334155"/>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Pseudohyperkalemia</a:t>
            </a:r>
            <a:pPr indent="0" marL="0">
              <a:buNone/>
            </a:pPr>
            <a:r>
              <a:rPr lang="en-US" sz="1050" dirty="0">
                <a:solidFill>
                  <a:srgbClr val="FFFFFF"/>
                </a:solidFill>
              </a:rPr>
              <a:t>  not real</a:t>
            </a:r>
            <a:endParaRPr lang="en-US" sz="1250" dirty="0"/>
          </a:p>
        </p:txBody>
      </p:sp>
      <p:sp>
        <p:nvSpPr>
          <p:cNvPr id="32" name="Row label CAUSES"/>
          <p:cNvSpPr/>
          <p:nvPr/>
        </p:nvSpPr>
        <p:spPr>
          <a:xfrm>
            <a:off x="457200" y="4028491"/>
            <a:ext cx="292608" cy="729272"/>
          </a:xfrm>
          <a:prstGeom prst="roundRect">
            <a:avLst>
              <a:gd name="adj" fmla="val 18750"/>
            </a:avLst>
          </a:prstGeom>
          <a:solidFill>
            <a:srgbClr val="0B2540"/>
          </a:solidFill>
          <a:ln/>
        </p:spPr>
      </p:sp>
      <p:sp>
        <p:nvSpPr>
          <p:cNvPr id="33" name="Row label text CAUSES"/>
          <p:cNvSpPr txBox="1"/>
          <p:nvPr/>
        </p:nvSpPr>
        <p:spPr>
          <a:xfrm rot="16200000">
            <a:off x="238868" y="4246823"/>
            <a:ext cx="729272"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Low GFR or distal flow"/>
          <p:cNvSpPr/>
          <p:nvPr/>
        </p:nvSpPr>
        <p:spPr>
          <a:xfrm>
            <a:off x="841248" y="4028491"/>
            <a:ext cx="3223260" cy="729272"/>
          </a:xfrm>
          <a:prstGeom prst="roundRect">
            <a:avLst>
              <a:gd name="adj" fmla="val 7523"/>
            </a:avLst>
          </a:prstGeom>
          <a:solidFill>
            <a:srgbClr val="FFFFFF"/>
          </a:solidFill>
          <a:ln w="9525">
            <a:solidFill>
              <a:srgbClr val="CBD5E1"/>
            </a:solidFill>
            <a:prstDash val="solid"/>
          </a:ln>
        </p:spPr>
      </p:sp>
      <p:sp>
        <p:nvSpPr>
          <p:cNvPr id="35" name="causes items Low GFR or distal flow"/>
          <p:cNvSpPr txBox="1"/>
          <p:nvPr/>
        </p:nvSpPr>
        <p:spPr>
          <a:xfrm>
            <a:off x="909828" y="40970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AKI, especially oliguric</a:t>
            </a:r>
            <a:endParaRPr lang="en-US" sz="1200" dirty="0"/>
          </a:p>
          <a:p>
            <a:pPr marL="114300" indent="-114300">
              <a:lnSpc>
                <a:spcPct val="90000"/>
              </a:lnSpc>
              <a:spcAft>
                <a:spcPts val="200"/>
              </a:spcAft>
              <a:buSzPct val="100000"/>
              <a:buChar char="•"/>
            </a:pPr>
            <a:r>
              <a:rPr lang="en-US" sz="1200" dirty="0">
                <a:solidFill>
                  <a:srgbClr val="0B1220"/>
                </a:solidFill>
              </a:rPr>
              <a:t>Advanced CKD; missed dialysis</a:t>
            </a:r>
            <a:endParaRPr lang="en-US" sz="1200" dirty="0"/>
          </a:p>
          <a:p>
            <a:pPr marL="114300" indent="-114300">
              <a:lnSpc>
                <a:spcPct val="90000"/>
              </a:lnSpc>
              <a:spcAft>
                <a:spcPts val="200"/>
              </a:spcAft>
              <a:buSzPct val="100000"/>
              <a:buChar char="•"/>
            </a:pPr>
            <a:r>
              <a:rPr lang="en-US" sz="1200" dirty="0">
                <a:solidFill>
                  <a:srgbClr val="0B1220"/>
                </a:solidFill>
              </a:rPr>
              <a:t>Low distal flow: HF, hypovolemia⁹</a:t>
            </a:r>
            <a:endParaRPr lang="en-US" sz="1200" dirty="0"/>
          </a:p>
        </p:txBody>
      </p:sp>
      <p:sp>
        <p:nvSpPr>
          <p:cNvPr id="36" name="Chevron"/>
          <p:cNvSpPr/>
          <p:nvPr/>
        </p:nvSpPr>
        <p:spPr>
          <a:xfrm rot="10800000">
            <a:off x="2388870" y="4780623"/>
            <a:ext cx="128016" cy="64008"/>
          </a:xfrm>
          <a:prstGeom prst="triangle">
            <a:avLst/>
          </a:prstGeom>
          <a:solidFill>
            <a:srgbClr val="CBD5E1"/>
          </a:solidFill>
          <a:ln/>
        </p:spPr>
      </p:sp>
      <p:sp>
        <p:nvSpPr>
          <p:cNvPr id="37" name="causes Low aldosterone effect"/>
          <p:cNvSpPr/>
          <p:nvPr/>
        </p:nvSpPr>
        <p:spPr>
          <a:xfrm>
            <a:off x="4210812" y="4028491"/>
            <a:ext cx="3223260" cy="729272"/>
          </a:xfrm>
          <a:prstGeom prst="roundRect">
            <a:avLst>
              <a:gd name="adj" fmla="val 7523"/>
            </a:avLst>
          </a:prstGeom>
          <a:solidFill>
            <a:srgbClr val="FFFFFF"/>
          </a:solidFill>
          <a:ln w="9525">
            <a:solidFill>
              <a:srgbClr val="CBD5E1"/>
            </a:solidFill>
            <a:prstDash val="solid"/>
          </a:ln>
        </p:spPr>
      </p:sp>
      <p:sp>
        <p:nvSpPr>
          <p:cNvPr id="38" name="causes items Low aldosterone effect"/>
          <p:cNvSpPr txBox="1"/>
          <p:nvPr/>
        </p:nvSpPr>
        <p:spPr>
          <a:xfrm>
            <a:off x="4279392" y="40970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ACEi/ARB, MRA, K-sparing diuretic</a:t>
            </a:r>
            <a:endParaRPr lang="en-US" sz="1200" dirty="0"/>
          </a:p>
          <a:p>
            <a:pPr marL="114300" indent="-114300">
              <a:lnSpc>
                <a:spcPct val="90000"/>
              </a:lnSpc>
              <a:spcAft>
                <a:spcPts val="200"/>
              </a:spcAft>
              <a:buSzPct val="100000"/>
              <a:buChar char="•"/>
            </a:pPr>
            <a:r>
              <a:rPr lang="en-US" sz="1200" dirty="0">
                <a:solidFill>
                  <a:srgbClr val="0B1220"/>
                </a:solidFill>
              </a:rPr>
              <a:t>NSAIDs, trimethoprim, heparin, CNIs</a:t>
            </a:r>
            <a:endParaRPr lang="en-US" sz="1200" dirty="0"/>
          </a:p>
          <a:p>
            <a:pPr marL="114300" indent="-114300">
              <a:lnSpc>
                <a:spcPct val="90000"/>
              </a:lnSpc>
              <a:spcAft>
                <a:spcPts val="200"/>
              </a:spcAft>
              <a:buSzPct val="100000"/>
              <a:buChar char="•"/>
            </a:pPr>
            <a:r>
              <a:rPr lang="en-US" sz="1200" b="1" dirty="0">
                <a:solidFill>
                  <a:srgbClr val="B42318"/>
                </a:solidFill>
              </a:rPr>
              <a:t>Adrenal insufficiency: low Na, low BP</a:t>
            </a:r>
            <a:endParaRPr lang="en-US" sz="1200" dirty="0"/>
          </a:p>
        </p:txBody>
      </p:sp>
      <p:sp>
        <p:nvSpPr>
          <p:cNvPr id="39" name="Chevron"/>
          <p:cNvSpPr/>
          <p:nvPr/>
        </p:nvSpPr>
        <p:spPr>
          <a:xfrm rot="10800000">
            <a:off x="5758434" y="4780623"/>
            <a:ext cx="128016" cy="64008"/>
          </a:xfrm>
          <a:prstGeom prst="triangle">
            <a:avLst/>
          </a:prstGeom>
          <a:solidFill>
            <a:srgbClr val="CBD5E1"/>
          </a:solidFill>
          <a:ln/>
        </p:spPr>
      </p:sp>
      <p:sp>
        <p:nvSpPr>
          <p:cNvPr id="40" name="causes Shift out of cells"/>
          <p:cNvSpPr/>
          <p:nvPr/>
        </p:nvSpPr>
        <p:spPr>
          <a:xfrm>
            <a:off x="7580376" y="4028491"/>
            <a:ext cx="3223260" cy="729272"/>
          </a:xfrm>
          <a:prstGeom prst="roundRect">
            <a:avLst>
              <a:gd name="adj" fmla="val 7523"/>
            </a:avLst>
          </a:prstGeom>
          <a:solidFill>
            <a:srgbClr val="FFFFFF"/>
          </a:solidFill>
          <a:ln w="9525">
            <a:solidFill>
              <a:srgbClr val="CBD5E1"/>
            </a:solidFill>
            <a:prstDash val="solid"/>
          </a:ln>
        </p:spPr>
      </p:sp>
      <p:sp>
        <p:nvSpPr>
          <p:cNvPr id="41" name="causes items Shift out of cells"/>
          <p:cNvSpPr txBox="1"/>
          <p:nvPr/>
        </p:nvSpPr>
        <p:spPr>
          <a:xfrm>
            <a:off x="7648956" y="40970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Rhabdomyolysis, tumour lysis</a:t>
            </a:r>
            <a:endParaRPr lang="en-US" sz="1200" dirty="0"/>
          </a:p>
          <a:p>
            <a:pPr marL="114300" indent="-114300">
              <a:lnSpc>
                <a:spcPct val="90000"/>
              </a:lnSpc>
              <a:spcAft>
                <a:spcPts val="200"/>
              </a:spcAft>
              <a:buSzPct val="100000"/>
              <a:buChar char="•"/>
            </a:pPr>
            <a:r>
              <a:rPr lang="en-US" sz="1200" dirty="0">
                <a:solidFill>
                  <a:srgbClr val="0B1220"/>
                </a:solidFill>
              </a:rPr>
              <a:t>Insulin deficiency: DKA, HHS</a:t>
            </a:r>
            <a:endParaRPr lang="en-US" sz="1200" dirty="0"/>
          </a:p>
          <a:p>
            <a:pPr marL="114300" indent="-114300">
              <a:lnSpc>
                <a:spcPct val="90000"/>
              </a:lnSpc>
              <a:spcAft>
                <a:spcPts val="200"/>
              </a:spcAft>
              <a:buSzPct val="100000"/>
              <a:buChar char="•"/>
            </a:pPr>
            <a:r>
              <a:rPr lang="en-US" sz="1200" dirty="0">
                <a:solidFill>
                  <a:srgbClr val="0B1220"/>
                </a:solidFill>
              </a:rPr>
              <a:t>Acidosis; digoxin, β-blockers</a:t>
            </a:r>
            <a:endParaRPr lang="en-US" sz="1200" dirty="0"/>
          </a:p>
        </p:txBody>
      </p:sp>
      <p:sp>
        <p:nvSpPr>
          <p:cNvPr id="42" name="Chevron"/>
          <p:cNvSpPr/>
          <p:nvPr/>
        </p:nvSpPr>
        <p:spPr>
          <a:xfrm rot="10800000">
            <a:off x="9127998" y="4780623"/>
            <a:ext cx="128016" cy="64008"/>
          </a:xfrm>
          <a:prstGeom prst="triangle">
            <a:avLst/>
          </a:prstGeom>
          <a:solidFill>
            <a:srgbClr val="CBD5E1"/>
          </a:solidFill>
          <a:ln/>
        </p:spPr>
      </p:sp>
      <p:sp>
        <p:nvSpPr>
          <p:cNvPr id="43" name="causes Pseudohyperkalemia"/>
          <p:cNvSpPr/>
          <p:nvPr/>
        </p:nvSpPr>
        <p:spPr>
          <a:xfrm>
            <a:off x="10949940" y="4028491"/>
            <a:ext cx="3223260" cy="729272"/>
          </a:xfrm>
          <a:prstGeom prst="roundRect">
            <a:avLst>
              <a:gd name="adj" fmla="val 7523"/>
            </a:avLst>
          </a:prstGeom>
          <a:solidFill>
            <a:srgbClr val="FFFFFF"/>
          </a:solidFill>
          <a:ln w="9525">
            <a:solidFill>
              <a:srgbClr val="CBD5E1"/>
            </a:solidFill>
            <a:prstDash val="solid"/>
          </a:ln>
        </p:spPr>
      </p:sp>
      <p:sp>
        <p:nvSpPr>
          <p:cNvPr id="44" name="causes items Pseudohyperkalemia"/>
          <p:cNvSpPr txBox="1"/>
          <p:nvPr/>
        </p:nvSpPr>
        <p:spPr>
          <a:xfrm>
            <a:off x="11018520" y="40970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Hemolysis; fist clenching, tourniquet¹</a:t>
            </a:r>
            <a:endParaRPr lang="en-US" sz="1200" dirty="0"/>
          </a:p>
          <a:p>
            <a:pPr marL="114300" indent="-114300">
              <a:lnSpc>
                <a:spcPct val="90000"/>
              </a:lnSpc>
              <a:spcAft>
                <a:spcPts val="200"/>
              </a:spcAft>
              <a:buSzPct val="100000"/>
              <a:buChar char="•"/>
            </a:pPr>
            <a:r>
              <a:rPr lang="en-US" sz="1200" dirty="0">
                <a:solidFill>
                  <a:srgbClr val="0B1220"/>
                </a:solidFill>
              </a:rPr>
              <a:t>Very high platelets or WBC¹⁰</a:t>
            </a:r>
            <a:endParaRPr lang="en-US" sz="1200" dirty="0"/>
          </a:p>
          <a:p>
            <a:pPr marL="114300" indent="-114300">
              <a:lnSpc>
                <a:spcPct val="90000"/>
              </a:lnSpc>
              <a:spcAft>
                <a:spcPts val="200"/>
              </a:spcAft>
              <a:buSzPct val="100000"/>
              <a:buChar char="•"/>
            </a:pPr>
            <a:r>
              <a:rPr lang="en-US" sz="1200" dirty="0">
                <a:solidFill>
                  <a:srgbClr val="0B1220"/>
                </a:solidFill>
              </a:rPr>
              <a:t>Drawn above a K-containing IV</a:t>
            </a:r>
            <a:endParaRPr lang="en-US" sz="1200" dirty="0"/>
          </a:p>
        </p:txBody>
      </p:sp>
      <p:sp>
        <p:nvSpPr>
          <p:cNvPr id="45" name="Chevron"/>
          <p:cNvSpPr/>
          <p:nvPr/>
        </p:nvSpPr>
        <p:spPr>
          <a:xfrm rot="10800000">
            <a:off x="12497562" y="4780623"/>
            <a:ext cx="128016" cy="64008"/>
          </a:xfrm>
          <a:prstGeom prst="triangle">
            <a:avLst/>
          </a:prstGeom>
          <a:solidFill>
            <a:srgbClr val="CBD5E1"/>
          </a:solidFill>
          <a:ln/>
        </p:spPr>
      </p:sp>
      <p:sp>
        <p:nvSpPr>
          <p:cNvPr id="46" name="Row label CLUES"/>
          <p:cNvSpPr/>
          <p:nvPr/>
        </p:nvSpPr>
        <p:spPr>
          <a:xfrm>
            <a:off x="457200" y="4867491"/>
            <a:ext cx="292608" cy="703872"/>
          </a:xfrm>
          <a:prstGeom prst="roundRect">
            <a:avLst>
              <a:gd name="adj" fmla="val 18750"/>
            </a:avLst>
          </a:prstGeom>
          <a:solidFill>
            <a:srgbClr val="334155"/>
          </a:solidFill>
          <a:ln/>
        </p:spPr>
      </p:sp>
      <p:sp>
        <p:nvSpPr>
          <p:cNvPr id="47" name="Row label text CLUES"/>
          <p:cNvSpPr txBox="1"/>
          <p:nvPr/>
        </p:nvSpPr>
        <p:spPr>
          <a:xfrm rot="16200000">
            <a:off x="251568" y="5073123"/>
            <a:ext cx="703872"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Low GFR or distal flow"/>
          <p:cNvSpPr/>
          <p:nvPr/>
        </p:nvSpPr>
        <p:spPr>
          <a:xfrm>
            <a:off x="841248" y="4867491"/>
            <a:ext cx="3223260" cy="703872"/>
          </a:xfrm>
          <a:prstGeom prst="roundRect">
            <a:avLst>
              <a:gd name="adj" fmla="val 7795"/>
            </a:avLst>
          </a:prstGeom>
          <a:solidFill>
            <a:srgbClr val="F7F9FC"/>
          </a:solidFill>
          <a:ln w="9525">
            <a:solidFill>
              <a:srgbClr val="E2E8F0"/>
            </a:solidFill>
            <a:prstDash val="solid"/>
          </a:ln>
        </p:spPr>
      </p:sp>
      <p:sp>
        <p:nvSpPr>
          <p:cNvPr id="49" name="clues items Low GFR or distal flow"/>
          <p:cNvSpPr txBox="1"/>
          <p:nvPr/>
        </p:nvSpPr>
        <p:spPr>
          <a:xfrm>
            <a:off x="909828" y="4936071"/>
            <a:ext cx="3086100" cy="5667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Low urine output; rising creatinine</a:t>
            </a:r>
            <a:endParaRPr lang="en-US" sz="1200" dirty="0"/>
          </a:p>
          <a:p>
            <a:pPr marL="114300" indent="-114300">
              <a:lnSpc>
                <a:spcPct val="90000"/>
              </a:lnSpc>
              <a:spcAft>
                <a:spcPts val="200"/>
              </a:spcAft>
              <a:buSzPct val="100000"/>
              <a:buChar char="•"/>
            </a:pPr>
            <a:r>
              <a:rPr lang="en-US" sz="1200" dirty="0">
                <a:solidFill>
                  <a:srgbClr val="0B1220"/>
                </a:solidFill>
              </a:rPr>
              <a:t>Edema, or dry and orthostatic</a:t>
            </a:r>
            <a:endParaRPr lang="en-US" sz="1200" dirty="0"/>
          </a:p>
        </p:txBody>
      </p:sp>
      <p:sp>
        <p:nvSpPr>
          <p:cNvPr id="50" name="Chevron"/>
          <p:cNvSpPr/>
          <p:nvPr/>
        </p:nvSpPr>
        <p:spPr>
          <a:xfrm rot="10800000">
            <a:off x="2388870" y="5594223"/>
            <a:ext cx="128016" cy="64008"/>
          </a:xfrm>
          <a:prstGeom prst="triangle">
            <a:avLst/>
          </a:prstGeom>
          <a:solidFill>
            <a:srgbClr val="CBD5E1"/>
          </a:solidFill>
          <a:ln/>
        </p:spPr>
      </p:sp>
      <p:sp>
        <p:nvSpPr>
          <p:cNvPr id="51" name="clues Low aldosterone effect"/>
          <p:cNvSpPr/>
          <p:nvPr/>
        </p:nvSpPr>
        <p:spPr>
          <a:xfrm>
            <a:off x="4210812" y="4867491"/>
            <a:ext cx="3223260" cy="703872"/>
          </a:xfrm>
          <a:prstGeom prst="roundRect">
            <a:avLst>
              <a:gd name="adj" fmla="val 7795"/>
            </a:avLst>
          </a:prstGeom>
          <a:solidFill>
            <a:srgbClr val="F7F9FC"/>
          </a:solidFill>
          <a:ln w="9525">
            <a:solidFill>
              <a:srgbClr val="E2E8F0"/>
            </a:solidFill>
            <a:prstDash val="solid"/>
          </a:ln>
        </p:spPr>
      </p:sp>
      <p:sp>
        <p:nvSpPr>
          <p:cNvPr id="52" name="clues items Low aldosterone effect"/>
          <p:cNvSpPr txBox="1"/>
          <p:nvPr/>
        </p:nvSpPr>
        <p:spPr>
          <a:xfrm>
            <a:off x="4279392" y="4936071"/>
            <a:ext cx="3086100" cy="5667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New drug or dose, with low eGFR¹˒²</a:t>
            </a:r>
            <a:endParaRPr lang="en-US" sz="1200" dirty="0"/>
          </a:p>
          <a:p>
            <a:pPr marL="114300" indent="-114300">
              <a:lnSpc>
                <a:spcPct val="90000"/>
              </a:lnSpc>
              <a:spcAft>
                <a:spcPts val="200"/>
              </a:spcAft>
              <a:buSzPct val="100000"/>
              <a:buChar char="•"/>
            </a:pPr>
            <a:r>
              <a:rPr lang="en-US" sz="1200" dirty="0">
                <a:solidFill>
                  <a:srgbClr val="0B1220"/>
                </a:solidFill>
              </a:rPr>
              <a:t>Diabetic CKD, non-gap acidosis: type 4 RTA</a:t>
            </a:r>
            <a:endParaRPr lang="en-US" sz="1200" dirty="0"/>
          </a:p>
        </p:txBody>
      </p:sp>
      <p:sp>
        <p:nvSpPr>
          <p:cNvPr id="53" name="Chevron"/>
          <p:cNvSpPr/>
          <p:nvPr/>
        </p:nvSpPr>
        <p:spPr>
          <a:xfrm rot="10800000">
            <a:off x="5758434" y="5594223"/>
            <a:ext cx="128016" cy="64008"/>
          </a:xfrm>
          <a:prstGeom prst="triangle">
            <a:avLst/>
          </a:prstGeom>
          <a:solidFill>
            <a:srgbClr val="CBD5E1"/>
          </a:solidFill>
          <a:ln/>
        </p:spPr>
      </p:sp>
      <p:sp>
        <p:nvSpPr>
          <p:cNvPr id="54" name="clues Shift out of cells"/>
          <p:cNvSpPr/>
          <p:nvPr/>
        </p:nvSpPr>
        <p:spPr>
          <a:xfrm>
            <a:off x="7580376" y="4867491"/>
            <a:ext cx="3223260" cy="703872"/>
          </a:xfrm>
          <a:prstGeom prst="roundRect">
            <a:avLst>
              <a:gd name="adj" fmla="val 7795"/>
            </a:avLst>
          </a:prstGeom>
          <a:solidFill>
            <a:srgbClr val="F7F9FC"/>
          </a:solidFill>
          <a:ln w="9525">
            <a:solidFill>
              <a:srgbClr val="E2E8F0"/>
            </a:solidFill>
            <a:prstDash val="solid"/>
          </a:ln>
        </p:spPr>
      </p:sp>
      <p:sp>
        <p:nvSpPr>
          <p:cNvPr id="55" name="clues items Shift out of cells"/>
          <p:cNvSpPr txBox="1"/>
          <p:nvPr/>
        </p:nvSpPr>
        <p:spPr>
          <a:xfrm>
            <a:off x="7648956" y="4936071"/>
            <a:ext cx="3086100" cy="5667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Crush, found down, recent chemo</a:t>
            </a:r>
            <a:endParaRPr lang="en-US" sz="1200" dirty="0"/>
          </a:p>
          <a:p>
            <a:pPr marL="114300" indent="-114300">
              <a:lnSpc>
                <a:spcPct val="90000"/>
              </a:lnSpc>
              <a:spcAft>
                <a:spcPts val="200"/>
              </a:spcAft>
              <a:buSzPct val="100000"/>
              <a:buChar char="•"/>
            </a:pPr>
            <a:r>
              <a:rPr lang="en-US" sz="1200" dirty="0">
                <a:solidFill>
                  <a:srgbClr val="0B1220"/>
                </a:solidFill>
              </a:rPr>
              <a:t>High glucose; anion-gap acidosis</a:t>
            </a:r>
            <a:endParaRPr lang="en-US" sz="1200" dirty="0"/>
          </a:p>
        </p:txBody>
      </p:sp>
      <p:sp>
        <p:nvSpPr>
          <p:cNvPr id="56" name="Chevron"/>
          <p:cNvSpPr/>
          <p:nvPr/>
        </p:nvSpPr>
        <p:spPr>
          <a:xfrm rot="10800000">
            <a:off x="9127998" y="5594223"/>
            <a:ext cx="128016" cy="64008"/>
          </a:xfrm>
          <a:prstGeom prst="triangle">
            <a:avLst/>
          </a:prstGeom>
          <a:solidFill>
            <a:srgbClr val="CBD5E1"/>
          </a:solidFill>
          <a:ln/>
        </p:spPr>
      </p:sp>
      <p:sp>
        <p:nvSpPr>
          <p:cNvPr id="57" name="clues Pseudohyperkalemia"/>
          <p:cNvSpPr/>
          <p:nvPr/>
        </p:nvSpPr>
        <p:spPr>
          <a:xfrm>
            <a:off x="10949940" y="4867491"/>
            <a:ext cx="3223260" cy="703872"/>
          </a:xfrm>
          <a:prstGeom prst="roundRect">
            <a:avLst>
              <a:gd name="adj" fmla="val 7795"/>
            </a:avLst>
          </a:prstGeom>
          <a:solidFill>
            <a:srgbClr val="F7F9FC"/>
          </a:solidFill>
          <a:ln w="9525">
            <a:solidFill>
              <a:srgbClr val="E2E8F0"/>
            </a:solidFill>
            <a:prstDash val="solid"/>
          </a:ln>
        </p:spPr>
      </p:sp>
      <p:sp>
        <p:nvSpPr>
          <p:cNvPr id="58" name="clues items Pseudohyperkalemia"/>
          <p:cNvSpPr txBox="1"/>
          <p:nvPr/>
        </p:nvSpPr>
        <p:spPr>
          <a:xfrm>
            <a:off x="11018520" y="4936071"/>
            <a:ext cx="3086100" cy="5667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Hemolysis flagged; no risk factors¹</a:t>
            </a:r>
            <a:endParaRPr lang="en-US" sz="1200" dirty="0"/>
          </a:p>
          <a:p>
            <a:pPr marL="114300" indent="-114300">
              <a:lnSpc>
                <a:spcPct val="90000"/>
              </a:lnSpc>
              <a:spcAft>
                <a:spcPts val="200"/>
              </a:spcAft>
              <a:buSzPct val="100000"/>
              <a:buChar char="•"/>
            </a:pPr>
            <a:r>
              <a:rPr lang="en-US" sz="1200" dirty="0">
                <a:solidFill>
                  <a:srgbClr val="0B1220"/>
                </a:solidFill>
              </a:rPr>
              <a:t>Implausible: no CKD, culprit drug or lysis¹</a:t>
            </a:r>
            <a:endParaRPr lang="en-US" sz="1200" dirty="0"/>
          </a:p>
        </p:txBody>
      </p:sp>
      <p:sp>
        <p:nvSpPr>
          <p:cNvPr id="59" name="Chevron"/>
          <p:cNvSpPr/>
          <p:nvPr/>
        </p:nvSpPr>
        <p:spPr>
          <a:xfrm rot="10800000">
            <a:off x="12497562" y="5594223"/>
            <a:ext cx="128016" cy="64008"/>
          </a:xfrm>
          <a:prstGeom prst="triangle">
            <a:avLst/>
          </a:prstGeom>
          <a:solidFill>
            <a:srgbClr val="CBD5E1"/>
          </a:solidFill>
          <a:ln/>
        </p:spPr>
      </p:sp>
      <p:sp>
        <p:nvSpPr>
          <p:cNvPr id="60" name="Row label WORKUP"/>
          <p:cNvSpPr/>
          <p:nvPr/>
        </p:nvSpPr>
        <p:spPr>
          <a:xfrm>
            <a:off x="457200" y="5681091"/>
            <a:ext cx="292608" cy="729272"/>
          </a:xfrm>
          <a:prstGeom prst="roundRect">
            <a:avLst>
              <a:gd name="adj" fmla="val 18750"/>
            </a:avLst>
          </a:prstGeom>
          <a:solidFill>
            <a:srgbClr val="0A6AA3"/>
          </a:solidFill>
          <a:ln/>
        </p:spPr>
      </p:sp>
      <p:sp>
        <p:nvSpPr>
          <p:cNvPr id="61" name="Row label text WORKUP"/>
          <p:cNvSpPr txBox="1"/>
          <p:nvPr/>
        </p:nvSpPr>
        <p:spPr>
          <a:xfrm rot="16200000">
            <a:off x="238868" y="5899423"/>
            <a:ext cx="729272"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Low GFR or distal flow"/>
          <p:cNvSpPr/>
          <p:nvPr/>
        </p:nvSpPr>
        <p:spPr>
          <a:xfrm>
            <a:off x="841248" y="5681091"/>
            <a:ext cx="3223260" cy="729272"/>
          </a:xfrm>
          <a:prstGeom prst="roundRect">
            <a:avLst>
              <a:gd name="adj" fmla="val 7523"/>
            </a:avLst>
          </a:prstGeom>
          <a:solidFill>
            <a:srgbClr val="0A6AA3">
              <a:alpha val="9000"/>
            </a:srgbClr>
          </a:solidFill>
          <a:ln/>
        </p:spPr>
      </p:sp>
      <p:sp>
        <p:nvSpPr>
          <p:cNvPr id="63" name="workup items Low GFR or distal flow"/>
          <p:cNvSpPr txBox="1"/>
          <p:nvPr/>
        </p:nvSpPr>
        <p:spPr>
          <a:xfrm>
            <a:off x="909828" y="57496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Creatinine, urea; bladder scan</a:t>
            </a:r>
            <a:endParaRPr lang="en-US" sz="1200" dirty="0"/>
          </a:p>
          <a:p>
            <a:pPr marL="114300" indent="-114300">
              <a:lnSpc>
                <a:spcPct val="90000"/>
              </a:lnSpc>
              <a:spcAft>
                <a:spcPts val="200"/>
              </a:spcAft>
              <a:buSzPct val="100000"/>
              <a:buChar char="•"/>
            </a:pPr>
            <a:r>
              <a:rPr lang="en-US" sz="1200" dirty="0">
                <a:solidFill>
                  <a:srgbClr val="0B1220"/>
                </a:solidFill>
              </a:rPr>
              <a:t>Renal ultrasound if AKI is new</a:t>
            </a:r>
            <a:endParaRPr lang="en-US" sz="1200" dirty="0"/>
          </a:p>
        </p:txBody>
      </p:sp>
      <p:sp>
        <p:nvSpPr>
          <p:cNvPr id="64" name="Chevron"/>
          <p:cNvSpPr/>
          <p:nvPr/>
        </p:nvSpPr>
        <p:spPr>
          <a:xfrm rot="10800000">
            <a:off x="2388870" y="6433223"/>
            <a:ext cx="128016" cy="64008"/>
          </a:xfrm>
          <a:prstGeom prst="triangle">
            <a:avLst/>
          </a:prstGeom>
          <a:solidFill>
            <a:srgbClr val="CBD5E1"/>
          </a:solidFill>
          <a:ln/>
        </p:spPr>
      </p:sp>
      <p:sp>
        <p:nvSpPr>
          <p:cNvPr id="65" name="workup Low aldosterone effect"/>
          <p:cNvSpPr/>
          <p:nvPr/>
        </p:nvSpPr>
        <p:spPr>
          <a:xfrm>
            <a:off x="4210812" y="5681091"/>
            <a:ext cx="3223260" cy="729272"/>
          </a:xfrm>
          <a:prstGeom prst="roundRect">
            <a:avLst>
              <a:gd name="adj" fmla="val 7523"/>
            </a:avLst>
          </a:prstGeom>
          <a:solidFill>
            <a:srgbClr val="0A6AA3">
              <a:alpha val="9000"/>
            </a:srgbClr>
          </a:solidFill>
          <a:ln/>
        </p:spPr>
      </p:sp>
      <p:sp>
        <p:nvSpPr>
          <p:cNvPr id="66" name="workup items Low aldosterone effect"/>
          <p:cNvSpPr txBox="1"/>
          <p:nvPr/>
        </p:nvSpPr>
        <p:spPr>
          <a:xfrm>
            <a:off x="4279392" y="57496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Medication and supplement review¹</a:t>
            </a:r>
            <a:endParaRPr lang="en-US" sz="1200" dirty="0"/>
          </a:p>
          <a:p>
            <a:pPr marL="114300" indent="-114300">
              <a:lnSpc>
                <a:spcPct val="90000"/>
              </a:lnSpc>
              <a:spcAft>
                <a:spcPts val="200"/>
              </a:spcAft>
              <a:buSzPct val="100000"/>
              <a:buChar char="•"/>
            </a:pPr>
            <a:r>
              <a:rPr lang="en-US" sz="1200" dirty="0">
                <a:solidFill>
                  <a:srgbClr val="0B1220"/>
                </a:solidFill>
              </a:rPr>
              <a:t>Renin, aldosterone if unclear</a:t>
            </a:r>
            <a:endParaRPr lang="en-US" sz="1200" dirty="0"/>
          </a:p>
          <a:p>
            <a:pPr marL="114300" indent="-114300">
              <a:lnSpc>
                <a:spcPct val="90000"/>
              </a:lnSpc>
              <a:spcAft>
                <a:spcPts val="200"/>
              </a:spcAft>
              <a:buSzPct val="100000"/>
              <a:buChar char="•"/>
            </a:pPr>
            <a:r>
              <a:rPr lang="en-US" sz="1200" dirty="0">
                <a:solidFill>
                  <a:srgbClr val="0B1220"/>
                </a:solidFill>
              </a:rPr>
              <a:t>Cortisol, ACTH if adrenal suspected¹⁰</a:t>
            </a:r>
            <a:endParaRPr lang="en-US" sz="1200" dirty="0"/>
          </a:p>
        </p:txBody>
      </p:sp>
      <p:sp>
        <p:nvSpPr>
          <p:cNvPr id="67" name="Chevron"/>
          <p:cNvSpPr/>
          <p:nvPr/>
        </p:nvSpPr>
        <p:spPr>
          <a:xfrm rot="10800000">
            <a:off x="5758434" y="6433223"/>
            <a:ext cx="128016" cy="64008"/>
          </a:xfrm>
          <a:prstGeom prst="triangle">
            <a:avLst/>
          </a:prstGeom>
          <a:solidFill>
            <a:srgbClr val="CBD5E1"/>
          </a:solidFill>
          <a:ln/>
        </p:spPr>
      </p:sp>
      <p:sp>
        <p:nvSpPr>
          <p:cNvPr id="68" name="workup Shift out of cells"/>
          <p:cNvSpPr/>
          <p:nvPr/>
        </p:nvSpPr>
        <p:spPr>
          <a:xfrm>
            <a:off x="7580376" y="5681091"/>
            <a:ext cx="3223260" cy="729272"/>
          </a:xfrm>
          <a:prstGeom prst="roundRect">
            <a:avLst>
              <a:gd name="adj" fmla="val 7523"/>
            </a:avLst>
          </a:prstGeom>
          <a:solidFill>
            <a:srgbClr val="0A6AA3">
              <a:alpha val="9000"/>
            </a:srgbClr>
          </a:solidFill>
          <a:ln/>
        </p:spPr>
      </p:sp>
      <p:sp>
        <p:nvSpPr>
          <p:cNvPr id="69" name="workup items Shift out of cells"/>
          <p:cNvSpPr txBox="1"/>
          <p:nvPr/>
        </p:nvSpPr>
        <p:spPr>
          <a:xfrm>
            <a:off x="7648956" y="57496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CK, urate, phosphate, LDH</a:t>
            </a:r>
            <a:endParaRPr lang="en-US" sz="1200" dirty="0"/>
          </a:p>
          <a:p>
            <a:pPr marL="114300" indent="-114300">
              <a:lnSpc>
                <a:spcPct val="90000"/>
              </a:lnSpc>
              <a:spcAft>
                <a:spcPts val="200"/>
              </a:spcAft>
              <a:buSzPct val="100000"/>
              <a:buChar char="•"/>
            </a:pPr>
            <a:r>
              <a:rPr lang="en-US" sz="1200" dirty="0">
                <a:solidFill>
                  <a:srgbClr val="0B1220"/>
                </a:solidFill>
              </a:rPr>
              <a:t>Blood gas; digoxin level if on it</a:t>
            </a:r>
            <a:endParaRPr lang="en-US" sz="1200" dirty="0"/>
          </a:p>
        </p:txBody>
      </p:sp>
      <p:sp>
        <p:nvSpPr>
          <p:cNvPr id="70" name="Chevron"/>
          <p:cNvSpPr/>
          <p:nvPr/>
        </p:nvSpPr>
        <p:spPr>
          <a:xfrm rot="10800000">
            <a:off x="9127998" y="6433223"/>
            <a:ext cx="128016" cy="64008"/>
          </a:xfrm>
          <a:prstGeom prst="triangle">
            <a:avLst/>
          </a:prstGeom>
          <a:solidFill>
            <a:srgbClr val="CBD5E1"/>
          </a:solidFill>
          <a:ln/>
        </p:spPr>
      </p:sp>
      <p:sp>
        <p:nvSpPr>
          <p:cNvPr id="71" name="workup Pseudohyperkalemia"/>
          <p:cNvSpPr/>
          <p:nvPr/>
        </p:nvSpPr>
        <p:spPr>
          <a:xfrm>
            <a:off x="10949940" y="5681091"/>
            <a:ext cx="3223260" cy="729272"/>
          </a:xfrm>
          <a:prstGeom prst="roundRect">
            <a:avLst>
              <a:gd name="adj" fmla="val 7523"/>
            </a:avLst>
          </a:prstGeom>
          <a:solidFill>
            <a:srgbClr val="0A6AA3">
              <a:alpha val="9000"/>
            </a:srgbClr>
          </a:solidFill>
          <a:ln/>
        </p:spPr>
      </p:sp>
      <p:sp>
        <p:nvSpPr>
          <p:cNvPr id="72" name="workup items Pseudohyperkalemia"/>
          <p:cNvSpPr txBox="1"/>
          <p:nvPr/>
        </p:nvSpPr>
        <p:spPr>
          <a:xfrm>
            <a:off x="11018520" y="57496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Repeat without tourniquet; gas K¹˒¹⁰</a:t>
            </a:r>
            <a:endParaRPr lang="en-US" sz="1200" dirty="0"/>
          </a:p>
          <a:p>
            <a:pPr marL="114300" indent="-114300">
              <a:lnSpc>
                <a:spcPct val="90000"/>
              </a:lnSpc>
              <a:spcAft>
                <a:spcPts val="200"/>
              </a:spcAft>
              <a:buSzPct val="100000"/>
              <a:buChar char="•"/>
            </a:pPr>
            <a:r>
              <a:rPr lang="en-US" sz="1200" dirty="0">
                <a:solidFill>
                  <a:srgbClr val="0B1220"/>
                </a:solidFill>
              </a:rPr>
              <a:t>Platelets, WBC on the CBC¹⁰</a:t>
            </a:r>
            <a:endParaRPr lang="en-US" sz="1200" dirty="0"/>
          </a:p>
        </p:txBody>
      </p:sp>
      <p:sp>
        <p:nvSpPr>
          <p:cNvPr id="73" name="Chevron"/>
          <p:cNvSpPr/>
          <p:nvPr/>
        </p:nvSpPr>
        <p:spPr>
          <a:xfrm rot="10800000">
            <a:off x="12497562" y="6433223"/>
            <a:ext cx="128016" cy="64008"/>
          </a:xfrm>
          <a:prstGeom prst="triangle">
            <a:avLst/>
          </a:prstGeom>
          <a:solidFill>
            <a:srgbClr val="CBD5E1"/>
          </a:solidFill>
          <a:ln/>
        </p:spPr>
      </p:sp>
      <p:sp>
        <p:nvSpPr>
          <p:cNvPr id="74" name="Row label MANAGE"/>
          <p:cNvSpPr/>
          <p:nvPr/>
        </p:nvSpPr>
        <p:spPr>
          <a:xfrm>
            <a:off x="457200" y="6520091"/>
            <a:ext cx="292608" cy="1069429"/>
          </a:xfrm>
          <a:prstGeom prst="roundRect">
            <a:avLst>
              <a:gd name="adj" fmla="val 18750"/>
            </a:avLst>
          </a:prstGeom>
          <a:solidFill>
            <a:srgbClr val="067647"/>
          </a:solidFill>
          <a:ln/>
        </p:spPr>
      </p:sp>
      <p:sp>
        <p:nvSpPr>
          <p:cNvPr id="75" name="Row label text MANAGE"/>
          <p:cNvSpPr txBox="1"/>
          <p:nvPr/>
        </p:nvSpPr>
        <p:spPr>
          <a:xfrm rot="16200000">
            <a:off x="68790" y="6908502"/>
            <a:ext cx="106942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Low GFR or distal flow"/>
          <p:cNvSpPr/>
          <p:nvPr/>
        </p:nvSpPr>
        <p:spPr>
          <a:xfrm>
            <a:off x="841248" y="6520091"/>
            <a:ext cx="3223260" cy="1069429"/>
          </a:xfrm>
          <a:prstGeom prst="roundRect">
            <a:avLst>
              <a:gd name="adj" fmla="val 5130"/>
            </a:avLst>
          </a:prstGeom>
          <a:solidFill>
            <a:srgbClr val="067647">
              <a:alpha val="9000"/>
            </a:srgbClr>
          </a:solidFill>
          <a:ln/>
        </p:spPr>
      </p:sp>
      <p:sp>
        <p:nvSpPr>
          <p:cNvPr id="77" name="management items Low GFR or distal flow"/>
          <p:cNvSpPr txBox="1"/>
          <p:nvPr/>
        </p:nvSpPr>
        <p:spPr>
          <a:xfrm>
            <a:off x="909828" y="6588671"/>
            <a:ext cx="3086100" cy="93226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Dialysis if oliguric, ESKD or refractory¹</a:t>
            </a:r>
            <a:endParaRPr lang="en-US" sz="1200" dirty="0"/>
          </a:p>
          <a:p>
            <a:pPr marL="114300" indent="-114300">
              <a:lnSpc>
                <a:spcPct val="90000"/>
              </a:lnSpc>
              <a:spcAft>
                <a:spcPts val="200"/>
              </a:spcAft>
              <a:buSzPct val="100000"/>
              <a:buChar char="•"/>
            </a:pPr>
            <a:r>
              <a:rPr lang="en-US" sz="1200" dirty="0">
                <a:solidFill>
                  <a:srgbClr val="0B1220"/>
                </a:solidFill>
              </a:rPr>
              <a:t>Making urine: loop diuretic¹</a:t>
            </a:r>
            <a:endParaRPr lang="en-US" sz="1200" dirty="0"/>
          </a:p>
          <a:p>
            <a:pPr marL="114300" indent="-114300">
              <a:lnSpc>
                <a:spcPct val="90000"/>
              </a:lnSpc>
              <a:spcAft>
                <a:spcPts val="200"/>
              </a:spcAft>
              <a:buSzPct val="100000"/>
              <a:buChar char="•"/>
            </a:pPr>
            <a:r>
              <a:rPr lang="en-US" sz="1200" dirty="0">
                <a:solidFill>
                  <a:srgbClr val="0B1220"/>
                </a:solidFill>
              </a:rPr>
              <a:t>Volume-depleted: isotonic fluid first¹</a:t>
            </a:r>
            <a:endParaRPr lang="en-US" sz="1200" dirty="0"/>
          </a:p>
        </p:txBody>
      </p:sp>
      <p:sp>
        <p:nvSpPr>
          <p:cNvPr id="78" name="management Low aldosterone effect"/>
          <p:cNvSpPr/>
          <p:nvPr/>
        </p:nvSpPr>
        <p:spPr>
          <a:xfrm>
            <a:off x="4210812" y="6520091"/>
            <a:ext cx="3223260" cy="1069429"/>
          </a:xfrm>
          <a:prstGeom prst="roundRect">
            <a:avLst>
              <a:gd name="adj" fmla="val 5130"/>
            </a:avLst>
          </a:prstGeom>
          <a:solidFill>
            <a:srgbClr val="067647">
              <a:alpha val="9000"/>
            </a:srgbClr>
          </a:solidFill>
          <a:ln/>
        </p:spPr>
      </p:sp>
      <p:sp>
        <p:nvSpPr>
          <p:cNvPr id="79" name="management items Low aldosterone effect"/>
          <p:cNvSpPr txBox="1"/>
          <p:nvPr/>
        </p:nvSpPr>
        <p:spPr>
          <a:xfrm>
            <a:off x="4279392" y="6588671"/>
            <a:ext cx="3086100" cy="93226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Hold culprit; restart RASi ± binder later¹¹</a:t>
            </a:r>
            <a:endParaRPr lang="en-US" sz="1200" dirty="0"/>
          </a:p>
          <a:p>
            <a:pPr marL="114300" indent="-114300">
              <a:lnSpc>
                <a:spcPct val="90000"/>
              </a:lnSpc>
              <a:spcAft>
                <a:spcPts val="200"/>
              </a:spcAft>
              <a:buSzPct val="100000"/>
              <a:buChar char="•"/>
            </a:pPr>
            <a:r>
              <a:rPr lang="en-US" sz="1200" dirty="0">
                <a:solidFill>
                  <a:srgbClr val="0B1220"/>
                </a:solidFill>
              </a:rPr>
              <a:t>Binder: SZC 10 g TID ≤48 h; SPS GI risk¹˒⁷˒⁸</a:t>
            </a:r>
            <a:endParaRPr lang="en-US" sz="1200" dirty="0"/>
          </a:p>
          <a:p>
            <a:pPr marL="114300" indent="-114300">
              <a:lnSpc>
                <a:spcPct val="90000"/>
              </a:lnSpc>
              <a:spcAft>
                <a:spcPts val="200"/>
              </a:spcAft>
              <a:buSzPct val="100000"/>
              <a:buChar char="•"/>
            </a:pPr>
            <a:r>
              <a:rPr lang="en-US" sz="1200" dirty="0">
                <a:solidFill>
                  <a:srgbClr val="0B1220"/>
                </a:solidFill>
              </a:rPr>
              <a:t>Adrenal crisis: IV hydrocortisone 100 mg¹⁰</a:t>
            </a:r>
            <a:endParaRPr lang="en-US" sz="1200" dirty="0"/>
          </a:p>
        </p:txBody>
      </p:sp>
      <p:sp>
        <p:nvSpPr>
          <p:cNvPr id="80" name="management Shift out of cells"/>
          <p:cNvSpPr/>
          <p:nvPr/>
        </p:nvSpPr>
        <p:spPr>
          <a:xfrm>
            <a:off x="7580376" y="6520091"/>
            <a:ext cx="3223260" cy="1069429"/>
          </a:xfrm>
          <a:prstGeom prst="roundRect">
            <a:avLst>
              <a:gd name="adj" fmla="val 5130"/>
            </a:avLst>
          </a:prstGeom>
          <a:solidFill>
            <a:srgbClr val="067647">
              <a:alpha val="9000"/>
            </a:srgbClr>
          </a:solidFill>
          <a:ln/>
        </p:spPr>
      </p:sp>
      <p:sp>
        <p:nvSpPr>
          <p:cNvPr id="81" name="management items Shift out of cells"/>
          <p:cNvSpPr txBox="1"/>
          <p:nvPr/>
        </p:nvSpPr>
        <p:spPr>
          <a:xfrm>
            <a:off x="7648956" y="6588671"/>
            <a:ext cx="3086100" cy="93226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Treat cause: DKA insulin; digoxin Fab¹²</a:t>
            </a:r>
            <a:endParaRPr lang="en-US" sz="1200" dirty="0"/>
          </a:p>
          <a:p>
            <a:pPr marL="114300" indent="-114300">
              <a:lnSpc>
                <a:spcPct val="90000"/>
              </a:lnSpc>
              <a:spcAft>
                <a:spcPts val="200"/>
              </a:spcAft>
              <a:buSzPct val="100000"/>
              <a:buChar char="•"/>
            </a:pPr>
            <a:r>
              <a:rPr lang="en-US" sz="1200" dirty="0">
                <a:solidFill>
                  <a:srgbClr val="0B1220"/>
                </a:solidFill>
              </a:rPr>
              <a:t>Bicarbonate only if acidemic¹</a:t>
            </a:r>
            <a:endParaRPr lang="en-US" sz="1200" dirty="0"/>
          </a:p>
          <a:p>
            <a:pPr marL="114300" indent="-114300">
              <a:lnSpc>
                <a:spcPct val="90000"/>
              </a:lnSpc>
              <a:spcAft>
                <a:spcPts val="200"/>
              </a:spcAft>
              <a:buSzPct val="100000"/>
              <a:buChar char="•"/>
            </a:pPr>
            <a:r>
              <a:rPr lang="en-US" sz="1200" dirty="0">
                <a:solidFill>
                  <a:srgbClr val="0B1220"/>
                </a:solidFill>
              </a:rPr>
              <a:t>Serial K: lysis keeps releasing it</a:t>
            </a:r>
            <a:endParaRPr lang="en-US" sz="1200" dirty="0"/>
          </a:p>
        </p:txBody>
      </p:sp>
      <p:sp>
        <p:nvSpPr>
          <p:cNvPr id="82" name="management Pseudohyperkalemia"/>
          <p:cNvSpPr/>
          <p:nvPr/>
        </p:nvSpPr>
        <p:spPr>
          <a:xfrm>
            <a:off x="10949940" y="6520091"/>
            <a:ext cx="3223260" cy="1069429"/>
          </a:xfrm>
          <a:prstGeom prst="roundRect">
            <a:avLst>
              <a:gd name="adj" fmla="val 5130"/>
            </a:avLst>
          </a:prstGeom>
          <a:solidFill>
            <a:srgbClr val="067647">
              <a:alpha val="9000"/>
            </a:srgbClr>
          </a:solidFill>
          <a:ln/>
        </p:spPr>
      </p:sp>
      <p:sp>
        <p:nvSpPr>
          <p:cNvPr id="83" name="management items Pseudohyperkalemia"/>
          <p:cNvSpPr txBox="1"/>
          <p:nvPr/>
        </p:nvSpPr>
        <p:spPr>
          <a:xfrm>
            <a:off x="11018520" y="6588671"/>
            <a:ext cx="3086100" cy="93226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No treatment once repeat K is normal</a:t>
            </a:r>
            <a:endParaRPr lang="en-US" sz="120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2273623"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stethopedia.ca/approach/hyperkalemia</a:t>
            </a:r>
            <a:endParaRPr lang="en-US" sz="900" dirty="0"/>
          </a:p>
        </p:txBody>
      </p:sp>
      <p:sp>
        <p:nvSpPr>
          <p:cNvPr id="86" name="Evidence"/>
          <p:cNvSpPr txBox="1"/>
          <p:nvPr/>
        </p:nvSpPr>
        <p:spPr>
          <a:xfrm>
            <a:off x="3325183" y="7717536"/>
            <a:ext cx="10848017"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Lindner 2020, Eur J Emerg Med</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Clase 2020, Kidney Int</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Montague 2008, Clin J Am Soc Nephrol</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Harel 2016, PLoS One</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Apel 2014, Clin Kidney J</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Allon 1989, Ann Intern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Noel 2019, JAMA Intern Med</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Kosiborod 2014, JAMA</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Gumz 2015, N Engl J Med</a:t>
            </a:r>
            <a:pPr indent="0" marL="0">
              <a:buNone/>
            </a:pPr>
            <a:r>
              <a:rPr lang="en-US" sz="850" dirty="0">
                <a:solidFill>
                  <a:srgbClr val="64748B"/>
                </a:solidFill>
              </a:rPr>
              <a:t>   </a:t>
            </a:r>
            <a:pPr indent="0" marL="0">
              <a:buNone/>
            </a:pPr>
            <a:r>
              <a:rPr lang="en-US" sz="850" dirty="0">
                <a:solidFill>
                  <a:srgbClr val="64748B"/>
                </a:solidFill>
              </a:rPr>
              <a:t>¹⁰ Manual 2024–25, pp. 65, 103, 105, 107, 182</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¹¹ KDIGO 2024, Kidney Int (CKD)</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¹² Chan 2014, Clin Toxicol</a:t>
            </a:r>
            <a:endParaRPr lang="en-US" sz="850" dirty="0"/>
          </a:p>
        </p:txBody>
      </p:sp>
    </p:spTree>
  </p:cSld>
  <p:clrMapOvr>
    <a:masterClrMapping/>
  </p:clrMapOvr>
</p:sld>
</file>

<file path=ppt/theme/theme1.xml><?xml version="1.0" encoding="utf-8"?>
<a:theme xmlns:a="http://schemas.openxmlformats.org/drawingml/2006/main" name="Stethopedia">
  <a:themeElements>
    <a:clrScheme name="Stethopedia">
      <a:dk1>
        <a:srgbClr val="0B1220"/>
      </a:dk1>
      <a:lt1>
        <a:srgbClr val="FFFFFF"/>
      </a:lt1>
      <a:dk2>
        <a:srgbClr val="0B2540"/>
      </a:dk2>
      <a:lt2>
        <a:srgbClr val="F7F9FC"/>
      </a:lt2>
      <a:accent1>
        <a:srgbClr val="0A6AA3"/>
      </a:accent1>
      <a:accent2>
        <a:srgbClr val="38B6FF"/>
      </a:accent2>
      <a:accent3>
        <a:srgbClr val="B42318"/>
      </a:accent3>
      <a:accent4>
        <a:srgbClr val="B54708"/>
      </a:accent4>
      <a:accent5>
        <a:srgbClr val="067647"/>
      </a:accent5>
      <a:accent6>
        <a:srgbClr val="075A8C"/>
      </a:accent6>
      <a:hlink>
        <a:srgbClr val="0A6AA3"/>
      </a:hlink>
      <a:folHlink>
        <a:srgbClr val="075A8C"/>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Stethopedia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Hyperkalemia</dc:title>
  <dc:subject>Get an ECG and exclude a spurious result. IV calcium if the ECG has changed; if K ≥6.0 or rising fast, shift K into cells and start removal. Then sort the cause: poor excretion, low aldosterone effect, or shift.</dc:subject>
  <dc:creator>Stethopedia</dc:creator>
  <cp:lastModifiedBy>Stethopedia</cp:lastModifiedBy>
  <cp:revision>1</cp:revision>
  <dcterms:created xsi:type="dcterms:W3CDTF">2026-11-04T23:39:34Z</dcterms:created>
  <dcterms:modified xsi:type="dcterms:W3CDTF">2026-11-04T23:39:34Z</dcterms:modified>
</cp:coreProperties>
</file>