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yponatremia" id="{ee3cdd1c-aec9-df91-da70-05252fb1189f}">
          <p14:sldIdLst>
            <p14:sldId id="25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Approach to Hyponatremia. Treat severe symptoms with 3% saline boluses first. Otherwise confirm hypotonicity, sort the cause by volume status and urine Osm/Na, and keep the rise ≤10 mmol/L in the first 24 h and ≤8 each day after.
Start: Serum Na &lt;135 mmol/L, from no symptoms to seizure or coma. Osm ≥275 mOsm/kg = not hypotonic: glucose (Na ↓2.4 per 5.6 mmol/L), lipids, paraprotein, glycine Send urine Osm/Na, TSH, AM cortisol (never delay 3%); volume status; drugs
Severe symptoms, or acute with symptoms? If yes: Severe symptoms: give 3% NaCl bolus now: Seizure, coma, or somnolence; Vomiting or cardiorespiratory distress; Acute (&lt;48 h) + symptoms: marathon, MDMA; Symptoms resolve or Na ↑5: stop 3%; Na rise over limit: relower, D5W ± DDAVP. 3% NaCl 100–150 mL/10–20 min; Na after each; ≤3×; aim ↑4–6.
Hypovolemic (UNa ≤30 if GI). Causes: Vomiting, diarrhea, third-spacing; Thiazides; cerebral salt wasting; Primary adrenal insufficiency. Clues: Orthostatic, dry mucosa, low JVP; UNa ≤30: extrarenal loss; UNa &gt;30: diuretic, adrenal, renal. Workup: Urine Na before giving fluids; AM cortisol, K; ACTH stim if low. Management: Isotonic saline; stop thiazide; Adrenal crisis: IV hydrocortisone 100 mg; UOP &gt;100 mL/h: DDAVP ± D5W.
Euvolemic (UNa &gt;30). Causes: SIADH: lung, CNS, cancer; Drugs: SSRIs, carbamazepine; pain; Low cortisol; severe hypothyroid. Clues: UOsm &gt;100, UNa &gt;30, no diuretic; FE urate &gt;12% even on diuretics; Na falls after normal saline. Workup: TSH, AM cortisol before SIADH label; CXR; CT head if neuro signs. Management: Fluid restrict 1–1.5 L/d; treat cause; Urea 0.25–0.5 g/kg/d, or NaCl + loop; Avoid normal saline in SIADH.
Hypervolemic (UNa ≤30). Causes: Heart failure; Cirrhosis; Nephrotic syndrome; advanced CKD. Clues: Edema, ascites, raised JVP; UNa ≤30 unless diuretics or CKD. Workup: BNP, echo; liver tests, albumin; Creatinine, urine protein. Management: Fluid restriction; Loop diuretic if overloaded; Treat the heart, liver or kidney.
Low urine Osm (UOsm ≤100). Causes: Primary polydipsia; Low solute: beer, tea and toast. Clues: UOsm ≤100 mOsm/kg; Psychiatric illness; large intake; Beer, poor diet: high demyelination risk. Workup: Diet and fluid intake history; UOsm ≈ last 2 digits of SG × 30. Management: Restrict water; add solute slowly; Corrects fast: watch Na and UOP; DDAVP clamp if rising too fast.
Key rule: Limit to avoid osmotic demyelination: ≤10 mmol/L max in 24 h; ≤8 if Na ≤105, low K, EtOH, poor diet, cirrhosis.
References:
1. Spasovski G, Vanholder R, Allolio B, et al. Clinical practice guideline on diagnosis and treatment of hyponatraemia. Eur J Endocrinol. 2014;170:G1–G47. PMID 24569125
2. Verbalis JG, Goldsmith SR, Greenberg A, et al. Diagnosis, evaluation, and treatment of hyponatremia: expert panel recommendations. Am J Med. 2013;126(10 Suppl 1):S1–S42. PMID 24074529
3. Hoorn EJ, Zietse R. Diagnosis and treatment of hyponatremia: compilation of the guidelines. J Am Soc Nephrol. 2017;28:1340–1349. PMID 28174217
4. Adrogué HJ, Tucker BM, Madias NE. Diagnosis and management of hyponatremia: a review. JAMA. 2022;328:280–291. PMID 35852524
5. Baek SH, Jo YH, Ahn S, et al. Risk of overcorrection in rapid intermittent bolus vs slow continuous infusion therapies of hypertonic saline for patients with symptomatic hyponatremia: the SALSA randomized clinical trial. JAMA Intern Med. 2021;181:81–92. PMID 33104189
6. George JC, Zafar W, Bucaloiu ID, Chang AR. Risk factors and outcomes of rapid correction of severe hyponatremia. Clin J Am Soc Nephrol. 2018;13:984–992. PMID 29871886
7. Fenske W, Störk S, Koschker AC, et al. Value of fractional uric acid excretion in differential diagnosis of hyponatremic patients on diuretics. J Clin Endocrinol Metab. 2008;93:2991–2997. PMID 18477658
8. Hillier TA, Abbott RD, Barrett EJ. Hyponatremia: evaluating the correction factor for hyperglycemia. Am J Med. 1999;106:399–403. PMID 10225241
9. Gay E, Levy N, eds. Sodium Disorders; IV Fluids &amp; Electrolyte Repletion; Adrenal Disorders. In: Department of Medicine Housestaff Manual, 30th ed. 2024:104, 107, 182.
For education only; not a substitute for clinical judgment or local protocols.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pproach flowchar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rtlCol="0"/>
          <a:lstStyle>
            <a:lvl1pPr algn="l" indent="0" marL="0">
              <a:buNone/>
              <a:defRPr lang="en-US" sz="3000" b="1" dirty="0">
                <a:solidFill>
                  <a:srgbClr val="0B2540"/>
                </a:solidFill>
                <a:latin typeface="Poppins" pitchFamily="34" charset="0"/>
                <a:ea typeface="Poppins" pitchFamily="34" charset="-122"/>
                <a:cs typeface="Poppins" pitchFamily="34" charset="-120"/>
              </a:defRPr>
            </a:lvl1pPr>
          </a:lstStyle>
          <a:p>
            <a:pPr algn="l" indent="0" marL="0">
              <a:buNone/>
            </a:pPr>
            <a:endParaRPr lang="en-US" sz="30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stethopedia.ca/approach/hyponatremia" TargetMode="External"/><Relationship Id="rId3" Type="http://schemas.openxmlformats.org/officeDocument/2006/relationships/hyperlink" Target="https://pubmed.ncbi.nlm.nih.gov/24569125/" TargetMode="External"/><Relationship Id="rId4" Type="http://schemas.openxmlformats.org/officeDocument/2006/relationships/hyperlink" Target="https://pubmed.ncbi.nlm.nih.gov/24074529/" TargetMode="External"/><Relationship Id="rId5" Type="http://schemas.openxmlformats.org/officeDocument/2006/relationships/hyperlink" Target="https://pubmed.ncbi.nlm.nih.gov/28174217/" TargetMode="External"/><Relationship Id="rId6" Type="http://schemas.openxmlformats.org/officeDocument/2006/relationships/hyperlink" Target="https://pubmed.ncbi.nlm.nih.gov/35852524/" TargetMode="External"/><Relationship Id="rId7" Type="http://schemas.openxmlformats.org/officeDocument/2006/relationships/hyperlink" Target="https://pubmed.ncbi.nlm.nih.gov/33104189/" TargetMode="External"/><Relationship Id="rId8" Type="http://schemas.openxmlformats.org/officeDocument/2006/relationships/hyperlink" Target="https://pubmed.ncbi.nlm.nih.gov/29871886/" TargetMode="External"/><Relationship Id="rId9" Type="http://schemas.openxmlformats.org/officeDocument/2006/relationships/hyperlink" Target="https://pubmed.ncbi.nlm.nih.gov/18477658/" TargetMode="External"/><Relationship Id="rId10" Type="http://schemas.openxmlformats.org/officeDocument/2006/relationships/hyperlink" Target="https://pubmed.ncbi.nlm.nih.gov/10225241/" TargetMode="External"/><Relationship Id="rId1" Type="http://schemas.openxmlformats.org/officeDocument/2006/relationships/image" Target="../media/image-1-1.png"/><Relationship Id="rId11" Type="http://schemas.openxmlformats.org/officeDocument/2006/relationships/slideLayout" Target="../slideLayouts/slideLayout2.xml"/><Relationship Id="rId1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8229600" cy="548640"/>
          </a:xfrm>
          <a:prstGeom prst="rect">
            <a:avLst/>
          </a:prstGeom>
          <a:noFill/>
          <a:ln/>
        </p:spPr>
        <p:txBody>
          <a:bodyPr wrap="square" lIns="0" tIns="0" rIns="0" bIns="0" rtlCol="0" anchor="ctr"/>
          <a:lstStyle/>
          <a:p>
            <a:pPr algn="l" indent="0" marL="0">
              <a:buNone/>
            </a:pPr>
            <a:r>
              <a:rPr lang="en-US" sz="3000" b="1" dirty="0">
                <a:solidFill>
                  <a:srgbClr val="0A6AA3"/>
                </a:solidFill>
                <a:latin typeface="Poppins" pitchFamily="34" charset="0"/>
                <a:ea typeface="Poppins" pitchFamily="34" charset="-122"/>
                <a:cs typeface="Poppins" pitchFamily="34" charset="-120"/>
              </a:rPr>
              <a:t>Approach to </a:t>
            </a:r>
            <a:pPr algn="l" indent="0" marL="0">
              <a:buNone/>
            </a:pPr>
            <a:r>
              <a:rPr lang="en-US" sz="3000" b="1" dirty="0">
                <a:solidFill>
                  <a:srgbClr val="0B2540"/>
                </a:solidFill>
                <a:latin typeface="Poppins" pitchFamily="34" charset="0"/>
                <a:ea typeface="Poppins" pitchFamily="34" charset="-122"/>
                <a:cs typeface="Poppins" pitchFamily="34" charset="-120"/>
              </a:rPr>
              <a:t>Hyponatremia</a:t>
            </a:r>
            <a:endParaRPr lang="en-US" sz="3000" dirty="0"/>
          </a:p>
        </p:txBody>
      </p:sp>
      <p:sp>
        <p:nvSpPr>
          <p:cNvPr id="3" name="System"/>
          <p:cNvSpPr txBox="1"/>
          <p:nvPr/>
        </p:nvSpPr>
        <p:spPr>
          <a:xfrm>
            <a:off x="457200" y="841248"/>
            <a:ext cx="4572000" cy="219456"/>
          </a:xfrm>
          <a:prstGeom prst="rect">
            <a:avLst/>
          </a:prstGeom>
          <a:noFill/>
          <a:ln/>
        </p:spPr>
        <p:txBody>
          <a:bodyPr wrap="square" lIns="0" tIns="0" rIns="0" bIns="0" rtlCol="0" anchor="ctr"/>
          <a:lstStyle/>
          <a:p>
            <a:pPr indent="0" marL="0">
              <a:buNone/>
            </a:pPr>
            <a:r>
              <a:rPr lang="en-US" sz="1000" b="1" spc="200" kern="0" dirty="0">
                <a:solidFill>
                  <a:srgbClr val="64748B"/>
                </a:solidFill>
              </a:rPr>
              <a:t>RENAL &amp; VOLUME STATUS</a:t>
            </a:r>
            <a:endParaRPr lang="en-US" sz="1000" dirty="0"/>
          </a:p>
        </p:txBody>
      </p:sp>
      <p:sp>
        <p:nvSpPr>
          <p:cNvPr id="4" name="Key rule card"/>
          <p:cNvSpPr/>
          <p:nvPr/>
        </p:nvSpPr>
        <p:spPr>
          <a:xfrm>
            <a:off x="8503920" y="256032"/>
            <a:ext cx="5669280" cy="786384"/>
          </a:xfrm>
          <a:prstGeom prst="roundRect">
            <a:avLst>
              <a:gd name="adj" fmla="val 9302"/>
            </a:avLst>
          </a:prstGeom>
          <a:solidFill>
            <a:srgbClr val="0A6AA3">
              <a:alpha val="9000"/>
            </a:srgbClr>
          </a:solidFill>
          <a:ln/>
        </p:spPr>
      </p:sp>
      <p:sp>
        <p:nvSpPr>
          <p:cNvPr id="5" name="Key rule stat"/>
          <p:cNvSpPr txBox="1"/>
          <p:nvPr/>
        </p:nvSpPr>
        <p:spPr>
          <a:xfrm>
            <a:off x="8631936" y="256032"/>
            <a:ext cx="1097280" cy="786384"/>
          </a:xfrm>
          <a:prstGeom prst="rect">
            <a:avLst/>
          </a:prstGeom>
          <a:noFill/>
          <a:ln/>
        </p:spPr>
        <p:txBody>
          <a:bodyPr wrap="square" lIns="0" tIns="0" rIns="0" bIns="0" rtlCol="0" anchor="ctr"/>
          <a:lstStyle/>
          <a:p>
            <a:pPr indent="0" marL="0">
              <a:buNone/>
            </a:pPr>
            <a:r>
              <a:rPr lang="en-US" sz="2600" b="1" dirty="0">
                <a:solidFill>
                  <a:srgbClr val="0A6AA3"/>
                </a:solidFill>
                <a:latin typeface="Poppins" pitchFamily="34" charset="0"/>
                <a:ea typeface="Poppins" pitchFamily="34" charset="-122"/>
                <a:cs typeface="Poppins" pitchFamily="34" charset="-120"/>
              </a:rPr>
              <a:t>≤10</a:t>
            </a:r>
            <a:endParaRPr lang="en-US" sz="2600" dirty="0"/>
          </a:p>
        </p:txBody>
      </p:sp>
      <p:sp>
        <p:nvSpPr>
          <p:cNvPr id="6" name="Key rule text"/>
          <p:cNvSpPr txBox="1"/>
          <p:nvPr/>
        </p:nvSpPr>
        <p:spPr>
          <a:xfrm>
            <a:off x="9820656" y="301752"/>
            <a:ext cx="4224528" cy="694944"/>
          </a:xfrm>
          <a:prstGeom prst="rect">
            <a:avLst/>
          </a:prstGeom>
          <a:noFill/>
          <a:ln/>
        </p:spPr>
        <p:txBody>
          <a:bodyPr wrap="square" lIns="0" tIns="0" rIns="0" bIns="0" rtlCol="0" anchor="ctr"/>
          <a:lstStyle/>
          <a:p>
            <a:pPr indent="0" marL="0">
              <a:buNone/>
            </a:pPr>
            <a:r>
              <a:rPr lang="en-US" sz="850" b="1" spc="100" kern="0" dirty="0">
                <a:solidFill>
                  <a:srgbClr val="0A6AA3"/>
                </a:solidFill>
              </a:rPr>
              <a:t>KEY DECISION RULE  </a:t>
            </a:r>
            <a:endParaRPr lang="en-US" sz="850" dirty="0"/>
          </a:p>
          <a:p>
            <a:pPr indent="0" marL="0">
              <a:buNone/>
            </a:pPr>
            <a:r>
              <a:rPr lang="en-US" sz="1150" b="1" dirty="0">
                <a:solidFill>
                  <a:srgbClr val="0B1220"/>
                </a:solidFill>
              </a:rPr>
              <a:t>Limit to avoid osmotic demyelination²˒⁴</a:t>
            </a:r>
            <a:endParaRPr lang="en-US" sz="850" dirty="0"/>
          </a:p>
          <a:p>
            <a:pPr indent="0" marL="0">
              <a:buNone/>
            </a:pPr>
            <a:r>
              <a:rPr lang="en-US" sz="1050" dirty="0">
                <a:solidFill>
                  <a:srgbClr val="334155"/>
                </a:solidFill>
              </a:rPr>
              <a:t>mmol/L max in 24 h; ≤8 if Na ≤105, low K, EtOH, poor diet, cirrhosis</a:t>
            </a:r>
            <a:endParaRPr lang="en-US" sz="850" dirty="0"/>
          </a:p>
        </p:txBody>
      </p:sp>
      <p:sp>
        <p:nvSpPr>
          <p:cNvPr id="7" name="Presentation"/>
          <p:cNvSpPr/>
          <p:nvPr/>
        </p:nvSpPr>
        <p:spPr>
          <a:xfrm>
            <a:off x="457200" y="1261872"/>
            <a:ext cx="1783080" cy="1556385"/>
          </a:xfrm>
          <a:prstGeom prst="roundRect">
            <a:avLst>
              <a:gd name="adj" fmla="val 4113"/>
            </a:avLst>
          </a:prstGeom>
          <a:solidFill>
            <a:srgbClr val="0B2540"/>
          </a:solidFill>
          <a:ln w="12700">
            <a:solidFill>
              <a:srgbClr val="0B2540"/>
            </a:solidFill>
          </a:ln>
        </p:spPr>
        <p:txBody>
          <a:bodyPr wrap="square" lIns="68580" tIns="68580" rIns="68580" bIns="68580" rtlCol="0" anchor="ctr"/>
          <a:lstStyle/>
          <a:p>
            <a:pPr algn="l" indent="0" marL="0">
              <a:buNone/>
            </a:pPr>
            <a:r>
              <a:rPr lang="en-US" sz="1200" b="1" dirty="0">
                <a:solidFill>
                  <a:srgbClr val="FFFFFF"/>
                </a:solidFill>
              </a:rPr>
              <a:t>Serum Na &lt;135 mmol/L, from no symptoms to seizure or coma</a:t>
            </a:r>
            <a:endParaRPr lang="en-US" sz="1200" dirty="0"/>
          </a:p>
        </p:txBody>
      </p:sp>
      <p:sp>
        <p:nvSpPr>
          <p:cNvPr id="8" name="Step 1"/>
          <p:cNvSpPr/>
          <p:nvPr/>
        </p:nvSpPr>
        <p:spPr>
          <a:xfrm>
            <a:off x="2514600" y="1261872"/>
            <a:ext cx="2057400" cy="1556385"/>
          </a:xfrm>
          <a:prstGeom prst="roundRect">
            <a:avLst>
              <a:gd name="adj" fmla="val 411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Osm ≥275 mOsm/kg = not hypotonic: glucose (Na ↓2.4 per 5.6 mmol/L), lipids, paraprotein, glycine¹˒⁸</a:t>
            </a:r>
            <a:endParaRPr lang="en-US" sz="1200" dirty="0"/>
          </a:p>
        </p:txBody>
      </p:sp>
      <p:sp>
        <p:nvSpPr>
          <p:cNvPr id="9" name="Step 2"/>
          <p:cNvSpPr/>
          <p:nvPr/>
        </p:nvSpPr>
        <p:spPr>
          <a:xfrm>
            <a:off x="4846320" y="1261872"/>
            <a:ext cx="2057400" cy="1556385"/>
          </a:xfrm>
          <a:prstGeom prst="roundRect">
            <a:avLst>
              <a:gd name="adj" fmla="val 4113"/>
            </a:avLst>
          </a:prstGeom>
          <a:solidFill>
            <a:srgbClr val="F7F9FC"/>
          </a:solidFill>
          <a:ln w="12700">
            <a:solidFill>
              <a:srgbClr val="CBD5E1"/>
            </a:solidFill>
          </a:ln>
        </p:spPr>
        <p:txBody>
          <a:bodyPr wrap="square" lIns="68580" tIns="68580" rIns="68580" bIns="68580" rtlCol="0" anchor="ctr"/>
          <a:lstStyle/>
          <a:p>
            <a:pPr algn="l" indent="0" marL="0">
              <a:buNone/>
            </a:pPr>
            <a:r>
              <a:rPr lang="en-US" sz="1200" dirty="0">
                <a:solidFill>
                  <a:srgbClr val="0B1220"/>
                </a:solidFill>
              </a:rPr>
              <a:t>Send urine Osm/Na, TSH, AM cortisol (never delay 3%); volume status; drugs¹˒⁹</a:t>
            </a:r>
            <a:endParaRPr lang="en-US" sz="1200" dirty="0"/>
          </a:p>
        </p:txBody>
      </p:sp>
      <p:sp>
        <p:nvSpPr>
          <p:cNvPr id="10" name="Decision"/>
          <p:cNvSpPr/>
          <p:nvPr/>
        </p:nvSpPr>
        <p:spPr>
          <a:xfrm>
            <a:off x="7178040" y="1261872"/>
            <a:ext cx="1463040" cy="1556385"/>
          </a:xfrm>
          <a:prstGeom prst="roundRect">
            <a:avLst>
              <a:gd name="adj" fmla="val 4375"/>
            </a:avLst>
          </a:prstGeom>
          <a:solidFill>
            <a:srgbClr val="0A6AA3">
              <a:alpha val="10000"/>
            </a:srgbClr>
          </a:solidFill>
          <a:ln w="19050">
            <a:solidFill>
              <a:srgbClr val="0A6AA3"/>
            </a:solidFill>
          </a:ln>
        </p:spPr>
        <p:txBody>
          <a:bodyPr wrap="square" lIns="68580" tIns="68580" rIns="68580" bIns="68580" rtlCol="0" anchor="ctr"/>
          <a:lstStyle/>
          <a:p>
            <a:pPr algn="ctr" indent="0" marL="0">
              <a:buNone/>
            </a:pPr>
            <a:r>
              <a:rPr lang="en-US" sz="1200" b="1" dirty="0">
                <a:solidFill>
                  <a:srgbClr val="075A8C"/>
                </a:solidFill>
                <a:latin typeface="Poppins" pitchFamily="34" charset="0"/>
                <a:ea typeface="Poppins" pitchFamily="34" charset="-122"/>
                <a:cs typeface="Poppins" pitchFamily="34" charset="-120"/>
              </a:rPr>
              <a:t>Severe symptoms, or acute with symptoms?</a:t>
            </a:r>
            <a:endParaRPr lang="en-US" sz="1200" dirty="0"/>
          </a:p>
        </p:txBody>
      </p:sp>
      <p:sp>
        <p:nvSpPr>
          <p:cNvPr id="11" name="Arrow"/>
          <p:cNvSpPr/>
          <p:nvPr/>
        </p:nvSpPr>
        <p:spPr>
          <a:xfrm>
            <a:off x="2276856" y="2040065"/>
            <a:ext cx="201168" cy="0"/>
          </a:xfrm>
          <a:prstGeom prst="line">
            <a:avLst/>
          </a:prstGeom>
          <a:noFill/>
          <a:ln w="19050">
            <a:solidFill>
              <a:srgbClr val="CBD5E1"/>
            </a:solidFill>
            <a:prstDash val="solid"/>
            <a:tailEnd type="triangle"/>
          </a:ln>
        </p:spPr>
      </p:sp>
      <p:sp>
        <p:nvSpPr>
          <p:cNvPr id="12" name="Arrow"/>
          <p:cNvSpPr/>
          <p:nvPr/>
        </p:nvSpPr>
        <p:spPr>
          <a:xfrm>
            <a:off x="4608576" y="2040065"/>
            <a:ext cx="201168" cy="0"/>
          </a:xfrm>
          <a:prstGeom prst="line">
            <a:avLst/>
          </a:prstGeom>
          <a:noFill/>
          <a:ln w="19050">
            <a:solidFill>
              <a:srgbClr val="CBD5E1"/>
            </a:solidFill>
            <a:prstDash val="solid"/>
            <a:tailEnd type="triangle"/>
          </a:ln>
        </p:spPr>
      </p:sp>
      <p:sp>
        <p:nvSpPr>
          <p:cNvPr id="13" name="Arrow"/>
          <p:cNvSpPr/>
          <p:nvPr/>
        </p:nvSpPr>
        <p:spPr>
          <a:xfrm>
            <a:off x="6940296" y="2040065"/>
            <a:ext cx="201168" cy="0"/>
          </a:xfrm>
          <a:prstGeom prst="line">
            <a:avLst/>
          </a:prstGeom>
          <a:noFill/>
          <a:ln w="19050">
            <a:solidFill>
              <a:srgbClr val="CBD5E1"/>
            </a:solidFill>
            <a:prstDash val="solid"/>
            <a:tailEnd type="triangle"/>
          </a:ln>
        </p:spPr>
      </p:sp>
      <p:sp>
        <p:nvSpPr>
          <p:cNvPr id="14" name="Red flags"/>
          <p:cNvSpPr/>
          <p:nvPr/>
        </p:nvSpPr>
        <p:spPr>
          <a:xfrm>
            <a:off x="8915400" y="1261872"/>
            <a:ext cx="5257800" cy="1556385"/>
          </a:xfrm>
          <a:prstGeom prst="roundRect">
            <a:avLst>
              <a:gd name="adj" fmla="val 4113"/>
            </a:avLst>
          </a:prstGeom>
          <a:solidFill>
            <a:srgbClr val="B42318">
              <a:alpha val="7000"/>
            </a:srgbClr>
          </a:solidFill>
          <a:ln w="15875">
            <a:solidFill>
              <a:srgbClr val="B42318"/>
            </a:solidFill>
            <a:prstDash val="solid"/>
          </a:ln>
        </p:spPr>
      </p:sp>
      <p:sp>
        <p:nvSpPr>
          <p:cNvPr id="15" name="Red flags title"/>
          <p:cNvSpPr/>
          <p:nvPr/>
        </p:nvSpPr>
        <p:spPr>
          <a:xfrm>
            <a:off x="8915400" y="1261872"/>
            <a:ext cx="5257800" cy="334010"/>
          </a:xfrm>
          <a:prstGeom prst="roundRect">
            <a:avLst>
              <a:gd name="adj" fmla="val 19163"/>
            </a:avLst>
          </a:prstGeom>
          <a:solidFill>
            <a:srgbClr val="B42318"/>
          </a:solidFill>
          <a:ln w="15875">
            <a:solidFill>
              <a:srgbClr val="B4231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Severe symptoms: give 3% NaCl bolus now¹˒²˒⁵˒⁹</a:t>
            </a:r>
            <a:endParaRPr lang="en-US" sz="1250" dirty="0"/>
          </a:p>
        </p:txBody>
      </p:sp>
      <p:sp>
        <p:nvSpPr>
          <p:cNvPr id="16" name="Red flag items 1"/>
          <p:cNvSpPr txBox="1"/>
          <p:nvPr/>
        </p:nvSpPr>
        <p:spPr>
          <a:xfrm>
            <a:off x="8983980" y="1641602"/>
            <a:ext cx="2505456" cy="872109"/>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Seizure, coma, or somnolence¹˒⁴</a:t>
            </a:r>
            <a:endParaRPr lang="en-US" sz="1150" dirty="0"/>
          </a:p>
          <a:p>
            <a:pPr marL="114300" indent="-114300">
              <a:lnSpc>
                <a:spcPct val="90000"/>
              </a:lnSpc>
              <a:spcAft>
                <a:spcPts val="150"/>
              </a:spcAft>
              <a:buSzPct val="100000"/>
              <a:buChar char="•"/>
            </a:pPr>
            <a:r>
              <a:rPr lang="en-US" sz="1150" dirty="0">
                <a:solidFill>
                  <a:srgbClr val="0B1220"/>
                </a:solidFill>
              </a:rPr>
              <a:t>Vomiting or cardiorespiratory distress¹˒⁴</a:t>
            </a:r>
            <a:endParaRPr lang="en-US" sz="1150" dirty="0"/>
          </a:p>
          <a:p>
            <a:pPr marL="114300" indent="-114300">
              <a:lnSpc>
                <a:spcPct val="90000"/>
              </a:lnSpc>
              <a:spcAft>
                <a:spcPts val="150"/>
              </a:spcAft>
              <a:buSzPct val="100000"/>
              <a:buChar char="•"/>
            </a:pPr>
            <a:r>
              <a:rPr lang="en-US" sz="1150" dirty="0">
                <a:solidFill>
                  <a:srgbClr val="0B1220"/>
                </a:solidFill>
              </a:rPr>
              <a:t>Acute (&lt;48 h) + symptoms: marathon, MDMA¹</a:t>
            </a:r>
            <a:endParaRPr lang="en-US" sz="1150" dirty="0"/>
          </a:p>
        </p:txBody>
      </p:sp>
      <p:sp>
        <p:nvSpPr>
          <p:cNvPr id="17" name="Red flag items 2"/>
          <p:cNvSpPr txBox="1"/>
          <p:nvPr/>
        </p:nvSpPr>
        <p:spPr>
          <a:xfrm>
            <a:off x="11599164" y="1641602"/>
            <a:ext cx="2505456" cy="872109"/>
          </a:xfrm>
          <a:prstGeom prst="rect">
            <a:avLst/>
          </a:prstGeom>
          <a:noFill/>
          <a:ln/>
        </p:spPr>
        <p:txBody>
          <a:bodyPr wrap="square" lIns="0" tIns="0" rIns="0" bIns="0" rtlCol="0" anchor="t"/>
          <a:lstStyle/>
          <a:p>
            <a:pPr marL="114300" indent="-114300">
              <a:lnSpc>
                <a:spcPct val="90000"/>
              </a:lnSpc>
              <a:spcAft>
                <a:spcPts val="150"/>
              </a:spcAft>
              <a:buSzPct val="100000"/>
              <a:buChar char="•"/>
            </a:pPr>
            <a:r>
              <a:rPr lang="en-US" sz="1150" dirty="0">
                <a:solidFill>
                  <a:srgbClr val="0B1220"/>
                </a:solidFill>
              </a:rPr>
              <a:t>Symptoms resolve or Na ↑5: stop 3%¹˒⁹</a:t>
            </a:r>
            <a:endParaRPr lang="en-US" sz="1150" dirty="0"/>
          </a:p>
          <a:p>
            <a:pPr marL="114300" indent="-114300">
              <a:lnSpc>
                <a:spcPct val="90000"/>
              </a:lnSpc>
              <a:spcAft>
                <a:spcPts val="150"/>
              </a:spcAft>
              <a:buSzPct val="100000"/>
              <a:buChar char="•"/>
            </a:pPr>
            <a:r>
              <a:rPr lang="en-US" sz="1150" dirty="0">
                <a:solidFill>
                  <a:srgbClr val="0B1220"/>
                </a:solidFill>
              </a:rPr>
              <a:t>Na rise over limit: relower, D5W ± DDAVP¹˒⁹</a:t>
            </a:r>
            <a:endParaRPr lang="en-US" sz="1150" dirty="0"/>
          </a:p>
        </p:txBody>
      </p:sp>
      <p:sp>
        <p:nvSpPr>
          <p:cNvPr id="18" name="Red flag action"/>
          <p:cNvSpPr txBox="1"/>
          <p:nvPr/>
        </p:nvSpPr>
        <p:spPr>
          <a:xfrm>
            <a:off x="8983980" y="2586863"/>
            <a:ext cx="5120640" cy="181102"/>
          </a:xfrm>
          <a:prstGeom prst="rect">
            <a:avLst/>
          </a:prstGeom>
          <a:noFill/>
          <a:ln/>
        </p:spPr>
        <p:txBody>
          <a:bodyPr wrap="square" lIns="0" tIns="0" rIns="0" bIns="0" rtlCol="0" anchor="b"/>
          <a:lstStyle/>
          <a:p>
            <a:pPr indent="0" marL="0">
              <a:buNone/>
            </a:pPr>
            <a:r>
              <a:rPr lang="en-US" sz="1150" b="1" dirty="0">
                <a:solidFill>
                  <a:srgbClr val="B42318"/>
                </a:solidFill>
              </a:rPr>
              <a:t>→ 3% NaCl 100–150 mL/10–20 min; Na after each; ≤3×; aim ↑4–6¹˒²˒⁹</a:t>
            </a:r>
            <a:endParaRPr lang="en-US" sz="1150" dirty="0"/>
          </a:p>
        </p:txBody>
      </p:sp>
      <p:sp>
        <p:nvSpPr>
          <p:cNvPr id="19" name="Yes arrow"/>
          <p:cNvSpPr/>
          <p:nvPr/>
        </p:nvSpPr>
        <p:spPr>
          <a:xfrm>
            <a:off x="8677656" y="2040065"/>
            <a:ext cx="201168" cy="0"/>
          </a:xfrm>
          <a:prstGeom prst="line">
            <a:avLst/>
          </a:prstGeom>
          <a:noFill/>
          <a:ln w="22225">
            <a:solidFill>
              <a:srgbClr val="B42318"/>
            </a:solidFill>
            <a:prstDash val="solid"/>
            <a:tailEnd type="triangle"/>
          </a:ln>
        </p:spPr>
      </p:sp>
      <p:sp>
        <p:nvSpPr>
          <p:cNvPr id="20" name="Yes label"/>
          <p:cNvSpPr txBox="1"/>
          <p:nvPr/>
        </p:nvSpPr>
        <p:spPr>
          <a:xfrm>
            <a:off x="8641080" y="1820609"/>
            <a:ext cx="274320" cy="182880"/>
          </a:xfrm>
          <a:prstGeom prst="rect">
            <a:avLst/>
          </a:prstGeom>
          <a:noFill/>
          <a:ln/>
        </p:spPr>
        <p:txBody>
          <a:bodyPr wrap="square" lIns="0" tIns="0" rIns="0" bIns="0" rtlCol="0" anchor="ctr"/>
          <a:lstStyle/>
          <a:p>
            <a:pPr algn="ctr" indent="0" marL="0">
              <a:buNone/>
            </a:pPr>
            <a:r>
              <a:rPr lang="en-US" sz="850" b="1" dirty="0">
                <a:solidFill>
                  <a:srgbClr val="B42318"/>
                </a:solidFill>
              </a:rPr>
              <a:t>Yes</a:t>
            </a:r>
            <a:endParaRPr lang="en-US" sz="850" dirty="0"/>
          </a:p>
        </p:txBody>
      </p:sp>
      <p:sp>
        <p:nvSpPr>
          <p:cNvPr id="21" name="Drop"/>
          <p:cNvSpPr/>
          <p:nvPr/>
        </p:nvSpPr>
        <p:spPr>
          <a:xfrm>
            <a:off x="7909560" y="2818257"/>
            <a:ext cx="0" cy="438912"/>
          </a:xfrm>
          <a:prstGeom prst="line">
            <a:avLst/>
          </a:prstGeom>
          <a:noFill/>
          <a:ln w="19050">
            <a:solidFill>
              <a:srgbClr val="CBD5E1"/>
            </a:solidFill>
            <a:prstDash val="solid"/>
          </a:ln>
        </p:spPr>
      </p:sp>
      <p:sp>
        <p:nvSpPr>
          <p:cNvPr id="22" name="Bus"/>
          <p:cNvSpPr/>
          <p:nvPr/>
        </p:nvSpPr>
        <p:spPr>
          <a:xfrm>
            <a:off x="2452878" y="3257169"/>
            <a:ext cx="10108692" cy="0"/>
          </a:xfrm>
          <a:prstGeom prst="line">
            <a:avLst/>
          </a:prstGeom>
          <a:noFill/>
          <a:ln w="19050">
            <a:solidFill>
              <a:srgbClr val="CBD5E1"/>
            </a:solidFill>
            <a:prstDash val="solid"/>
          </a:ln>
        </p:spPr>
      </p:sp>
      <p:sp>
        <p:nvSpPr>
          <p:cNvPr id="23" name="Arrow"/>
          <p:cNvSpPr/>
          <p:nvPr/>
        </p:nvSpPr>
        <p:spPr>
          <a:xfrm>
            <a:off x="2452878" y="3257169"/>
            <a:ext cx="0" cy="155448"/>
          </a:xfrm>
          <a:prstGeom prst="line">
            <a:avLst/>
          </a:prstGeom>
          <a:noFill/>
          <a:ln w="19050">
            <a:solidFill>
              <a:srgbClr val="CBD5E1"/>
            </a:solidFill>
            <a:prstDash val="solid"/>
            <a:tailEnd type="triangle"/>
          </a:ln>
        </p:spPr>
      </p:sp>
      <p:sp>
        <p:nvSpPr>
          <p:cNvPr id="24" name="Arrow"/>
          <p:cNvSpPr/>
          <p:nvPr/>
        </p:nvSpPr>
        <p:spPr>
          <a:xfrm>
            <a:off x="5822442" y="3257169"/>
            <a:ext cx="0" cy="155448"/>
          </a:xfrm>
          <a:prstGeom prst="line">
            <a:avLst/>
          </a:prstGeom>
          <a:noFill/>
          <a:ln w="19050">
            <a:solidFill>
              <a:srgbClr val="CBD5E1"/>
            </a:solidFill>
            <a:prstDash val="solid"/>
            <a:tailEnd type="triangle"/>
          </a:ln>
        </p:spPr>
      </p:sp>
      <p:sp>
        <p:nvSpPr>
          <p:cNvPr id="25" name="Arrow"/>
          <p:cNvSpPr/>
          <p:nvPr/>
        </p:nvSpPr>
        <p:spPr>
          <a:xfrm>
            <a:off x="9192006" y="3257169"/>
            <a:ext cx="0" cy="155448"/>
          </a:xfrm>
          <a:prstGeom prst="line">
            <a:avLst/>
          </a:prstGeom>
          <a:noFill/>
          <a:ln w="19050">
            <a:solidFill>
              <a:srgbClr val="CBD5E1"/>
            </a:solidFill>
            <a:prstDash val="solid"/>
            <a:tailEnd type="triangle"/>
          </a:ln>
        </p:spPr>
      </p:sp>
      <p:sp>
        <p:nvSpPr>
          <p:cNvPr id="26" name="Arrow"/>
          <p:cNvSpPr/>
          <p:nvPr/>
        </p:nvSpPr>
        <p:spPr>
          <a:xfrm>
            <a:off x="12561570" y="3257169"/>
            <a:ext cx="0" cy="155448"/>
          </a:xfrm>
          <a:prstGeom prst="line">
            <a:avLst/>
          </a:prstGeom>
          <a:noFill/>
          <a:ln w="19050">
            <a:solidFill>
              <a:srgbClr val="CBD5E1"/>
            </a:solidFill>
            <a:prstDash val="solid"/>
            <a:tailEnd type="triangle"/>
          </a:ln>
        </p:spPr>
      </p:sp>
      <p:sp>
        <p:nvSpPr>
          <p:cNvPr id="27" name="Branch question"/>
          <p:cNvSpPr/>
          <p:nvPr/>
        </p:nvSpPr>
        <p:spPr>
          <a:xfrm>
            <a:off x="6385610" y="2927985"/>
            <a:ext cx="3047901" cy="237744"/>
          </a:xfrm>
          <a:prstGeom prst="roundRect">
            <a:avLst>
              <a:gd name="adj" fmla="val 50000"/>
            </a:avLst>
          </a:prstGeom>
          <a:solidFill>
            <a:srgbClr val="FFFFFF"/>
          </a:solidFill>
          <a:ln w="12700">
            <a:solidFill>
              <a:srgbClr val="0A6AA3"/>
            </a:solidFill>
          </a:ln>
        </p:spPr>
        <p:txBody>
          <a:bodyPr wrap="square" lIns="0" tIns="0" rIns="0" bIns="0" rtlCol="0" anchor="ctr"/>
          <a:lstStyle/>
          <a:p>
            <a:pPr algn="ctr" indent="0" marL="0">
              <a:buNone/>
            </a:pPr>
            <a:r>
              <a:rPr lang="en-US" sz="1150" b="1" dirty="0">
                <a:solidFill>
                  <a:srgbClr val="075A8C"/>
                </a:solidFill>
              </a:rPr>
              <a:t>If not: volume status + urine Osm/Na?</a:t>
            </a:r>
            <a:endParaRPr lang="en-US" sz="1150" dirty="0"/>
          </a:p>
        </p:txBody>
      </p:sp>
      <p:sp>
        <p:nvSpPr>
          <p:cNvPr id="28" name="Branch Hypovolemic"/>
          <p:cNvSpPr/>
          <p:nvPr/>
        </p:nvSpPr>
        <p:spPr>
          <a:xfrm>
            <a:off x="841248"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Hypovolemic</a:t>
            </a:r>
            <a:pPr indent="0" marL="0">
              <a:buNone/>
            </a:pPr>
            <a:r>
              <a:rPr lang="en-US" sz="1050" dirty="0">
                <a:solidFill>
                  <a:srgbClr val="FFFFFF"/>
                </a:solidFill>
              </a:rPr>
              <a:t>  UNa ≤30 if GI</a:t>
            </a:r>
            <a:endParaRPr lang="en-US" sz="1250" dirty="0"/>
          </a:p>
        </p:txBody>
      </p:sp>
      <p:sp>
        <p:nvSpPr>
          <p:cNvPr id="29" name="Branch Euvolemic"/>
          <p:cNvSpPr/>
          <p:nvPr/>
        </p:nvSpPr>
        <p:spPr>
          <a:xfrm>
            <a:off x="4210812"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Euvolemic</a:t>
            </a:r>
            <a:pPr indent="0" marL="0">
              <a:buNone/>
            </a:pPr>
            <a:r>
              <a:rPr lang="en-US" sz="1050" dirty="0">
                <a:solidFill>
                  <a:srgbClr val="FFFFFF"/>
                </a:solidFill>
              </a:rPr>
              <a:t>  UNa &gt;30</a:t>
            </a:r>
            <a:endParaRPr lang="en-US" sz="1250" dirty="0"/>
          </a:p>
        </p:txBody>
      </p:sp>
      <p:sp>
        <p:nvSpPr>
          <p:cNvPr id="30" name="Branch Hypervolemic"/>
          <p:cNvSpPr/>
          <p:nvPr/>
        </p:nvSpPr>
        <p:spPr>
          <a:xfrm>
            <a:off x="7580376"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Hypervolemic</a:t>
            </a:r>
            <a:pPr indent="0" marL="0">
              <a:buNone/>
            </a:pPr>
            <a:r>
              <a:rPr lang="en-US" sz="1050" dirty="0">
                <a:solidFill>
                  <a:srgbClr val="FFFFFF"/>
                </a:solidFill>
              </a:rPr>
              <a:t>  UNa ≤30</a:t>
            </a:r>
            <a:endParaRPr lang="en-US" sz="1250" dirty="0"/>
          </a:p>
        </p:txBody>
      </p:sp>
      <p:sp>
        <p:nvSpPr>
          <p:cNvPr id="31" name="Branch Low urine Osm"/>
          <p:cNvSpPr/>
          <p:nvPr/>
        </p:nvSpPr>
        <p:spPr>
          <a:xfrm>
            <a:off x="10949940" y="3440049"/>
            <a:ext cx="3223260" cy="334010"/>
          </a:xfrm>
          <a:prstGeom prst="roundRect">
            <a:avLst>
              <a:gd name="adj" fmla="val 19163"/>
            </a:avLst>
          </a:prstGeom>
          <a:solidFill>
            <a:srgbClr val="B54708"/>
          </a:solidFill>
          <a:ln w="12700">
            <a:solidFill>
              <a:srgbClr val="B54708"/>
            </a:solidFill>
          </a:ln>
        </p:spPr>
        <p:txBody>
          <a:bodyPr wrap="square" lIns="68580" tIns="68580" rIns="68580" bIns="68580" rtlCol="0" anchor="ctr"/>
          <a:lstStyle/>
          <a:p>
            <a:pPr indent="0" marL="0">
              <a:buNone/>
            </a:pPr>
            <a:r>
              <a:rPr lang="en-US" sz="1250" b="1" dirty="0">
                <a:solidFill>
                  <a:srgbClr val="FFFFFF"/>
                </a:solidFill>
                <a:latin typeface="Poppins" pitchFamily="34" charset="0"/>
                <a:ea typeface="Poppins" pitchFamily="34" charset="-122"/>
                <a:cs typeface="Poppins" pitchFamily="34" charset="-120"/>
              </a:rPr>
              <a:t>Low urine Osm</a:t>
            </a:r>
            <a:pPr indent="0" marL="0">
              <a:buNone/>
            </a:pPr>
            <a:r>
              <a:rPr lang="en-US" sz="1050" dirty="0">
                <a:solidFill>
                  <a:srgbClr val="FFFFFF"/>
                </a:solidFill>
              </a:rPr>
              <a:t>  UOsm ≤100</a:t>
            </a:r>
            <a:endParaRPr lang="en-US" sz="1250" dirty="0"/>
          </a:p>
        </p:txBody>
      </p:sp>
      <p:sp>
        <p:nvSpPr>
          <p:cNvPr id="32" name="Row label CAUSES"/>
          <p:cNvSpPr/>
          <p:nvPr/>
        </p:nvSpPr>
        <p:spPr>
          <a:xfrm>
            <a:off x="457200" y="3865499"/>
            <a:ext cx="292608" cy="812540"/>
          </a:xfrm>
          <a:prstGeom prst="roundRect">
            <a:avLst>
              <a:gd name="adj" fmla="val 18750"/>
            </a:avLst>
          </a:prstGeom>
          <a:solidFill>
            <a:srgbClr val="0B2540"/>
          </a:solidFill>
          <a:ln/>
        </p:spPr>
      </p:sp>
      <p:sp>
        <p:nvSpPr>
          <p:cNvPr id="33" name="Row label text CAUSES"/>
          <p:cNvSpPr txBox="1"/>
          <p:nvPr/>
        </p:nvSpPr>
        <p:spPr>
          <a:xfrm rot="16200000">
            <a:off x="197234" y="4125465"/>
            <a:ext cx="812540"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CAUSES</a:t>
            </a:r>
            <a:endParaRPr lang="en-US" sz="850" dirty="0"/>
          </a:p>
        </p:txBody>
      </p:sp>
      <p:sp>
        <p:nvSpPr>
          <p:cNvPr id="34" name="causes Hypovolemic"/>
          <p:cNvSpPr/>
          <p:nvPr/>
        </p:nvSpPr>
        <p:spPr>
          <a:xfrm>
            <a:off x="841248" y="3865499"/>
            <a:ext cx="3223260" cy="812540"/>
          </a:xfrm>
          <a:prstGeom prst="roundRect">
            <a:avLst>
              <a:gd name="adj" fmla="val 6752"/>
            </a:avLst>
          </a:prstGeom>
          <a:solidFill>
            <a:srgbClr val="FFFFFF"/>
          </a:solidFill>
          <a:ln w="9525">
            <a:solidFill>
              <a:srgbClr val="CBD5E1"/>
            </a:solidFill>
            <a:prstDash val="solid"/>
          </a:ln>
        </p:spPr>
      </p:sp>
      <p:sp>
        <p:nvSpPr>
          <p:cNvPr id="35" name="causes items Hypovolemic"/>
          <p:cNvSpPr txBox="1"/>
          <p:nvPr/>
        </p:nvSpPr>
        <p:spPr>
          <a:xfrm>
            <a:off x="909828" y="3934079"/>
            <a:ext cx="3086100" cy="67538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Vomiting, diarrhea, third-spacing</a:t>
            </a:r>
            <a:endParaRPr lang="en-US" sz="1200" dirty="0"/>
          </a:p>
          <a:p>
            <a:pPr marL="114300" indent="-114300">
              <a:lnSpc>
                <a:spcPct val="90000"/>
              </a:lnSpc>
              <a:spcAft>
                <a:spcPts val="200"/>
              </a:spcAft>
              <a:buSzPct val="100000"/>
              <a:buChar char="•"/>
            </a:pPr>
            <a:r>
              <a:rPr lang="en-US" sz="1200" dirty="0">
                <a:solidFill>
                  <a:srgbClr val="0B1220"/>
                </a:solidFill>
              </a:rPr>
              <a:t>Thiazides; cerebral salt wasting</a:t>
            </a:r>
            <a:endParaRPr lang="en-US" sz="1200" dirty="0"/>
          </a:p>
          <a:p>
            <a:pPr marL="114300" indent="-114300">
              <a:lnSpc>
                <a:spcPct val="90000"/>
              </a:lnSpc>
              <a:spcAft>
                <a:spcPts val="200"/>
              </a:spcAft>
              <a:buSzPct val="100000"/>
              <a:buChar char="•"/>
            </a:pPr>
            <a:r>
              <a:rPr lang="en-US" sz="1200" b="1" dirty="0">
                <a:solidFill>
                  <a:srgbClr val="B42318"/>
                </a:solidFill>
              </a:rPr>
              <a:t>Primary adrenal insufficiency</a:t>
            </a:r>
            <a:endParaRPr lang="en-US" sz="1200" dirty="0"/>
          </a:p>
        </p:txBody>
      </p:sp>
      <p:sp>
        <p:nvSpPr>
          <p:cNvPr id="36" name="Chevron"/>
          <p:cNvSpPr/>
          <p:nvPr/>
        </p:nvSpPr>
        <p:spPr>
          <a:xfrm rot="10800000">
            <a:off x="2388870" y="4700899"/>
            <a:ext cx="128016" cy="64008"/>
          </a:xfrm>
          <a:prstGeom prst="triangle">
            <a:avLst/>
          </a:prstGeom>
          <a:solidFill>
            <a:srgbClr val="CBD5E1"/>
          </a:solidFill>
          <a:ln/>
        </p:spPr>
      </p:sp>
      <p:sp>
        <p:nvSpPr>
          <p:cNvPr id="37" name="causes Euvolemic"/>
          <p:cNvSpPr/>
          <p:nvPr/>
        </p:nvSpPr>
        <p:spPr>
          <a:xfrm>
            <a:off x="4210812" y="3865499"/>
            <a:ext cx="3223260" cy="812540"/>
          </a:xfrm>
          <a:prstGeom prst="roundRect">
            <a:avLst>
              <a:gd name="adj" fmla="val 6752"/>
            </a:avLst>
          </a:prstGeom>
          <a:solidFill>
            <a:srgbClr val="FFFFFF"/>
          </a:solidFill>
          <a:ln w="9525">
            <a:solidFill>
              <a:srgbClr val="CBD5E1"/>
            </a:solidFill>
            <a:prstDash val="solid"/>
          </a:ln>
        </p:spPr>
      </p:sp>
      <p:sp>
        <p:nvSpPr>
          <p:cNvPr id="38" name="causes items Euvolemic"/>
          <p:cNvSpPr txBox="1"/>
          <p:nvPr/>
        </p:nvSpPr>
        <p:spPr>
          <a:xfrm>
            <a:off x="4279392" y="3934079"/>
            <a:ext cx="3086100" cy="67538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b="1" dirty="0">
                <a:solidFill>
                  <a:srgbClr val="B42318"/>
                </a:solidFill>
              </a:rPr>
              <a:t>SIADH: lung, CNS, cancer</a:t>
            </a:r>
            <a:endParaRPr lang="en-US" sz="1200" dirty="0"/>
          </a:p>
          <a:p>
            <a:pPr marL="114300" indent="-114300">
              <a:lnSpc>
                <a:spcPct val="90000"/>
              </a:lnSpc>
              <a:spcAft>
                <a:spcPts val="200"/>
              </a:spcAft>
              <a:buSzPct val="100000"/>
              <a:buChar char="•"/>
            </a:pPr>
            <a:r>
              <a:rPr lang="en-US" sz="1200" dirty="0">
                <a:solidFill>
                  <a:srgbClr val="0B1220"/>
                </a:solidFill>
              </a:rPr>
              <a:t>Drugs: SSRIs, carbamazepine; pain</a:t>
            </a:r>
            <a:endParaRPr lang="en-US" sz="1200" dirty="0"/>
          </a:p>
          <a:p>
            <a:pPr marL="114300" indent="-114300">
              <a:lnSpc>
                <a:spcPct val="90000"/>
              </a:lnSpc>
              <a:spcAft>
                <a:spcPts val="200"/>
              </a:spcAft>
              <a:buSzPct val="100000"/>
              <a:buChar char="•"/>
            </a:pPr>
            <a:r>
              <a:rPr lang="en-US" sz="1200" b="1" dirty="0">
                <a:solidFill>
                  <a:srgbClr val="B42318"/>
                </a:solidFill>
              </a:rPr>
              <a:t>Low cortisol; severe hypothyroid</a:t>
            </a:r>
            <a:endParaRPr lang="en-US" sz="1200" dirty="0"/>
          </a:p>
        </p:txBody>
      </p:sp>
      <p:sp>
        <p:nvSpPr>
          <p:cNvPr id="39" name="Chevron"/>
          <p:cNvSpPr/>
          <p:nvPr/>
        </p:nvSpPr>
        <p:spPr>
          <a:xfrm rot="10800000">
            <a:off x="5758434" y="4700899"/>
            <a:ext cx="128016" cy="64008"/>
          </a:xfrm>
          <a:prstGeom prst="triangle">
            <a:avLst/>
          </a:prstGeom>
          <a:solidFill>
            <a:srgbClr val="CBD5E1"/>
          </a:solidFill>
          <a:ln/>
        </p:spPr>
      </p:sp>
      <p:sp>
        <p:nvSpPr>
          <p:cNvPr id="40" name="causes Hypervolemic"/>
          <p:cNvSpPr/>
          <p:nvPr/>
        </p:nvSpPr>
        <p:spPr>
          <a:xfrm>
            <a:off x="7580376" y="3865499"/>
            <a:ext cx="3223260" cy="812540"/>
          </a:xfrm>
          <a:prstGeom prst="roundRect">
            <a:avLst>
              <a:gd name="adj" fmla="val 6752"/>
            </a:avLst>
          </a:prstGeom>
          <a:solidFill>
            <a:srgbClr val="FFFFFF"/>
          </a:solidFill>
          <a:ln w="9525">
            <a:solidFill>
              <a:srgbClr val="CBD5E1"/>
            </a:solidFill>
            <a:prstDash val="solid"/>
          </a:ln>
        </p:spPr>
      </p:sp>
      <p:sp>
        <p:nvSpPr>
          <p:cNvPr id="41" name="causes items Hypervolemic"/>
          <p:cNvSpPr txBox="1"/>
          <p:nvPr/>
        </p:nvSpPr>
        <p:spPr>
          <a:xfrm>
            <a:off x="7648956" y="3934079"/>
            <a:ext cx="3086100" cy="67538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Heart failure</a:t>
            </a:r>
            <a:endParaRPr lang="en-US" sz="1200" dirty="0"/>
          </a:p>
          <a:p>
            <a:pPr marL="114300" indent="-114300">
              <a:lnSpc>
                <a:spcPct val="90000"/>
              </a:lnSpc>
              <a:spcAft>
                <a:spcPts val="200"/>
              </a:spcAft>
              <a:buSzPct val="100000"/>
              <a:buChar char="•"/>
            </a:pPr>
            <a:r>
              <a:rPr lang="en-US" sz="1200" dirty="0">
                <a:solidFill>
                  <a:srgbClr val="0B1220"/>
                </a:solidFill>
              </a:rPr>
              <a:t>Cirrhosis</a:t>
            </a:r>
            <a:endParaRPr lang="en-US" sz="1200" dirty="0"/>
          </a:p>
          <a:p>
            <a:pPr marL="114300" indent="-114300">
              <a:lnSpc>
                <a:spcPct val="90000"/>
              </a:lnSpc>
              <a:spcAft>
                <a:spcPts val="200"/>
              </a:spcAft>
              <a:buSzPct val="100000"/>
              <a:buChar char="•"/>
            </a:pPr>
            <a:r>
              <a:rPr lang="en-US" sz="1200" dirty="0">
                <a:solidFill>
                  <a:srgbClr val="0B1220"/>
                </a:solidFill>
              </a:rPr>
              <a:t>Nephrotic syndrome; advanced CKD</a:t>
            </a:r>
            <a:endParaRPr lang="en-US" sz="1200" dirty="0"/>
          </a:p>
        </p:txBody>
      </p:sp>
      <p:sp>
        <p:nvSpPr>
          <p:cNvPr id="42" name="Chevron"/>
          <p:cNvSpPr/>
          <p:nvPr/>
        </p:nvSpPr>
        <p:spPr>
          <a:xfrm rot="10800000">
            <a:off x="9127998" y="4700899"/>
            <a:ext cx="128016" cy="64008"/>
          </a:xfrm>
          <a:prstGeom prst="triangle">
            <a:avLst/>
          </a:prstGeom>
          <a:solidFill>
            <a:srgbClr val="CBD5E1"/>
          </a:solidFill>
          <a:ln/>
        </p:spPr>
      </p:sp>
      <p:sp>
        <p:nvSpPr>
          <p:cNvPr id="43" name="causes Low urine Osm"/>
          <p:cNvSpPr/>
          <p:nvPr/>
        </p:nvSpPr>
        <p:spPr>
          <a:xfrm>
            <a:off x="10949940" y="3865499"/>
            <a:ext cx="3223260" cy="812540"/>
          </a:xfrm>
          <a:prstGeom prst="roundRect">
            <a:avLst>
              <a:gd name="adj" fmla="val 6752"/>
            </a:avLst>
          </a:prstGeom>
          <a:solidFill>
            <a:srgbClr val="FFFFFF"/>
          </a:solidFill>
          <a:ln w="9525">
            <a:solidFill>
              <a:srgbClr val="CBD5E1"/>
            </a:solidFill>
            <a:prstDash val="solid"/>
          </a:ln>
        </p:spPr>
      </p:sp>
      <p:sp>
        <p:nvSpPr>
          <p:cNvPr id="44" name="causes items Low urine Osm"/>
          <p:cNvSpPr txBox="1"/>
          <p:nvPr/>
        </p:nvSpPr>
        <p:spPr>
          <a:xfrm>
            <a:off x="11018520" y="3934079"/>
            <a:ext cx="3086100" cy="675380"/>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Primary polydipsia</a:t>
            </a:r>
            <a:endParaRPr lang="en-US" sz="1200" dirty="0"/>
          </a:p>
          <a:p>
            <a:pPr marL="114300" indent="-114300">
              <a:lnSpc>
                <a:spcPct val="90000"/>
              </a:lnSpc>
              <a:spcAft>
                <a:spcPts val="200"/>
              </a:spcAft>
              <a:buSzPct val="100000"/>
              <a:buChar char="•"/>
            </a:pPr>
            <a:r>
              <a:rPr lang="en-US" sz="1200" dirty="0">
                <a:solidFill>
                  <a:srgbClr val="0B1220"/>
                </a:solidFill>
              </a:rPr>
              <a:t>Low solute: beer, tea and toast</a:t>
            </a:r>
            <a:endParaRPr lang="en-US" sz="1200" dirty="0"/>
          </a:p>
        </p:txBody>
      </p:sp>
      <p:sp>
        <p:nvSpPr>
          <p:cNvPr id="45" name="Chevron"/>
          <p:cNvSpPr/>
          <p:nvPr/>
        </p:nvSpPr>
        <p:spPr>
          <a:xfrm rot="10800000">
            <a:off x="12497562" y="4700899"/>
            <a:ext cx="128016" cy="64008"/>
          </a:xfrm>
          <a:prstGeom prst="triangle">
            <a:avLst/>
          </a:prstGeom>
          <a:solidFill>
            <a:srgbClr val="CBD5E1"/>
          </a:solidFill>
          <a:ln/>
        </p:spPr>
      </p:sp>
      <p:sp>
        <p:nvSpPr>
          <p:cNvPr id="46" name="Row label CLUES"/>
          <p:cNvSpPr/>
          <p:nvPr/>
        </p:nvSpPr>
        <p:spPr>
          <a:xfrm>
            <a:off x="457200" y="4787767"/>
            <a:ext cx="292608" cy="982618"/>
          </a:xfrm>
          <a:prstGeom prst="roundRect">
            <a:avLst>
              <a:gd name="adj" fmla="val 18750"/>
            </a:avLst>
          </a:prstGeom>
          <a:solidFill>
            <a:srgbClr val="334155"/>
          </a:solidFill>
          <a:ln/>
        </p:spPr>
      </p:sp>
      <p:sp>
        <p:nvSpPr>
          <p:cNvPr id="47" name="Row label text CLUES"/>
          <p:cNvSpPr txBox="1"/>
          <p:nvPr/>
        </p:nvSpPr>
        <p:spPr>
          <a:xfrm rot="16200000">
            <a:off x="112195" y="5132772"/>
            <a:ext cx="98261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CLUES</a:t>
            </a:r>
            <a:endParaRPr lang="en-US" sz="850" dirty="0"/>
          </a:p>
        </p:txBody>
      </p:sp>
      <p:sp>
        <p:nvSpPr>
          <p:cNvPr id="48" name="clues Hypovolemic"/>
          <p:cNvSpPr/>
          <p:nvPr/>
        </p:nvSpPr>
        <p:spPr>
          <a:xfrm>
            <a:off x="841248" y="4787767"/>
            <a:ext cx="3223260" cy="982618"/>
          </a:xfrm>
          <a:prstGeom prst="roundRect">
            <a:avLst>
              <a:gd name="adj" fmla="val 5583"/>
            </a:avLst>
          </a:prstGeom>
          <a:solidFill>
            <a:srgbClr val="F7F9FC"/>
          </a:solidFill>
          <a:ln w="9525">
            <a:solidFill>
              <a:srgbClr val="E2E8F0"/>
            </a:solidFill>
            <a:prstDash val="solid"/>
          </a:ln>
        </p:spPr>
      </p:sp>
      <p:sp>
        <p:nvSpPr>
          <p:cNvPr id="49" name="clues items Hypovolemic"/>
          <p:cNvSpPr txBox="1"/>
          <p:nvPr/>
        </p:nvSpPr>
        <p:spPr>
          <a:xfrm>
            <a:off x="909828" y="4856347"/>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Orthostatic, dry mucosa, low JVP</a:t>
            </a:r>
            <a:endParaRPr lang="en-US" sz="1200" dirty="0"/>
          </a:p>
          <a:p>
            <a:pPr marL="114300" indent="-114300">
              <a:lnSpc>
                <a:spcPct val="90000"/>
              </a:lnSpc>
              <a:spcAft>
                <a:spcPts val="200"/>
              </a:spcAft>
              <a:buSzPct val="100000"/>
              <a:buChar char="•"/>
            </a:pPr>
            <a:r>
              <a:rPr lang="en-US" sz="1200" dirty="0">
                <a:solidFill>
                  <a:srgbClr val="0B1220"/>
                </a:solidFill>
              </a:rPr>
              <a:t>UNa ≤30: extrarenal loss¹</a:t>
            </a:r>
            <a:endParaRPr lang="en-US" sz="1200" dirty="0"/>
          </a:p>
          <a:p>
            <a:pPr marL="114300" indent="-114300">
              <a:lnSpc>
                <a:spcPct val="90000"/>
              </a:lnSpc>
              <a:spcAft>
                <a:spcPts val="200"/>
              </a:spcAft>
              <a:buSzPct val="100000"/>
              <a:buChar char="•"/>
            </a:pPr>
            <a:r>
              <a:rPr lang="en-US" sz="1200" dirty="0">
                <a:solidFill>
                  <a:srgbClr val="0B1220"/>
                </a:solidFill>
              </a:rPr>
              <a:t>UNa &gt;30: diuretic, adrenal, renal¹</a:t>
            </a:r>
            <a:endParaRPr lang="en-US" sz="1200" dirty="0"/>
          </a:p>
        </p:txBody>
      </p:sp>
      <p:sp>
        <p:nvSpPr>
          <p:cNvPr id="50" name="Chevron"/>
          <p:cNvSpPr/>
          <p:nvPr/>
        </p:nvSpPr>
        <p:spPr>
          <a:xfrm rot="10800000">
            <a:off x="2388870" y="5793245"/>
            <a:ext cx="128016" cy="64008"/>
          </a:xfrm>
          <a:prstGeom prst="triangle">
            <a:avLst/>
          </a:prstGeom>
          <a:solidFill>
            <a:srgbClr val="CBD5E1"/>
          </a:solidFill>
          <a:ln/>
        </p:spPr>
      </p:sp>
      <p:sp>
        <p:nvSpPr>
          <p:cNvPr id="51" name="clues Euvolemic"/>
          <p:cNvSpPr/>
          <p:nvPr/>
        </p:nvSpPr>
        <p:spPr>
          <a:xfrm>
            <a:off x="4210812" y="4787767"/>
            <a:ext cx="3223260" cy="982618"/>
          </a:xfrm>
          <a:prstGeom prst="roundRect">
            <a:avLst>
              <a:gd name="adj" fmla="val 5583"/>
            </a:avLst>
          </a:prstGeom>
          <a:solidFill>
            <a:srgbClr val="F7F9FC"/>
          </a:solidFill>
          <a:ln w="9525">
            <a:solidFill>
              <a:srgbClr val="E2E8F0"/>
            </a:solidFill>
            <a:prstDash val="solid"/>
          </a:ln>
        </p:spPr>
      </p:sp>
      <p:sp>
        <p:nvSpPr>
          <p:cNvPr id="52" name="clues items Euvolemic"/>
          <p:cNvSpPr txBox="1"/>
          <p:nvPr/>
        </p:nvSpPr>
        <p:spPr>
          <a:xfrm>
            <a:off x="4279392" y="4856347"/>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UOsm &gt;100, UNa &gt;30, no diuretic¹</a:t>
            </a:r>
            <a:endParaRPr lang="en-US" sz="1200" dirty="0"/>
          </a:p>
          <a:p>
            <a:pPr marL="114300" indent="-114300">
              <a:lnSpc>
                <a:spcPct val="90000"/>
              </a:lnSpc>
              <a:spcAft>
                <a:spcPts val="200"/>
              </a:spcAft>
              <a:buSzPct val="100000"/>
              <a:buChar char="•"/>
            </a:pPr>
            <a:r>
              <a:rPr lang="en-US" sz="1200" dirty="0">
                <a:solidFill>
                  <a:srgbClr val="0B1220"/>
                </a:solidFill>
              </a:rPr>
              <a:t>FE urate &gt;12% even on diuretics⁷</a:t>
            </a:r>
            <a:endParaRPr lang="en-US" sz="1200" dirty="0"/>
          </a:p>
          <a:p>
            <a:pPr marL="114300" indent="-114300">
              <a:lnSpc>
                <a:spcPct val="90000"/>
              </a:lnSpc>
              <a:spcAft>
                <a:spcPts val="200"/>
              </a:spcAft>
              <a:buSzPct val="100000"/>
              <a:buChar char="•"/>
            </a:pPr>
            <a:r>
              <a:rPr lang="en-US" sz="1200" dirty="0">
                <a:solidFill>
                  <a:srgbClr val="0B1220"/>
                </a:solidFill>
              </a:rPr>
              <a:t>Na falls after normal saline⁹</a:t>
            </a:r>
            <a:endParaRPr lang="en-US" sz="1200" dirty="0"/>
          </a:p>
        </p:txBody>
      </p:sp>
      <p:sp>
        <p:nvSpPr>
          <p:cNvPr id="53" name="Chevron"/>
          <p:cNvSpPr/>
          <p:nvPr/>
        </p:nvSpPr>
        <p:spPr>
          <a:xfrm rot="10800000">
            <a:off x="5758434" y="5793245"/>
            <a:ext cx="128016" cy="64008"/>
          </a:xfrm>
          <a:prstGeom prst="triangle">
            <a:avLst/>
          </a:prstGeom>
          <a:solidFill>
            <a:srgbClr val="CBD5E1"/>
          </a:solidFill>
          <a:ln/>
        </p:spPr>
      </p:sp>
      <p:sp>
        <p:nvSpPr>
          <p:cNvPr id="54" name="clues Hypervolemic"/>
          <p:cNvSpPr/>
          <p:nvPr/>
        </p:nvSpPr>
        <p:spPr>
          <a:xfrm>
            <a:off x="7580376" y="4787767"/>
            <a:ext cx="3223260" cy="982618"/>
          </a:xfrm>
          <a:prstGeom prst="roundRect">
            <a:avLst>
              <a:gd name="adj" fmla="val 5583"/>
            </a:avLst>
          </a:prstGeom>
          <a:solidFill>
            <a:srgbClr val="F7F9FC"/>
          </a:solidFill>
          <a:ln w="9525">
            <a:solidFill>
              <a:srgbClr val="E2E8F0"/>
            </a:solidFill>
            <a:prstDash val="solid"/>
          </a:ln>
        </p:spPr>
      </p:sp>
      <p:sp>
        <p:nvSpPr>
          <p:cNvPr id="55" name="clues items Hypervolemic"/>
          <p:cNvSpPr txBox="1"/>
          <p:nvPr/>
        </p:nvSpPr>
        <p:spPr>
          <a:xfrm>
            <a:off x="7648956" y="4856347"/>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Edema, ascites, raised JVP</a:t>
            </a:r>
            <a:endParaRPr lang="en-US" sz="1200" dirty="0"/>
          </a:p>
          <a:p>
            <a:pPr marL="114300" indent="-114300">
              <a:lnSpc>
                <a:spcPct val="90000"/>
              </a:lnSpc>
              <a:spcAft>
                <a:spcPts val="200"/>
              </a:spcAft>
              <a:buSzPct val="100000"/>
              <a:buChar char="•"/>
            </a:pPr>
            <a:r>
              <a:rPr lang="en-US" sz="1200" dirty="0">
                <a:solidFill>
                  <a:srgbClr val="0B1220"/>
                </a:solidFill>
              </a:rPr>
              <a:t>UNa ≤30 unless diuretics or CKD¹</a:t>
            </a:r>
            <a:endParaRPr lang="en-US" sz="1200" dirty="0"/>
          </a:p>
        </p:txBody>
      </p:sp>
      <p:sp>
        <p:nvSpPr>
          <p:cNvPr id="56" name="Chevron"/>
          <p:cNvSpPr/>
          <p:nvPr/>
        </p:nvSpPr>
        <p:spPr>
          <a:xfrm rot="10800000">
            <a:off x="9127998" y="5793245"/>
            <a:ext cx="128016" cy="64008"/>
          </a:xfrm>
          <a:prstGeom prst="triangle">
            <a:avLst/>
          </a:prstGeom>
          <a:solidFill>
            <a:srgbClr val="CBD5E1"/>
          </a:solidFill>
          <a:ln/>
        </p:spPr>
      </p:sp>
      <p:sp>
        <p:nvSpPr>
          <p:cNvPr id="57" name="clues Low urine Osm"/>
          <p:cNvSpPr/>
          <p:nvPr/>
        </p:nvSpPr>
        <p:spPr>
          <a:xfrm>
            <a:off x="10949940" y="4787767"/>
            <a:ext cx="3223260" cy="982618"/>
          </a:xfrm>
          <a:prstGeom prst="roundRect">
            <a:avLst>
              <a:gd name="adj" fmla="val 5583"/>
            </a:avLst>
          </a:prstGeom>
          <a:solidFill>
            <a:srgbClr val="F7F9FC"/>
          </a:solidFill>
          <a:ln w="9525">
            <a:solidFill>
              <a:srgbClr val="E2E8F0"/>
            </a:solidFill>
            <a:prstDash val="solid"/>
          </a:ln>
        </p:spPr>
      </p:sp>
      <p:sp>
        <p:nvSpPr>
          <p:cNvPr id="58" name="clues items Low urine Osm"/>
          <p:cNvSpPr txBox="1"/>
          <p:nvPr/>
        </p:nvSpPr>
        <p:spPr>
          <a:xfrm>
            <a:off x="11018520" y="4856347"/>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UOsm ≤100 mOsm/kg¹</a:t>
            </a:r>
            <a:endParaRPr lang="en-US" sz="1200" dirty="0"/>
          </a:p>
          <a:p>
            <a:pPr marL="114300" indent="-114300">
              <a:lnSpc>
                <a:spcPct val="90000"/>
              </a:lnSpc>
              <a:spcAft>
                <a:spcPts val="200"/>
              </a:spcAft>
              <a:buSzPct val="100000"/>
              <a:buChar char="•"/>
            </a:pPr>
            <a:r>
              <a:rPr lang="en-US" sz="1200" dirty="0">
                <a:solidFill>
                  <a:srgbClr val="0B1220"/>
                </a:solidFill>
              </a:rPr>
              <a:t>Psychiatric illness; large intake</a:t>
            </a:r>
            <a:endParaRPr lang="en-US" sz="1200" dirty="0"/>
          </a:p>
          <a:p>
            <a:pPr marL="114300" indent="-114300">
              <a:lnSpc>
                <a:spcPct val="90000"/>
              </a:lnSpc>
              <a:spcAft>
                <a:spcPts val="200"/>
              </a:spcAft>
              <a:buSzPct val="100000"/>
              <a:buChar char="•"/>
            </a:pPr>
            <a:r>
              <a:rPr lang="en-US" sz="1200" dirty="0">
                <a:solidFill>
                  <a:srgbClr val="0B1220"/>
                </a:solidFill>
              </a:rPr>
              <a:t>Beer, poor diet: high demyelination risk⁶</a:t>
            </a:r>
            <a:endParaRPr lang="en-US" sz="1200" dirty="0"/>
          </a:p>
        </p:txBody>
      </p:sp>
      <p:sp>
        <p:nvSpPr>
          <p:cNvPr id="59" name="Chevron"/>
          <p:cNvSpPr/>
          <p:nvPr/>
        </p:nvSpPr>
        <p:spPr>
          <a:xfrm rot="10800000">
            <a:off x="12497562" y="5793245"/>
            <a:ext cx="128016" cy="64008"/>
          </a:xfrm>
          <a:prstGeom prst="triangle">
            <a:avLst/>
          </a:prstGeom>
          <a:solidFill>
            <a:srgbClr val="CBD5E1"/>
          </a:solidFill>
          <a:ln/>
        </p:spPr>
      </p:sp>
      <p:sp>
        <p:nvSpPr>
          <p:cNvPr id="60" name="Row label WORKUP"/>
          <p:cNvSpPr/>
          <p:nvPr/>
        </p:nvSpPr>
        <p:spPr>
          <a:xfrm>
            <a:off x="457200" y="5880113"/>
            <a:ext cx="292608" cy="617061"/>
          </a:xfrm>
          <a:prstGeom prst="roundRect">
            <a:avLst>
              <a:gd name="adj" fmla="val 18750"/>
            </a:avLst>
          </a:prstGeom>
          <a:solidFill>
            <a:srgbClr val="0A6AA3"/>
          </a:solidFill>
          <a:ln/>
        </p:spPr>
      </p:sp>
      <p:sp>
        <p:nvSpPr>
          <p:cNvPr id="61" name="Row label text WORKUP"/>
          <p:cNvSpPr txBox="1"/>
          <p:nvPr/>
        </p:nvSpPr>
        <p:spPr>
          <a:xfrm rot="16200000">
            <a:off x="294973" y="6042339"/>
            <a:ext cx="617061"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WORKUP</a:t>
            </a:r>
            <a:endParaRPr lang="en-US" sz="850" dirty="0"/>
          </a:p>
        </p:txBody>
      </p:sp>
      <p:sp>
        <p:nvSpPr>
          <p:cNvPr id="62" name="workup Hypovolemic"/>
          <p:cNvSpPr/>
          <p:nvPr/>
        </p:nvSpPr>
        <p:spPr>
          <a:xfrm>
            <a:off x="841248" y="5880113"/>
            <a:ext cx="3223260" cy="617061"/>
          </a:xfrm>
          <a:prstGeom prst="roundRect">
            <a:avLst>
              <a:gd name="adj" fmla="val 8891"/>
            </a:avLst>
          </a:prstGeom>
          <a:solidFill>
            <a:srgbClr val="0A6AA3">
              <a:alpha val="9000"/>
            </a:srgbClr>
          </a:solidFill>
          <a:ln/>
        </p:spPr>
      </p:sp>
      <p:sp>
        <p:nvSpPr>
          <p:cNvPr id="63" name="workup items Hypovolemic"/>
          <p:cNvSpPr txBox="1"/>
          <p:nvPr/>
        </p:nvSpPr>
        <p:spPr>
          <a:xfrm>
            <a:off x="909828" y="5948693"/>
            <a:ext cx="3086100" cy="4799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Urine Na before giving fluids¹</a:t>
            </a:r>
            <a:endParaRPr lang="en-US" sz="1200" dirty="0"/>
          </a:p>
          <a:p>
            <a:pPr marL="114300" indent="-114300">
              <a:lnSpc>
                <a:spcPct val="90000"/>
              </a:lnSpc>
              <a:spcAft>
                <a:spcPts val="200"/>
              </a:spcAft>
              <a:buSzPct val="100000"/>
              <a:buChar char="•"/>
            </a:pPr>
            <a:r>
              <a:rPr lang="en-US" sz="1200" dirty="0">
                <a:solidFill>
                  <a:srgbClr val="0B1220"/>
                </a:solidFill>
              </a:rPr>
              <a:t>AM cortisol, K; ACTH stim if low</a:t>
            </a:r>
            <a:endParaRPr lang="en-US" sz="1200" dirty="0"/>
          </a:p>
        </p:txBody>
      </p:sp>
      <p:sp>
        <p:nvSpPr>
          <p:cNvPr id="64" name="Chevron"/>
          <p:cNvSpPr/>
          <p:nvPr/>
        </p:nvSpPr>
        <p:spPr>
          <a:xfrm rot="10800000">
            <a:off x="2388870" y="6520034"/>
            <a:ext cx="128016" cy="64008"/>
          </a:xfrm>
          <a:prstGeom prst="triangle">
            <a:avLst/>
          </a:prstGeom>
          <a:solidFill>
            <a:srgbClr val="CBD5E1"/>
          </a:solidFill>
          <a:ln/>
        </p:spPr>
      </p:sp>
      <p:sp>
        <p:nvSpPr>
          <p:cNvPr id="65" name="workup Euvolemic"/>
          <p:cNvSpPr/>
          <p:nvPr/>
        </p:nvSpPr>
        <p:spPr>
          <a:xfrm>
            <a:off x="4210812" y="5880113"/>
            <a:ext cx="3223260" cy="617061"/>
          </a:xfrm>
          <a:prstGeom prst="roundRect">
            <a:avLst>
              <a:gd name="adj" fmla="val 8891"/>
            </a:avLst>
          </a:prstGeom>
          <a:solidFill>
            <a:srgbClr val="0A6AA3">
              <a:alpha val="9000"/>
            </a:srgbClr>
          </a:solidFill>
          <a:ln/>
        </p:spPr>
      </p:sp>
      <p:sp>
        <p:nvSpPr>
          <p:cNvPr id="66" name="workup items Euvolemic"/>
          <p:cNvSpPr txBox="1"/>
          <p:nvPr/>
        </p:nvSpPr>
        <p:spPr>
          <a:xfrm>
            <a:off x="4279392" y="5948693"/>
            <a:ext cx="3086100" cy="4799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TSH, AM cortisol before SIADH label¹</a:t>
            </a:r>
            <a:endParaRPr lang="en-US" sz="1200" dirty="0"/>
          </a:p>
          <a:p>
            <a:pPr marL="114300" indent="-114300">
              <a:lnSpc>
                <a:spcPct val="90000"/>
              </a:lnSpc>
              <a:spcAft>
                <a:spcPts val="200"/>
              </a:spcAft>
              <a:buSzPct val="100000"/>
              <a:buChar char="•"/>
            </a:pPr>
            <a:r>
              <a:rPr lang="en-US" sz="1200" dirty="0">
                <a:solidFill>
                  <a:srgbClr val="0B1220"/>
                </a:solidFill>
              </a:rPr>
              <a:t>CXR; CT head if neuro signs</a:t>
            </a:r>
            <a:endParaRPr lang="en-US" sz="1200" dirty="0"/>
          </a:p>
        </p:txBody>
      </p:sp>
      <p:sp>
        <p:nvSpPr>
          <p:cNvPr id="67" name="Chevron"/>
          <p:cNvSpPr/>
          <p:nvPr/>
        </p:nvSpPr>
        <p:spPr>
          <a:xfrm rot="10800000">
            <a:off x="5758434" y="6520034"/>
            <a:ext cx="128016" cy="64008"/>
          </a:xfrm>
          <a:prstGeom prst="triangle">
            <a:avLst/>
          </a:prstGeom>
          <a:solidFill>
            <a:srgbClr val="CBD5E1"/>
          </a:solidFill>
          <a:ln/>
        </p:spPr>
      </p:sp>
      <p:sp>
        <p:nvSpPr>
          <p:cNvPr id="68" name="workup Hypervolemic"/>
          <p:cNvSpPr/>
          <p:nvPr/>
        </p:nvSpPr>
        <p:spPr>
          <a:xfrm>
            <a:off x="7580376" y="5880113"/>
            <a:ext cx="3223260" cy="617061"/>
          </a:xfrm>
          <a:prstGeom prst="roundRect">
            <a:avLst>
              <a:gd name="adj" fmla="val 8891"/>
            </a:avLst>
          </a:prstGeom>
          <a:solidFill>
            <a:srgbClr val="0A6AA3">
              <a:alpha val="9000"/>
            </a:srgbClr>
          </a:solidFill>
          <a:ln/>
        </p:spPr>
      </p:sp>
      <p:sp>
        <p:nvSpPr>
          <p:cNvPr id="69" name="workup items Hypervolemic"/>
          <p:cNvSpPr txBox="1"/>
          <p:nvPr/>
        </p:nvSpPr>
        <p:spPr>
          <a:xfrm>
            <a:off x="7648956" y="5948693"/>
            <a:ext cx="3086100" cy="4799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BNP, echo; liver tests, albumin</a:t>
            </a:r>
            <a:endParaRPr lang="en-US" sz="1200" dirty="0"/>
          </a:p>
          <a:p>
            <a:pPr marL="114300" indent="-114300">
              <a:lnSpc>
                <a:spcPct val="90000"/>
              </a:lnSpc>
              <a:spcAft>
                <a:spcPts val="200"/>
              </a:spcAft>
              <a:buSzPct val="100000"/>
              <a:buChar char="•"/>
            </a:pPr>
            <a:r>
              <a:rPr lang="en-US" sz="1200" dirty="0">
                <a:solidFill>
                  <a:srgbClr val="0B1220"/>
                </a:solidFill>
              </a:rPr>
              <a:t>Creatinine, urine protein</a:t>
            </a:r>
            <a:endParaRPr lang="en-US" sz="1200" dirty="0"/>
          </a:p>
        </p:txBody>
      </p:sp>
      <p:sp>
        <p:nvSpPr>
          <p:cNvPr id="70" name="Chevron"/>
          <p:cNvSpPr/>
          <p:nvPr/>
        </p:nvSpPr>
        <p:spPr>
          <a:xfrm rot="10800000">
            <a:off x="9127998" y="6520034"/>
            <a:ext cx="128016" cy="64008"/>
          </a:xfrm>
          <a:prstGeom prst="triangle">
            <a:avLst/>
          </a:prstGeom>
          <a:solidFill>
            <a:srgbClr val="CBD5E1"/>
          </a:solidFill>
          <a:ln/>
        </p:spPr>
      </p:sp>
      <p:sp>
        <p:nvSpPr>
          <p:cNvPr id="71" name="workup Low urine Osm"/>
          <p:cNvSpPr/>
          <p:nvPr/>
        </p:nvSpPr>
        <p:spPr>
          <a:xfrm>
            <a:off x="10949940" y="5880113"/>
            <a:ext cx="3223260" cy="617061"/>
          </a:xfrm>
          <a:prstGeom prst="roundRect">
            <a:avLst>
              <a:gd name="adj" fmla="val 8891"/>
            </a:avLst>
          </a:prstGeom>
          <a:solidFill>
            <a:srgbClr val="0A6AA3">
              <a:alpha val="9000"/>
            </a:srgbClr>
          </a:solidFill>
          <a:ln/>
        </p:spPr>
      </p:sp>
      <p:sp>
        <p:nvSpPr>
          <p:cNvPr id="72" name="workup items Low urine Osm"/>
          <p:cNvSpPr txBox="1"/>
          <p:nvPr/>
        </p:nvSpPr>
        <p:spPr>
          <a:xfrm>
            <a:off x="11018520" y="5948693"/>
            <a:ext cx="3086100" cy="479901"/>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Diet and fluid intake history</a:t>
            </a:r>
            <a:endParaRPr lang="en-US" sz="1200" dirty="0"/>
          </a:p>
          <a:p>
            <a:pPr marL="114300" indent="-114300">
              <a:lnSpc>
                <a:spcPct val="90000"/>
              </a:lnSpc>
              <a:spcAft>
                <a:spcPts val="200"/>
              </a:spcAft>
              <a:buSzPct val="100000"/>
              <a:buChar char="•"/>
            </a:pPr>
            <a:r>
              <a:rPr lang="en-US" sz="1200" dirty="0">
                <a:solidFill>
                  <a:srgbClr val="0B1220"/>
                </a:solidFill>
              </a:rPr>
              <a:t>UOsm ≈ last 2 digits of SG × 30⁹</a:t>
            </a:r>
            <a:endParaRPr lang="en-US" sz="1200" dirty="0"/>
          </a:p>
        </p:txBody>
      </p:sp>
      <p:sp>
        <p:nvSpPr>
          <p:cNvPr id="73" name="Chevron"/>
          <p:cNvSpPr/>
          <p:nvPr/>
        </p:nvSpPr>
        <p:spPr>
          <a:xfrm rot="10800000">
            <a:off x="12497562" y="6520034"/>
            <a:ext cx="128016" cy="64008"/>
          </a:xfrm>
          <a:prstGeom prst="triangle">
            <a:avLst/>
          </a:prstGeom>
          <a:solidFill>
            <a:srgbClr val="CBD5E1"/>
          </a:solidFill>
          <a:ln/>
        </p:spPr>
      </p:sp>
      <p:sp>
        <p:nvSpPr>
          <p:cNvPr id="74" name="Row label MANAGE"/>
          <p:cNvSpPr/>
          <p:nvPr/>
        </p:nvSpPr>
        <p:spPr>
          <a:xfrm>
            <a:off x="457200" y="6606902"/>
            <a:ext cx="292608" cy="982618"/>
          </a:xfrm>
          <a:prstGeom prst="roundRect">
            <a:avLst>
              <a:gd name="adj" fmla="val 18750"/>
            </a:avLst>
          </a:prstGeom>
          <a:solidFill>
            <a:srgbClr val="067647"/>
          </a:solidFill>
          <a:ln/>
        </p:spPr>
      </p:sp>
      <p:sp>
        <p:nvSpPr>
          <p:cNvPr id="75" name="Row label text MANAGE"/>
          <p:cNvSpPr txBox="1"/>
          <p:nvPr/>
        </p:nvSpPr>
        <p:spPr>
          <a:xfrm rot="16200000">
            <a:off x="112195" y="6951907"/>
            <a:ext cx="982618" cy="292608"/>
          </a:xfrm>
          <a:prstGeom prst="rect">
            <a:avLst/>
          </a:prstGeom>
          <a:noFill/>
          <a:ln/>
        </p:spPr>
        <p:txBody>
          <a:bodyPr wrap="square" lIns="0" tIns="0" rIns="0" bIns="0" rtlCol="0" anchor="ctr"/>
          <a:lstStyle/>
          <a:p>
            <a:pPr algn="ctr" indent="0" marL="0">
              <a:buNone/>
            </a:pPr>
            <a:r>
              <a:rPr lang="en-US" sz="850" b="1" spc="150" kern="0" dirty="0">
                <a:solidFill>
                  <a:srgbClr val="FFFFFF"/>
                </a:solidFill>
              </a:rPr>
              <a:t>MANAGE</a:t>
            </a:r>
            <a:endParaRPr lang="en-US" sz="850" dirty="0"/>
          </a:p>
        </p:txBody>
      </p:sp>
      <p:sp>
        <p:nvSpPr>
          <p:cNvPr id="76" name="management Hypovolemic"/>
          <p:cNvSpPr/>
          <p:nvPr/>
        </p:nvSpPr>
        <p:spPr>
          <a:xfrm>
            <a:off x="841248" y="6606902"/>
            <a:ext cx="3223260" cy="982618"/>
          </a:xfrm>
          <a:prstGeom prst="roundRect">
            <a:avLst>
              <a:gd name="adj" fmla="val 5583"/>
            </a:avLst>
          </a:prstGeom>
          <a:solidFill>
            <a:srgbClr val="067647">
              <a:alpha val="9000"/>
            </a:srgbClr>
          </a:solidFill>
          <a:ln/>
        </p:spPr>
      </p:sp>
      <p:sp>
        <p:nvSpPr>
          <p:cNvPr id="77" name="management items Hypovolemic"/>
          <p:cNvSpPr txBox="1"/>
          <p:nvPr/>
        </p:nvSpPr>
        <p:spPr>
          <a:xfrm>
            <a:off x="909828" y="6675482"/>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Isotonic saline; stop thiazide¹</a:t>
            </a:r>
            <a:endParaRPr lang="en-US" sz="1200" dirty="0"/>
          </a:p>
          <a:p>
            <a:pPr marL="114300" indent="-114300">
              <a:lnSpc>
                <a:spcPct val="90000"/>
              </a:lnSpc>
              <a:spcAft>
                <a:spcPts val="200"/>
              </a:spcAft>
              <a:buSzPct val="100000"/>
              <a:buChar char="•"/>
            </a:pPr>
            <a:r>
              <a:rPr lang="en-US" sz="1200" dirty="0">
                <a:solidFill>
                  <a:srgbClr val="0B1220"/>
                </a:solidFill>
              </a:rPr>
              <a:t>Adrenal crisis: IV hydrocortisone 100 mg⁹</a:t>
            </a:r>
            <a:endParaRPr lang="en-US" sz="1200" dirty="0"/>
          </a:p>
          <a:p>
            <a:pPr marL="114300" indent="-114300">
              <a:lnSpc>
                <a:spcPct val="90000"/>
              </a:lnSpc>
              <a:spcAft>
                <a:spcPts val="200"/>
              </a:spcAft>
              <a:buSzPct val="100000"/>
              <a:buChar char="•"/>
            </a:pPr>
            <a:r>
              <a:rPr lang="en-US" sz="1200" dirty="0">
                <a:solidFill>
                  <a:srgbClr val="0B1220"/>
                </a:solidFill>
              </a:rPr>
              <a:t>UOP &gt;100 mL/h: DDAVP ± D5W¹˒⁹</a:t>
            </a:r>
            <a:endParaRPr lang="en-US" sz="1200" dirty="0"/>
          </a:p>
        </p:txBody>
      </p:sp>
      <p:sp>
        <p:nvSpPr>
          <p:cNvPr id="78" name="management Euvolemic"/>
          <p:cNvSpPr/>
          <p:nvPr/>
        </p:nvSpPr>
        <p:spPr>
          <a:xfrm>
            <a:off x="4210812" y="6606902"/>
            <a:ext cx="3223260" cy="982618"/>
          </a:xfrm>
          <a:prstGeom prst="roundRect">
            <a:avLst>
              <a:gd name="adj" fmla="val 5583"/>
            </a:avLst>
          </a:prstGeom>
          <a:solidFill>
            <a:srgbClr val="067647">
              <a:alpha val="9000"/>
            </a:srgbClr>
          </a:solidFill>
          <a:ln/>
        </p:spPr>
      </p:sp>
      <p:sp>
        <p:nvSpPr>
          <p:cNvPr id="79" name="management items Euvolemic"/>
          <p:cNvSpPr txBox="1"/>
          <p:nvPr/>
        </p:nvSpPr>
        <p:spPr>
          <a:xfrm>
            <a:off x="4279392" y="6675482"/>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Fluid restrict 1–1.5 L/d; treat cause⁹</a:t>
            </a:r>
            <a:endParaRPr lang="en-US" sz="1200" dirty="0"/>
          </a:p>
          <a:p>
            <a:pPr marL="114300" indent="-114300">
              <a:lnSpc>
                <a:spcPct val="90000"/>
              </a:lnSpc>
              <a:spcAft>
                <a:spcPts val="200"/>
              </a:spcAft>
              <a:buSzPct val="100000"/>
              <a:buChar char="•"/>
            </a:pPr>
            <a:r>
              <a:rPr lang="en-US" sz="1200" dirty="0">
                <a:solidFill>
                  <a:srgbClr val="0B1220"/>
                </a:solidFill>
              </a:rPr>
              <a:t>Urea 0.25–0.5 g/kg/d, or NaCl + loop¹˒³</a:t>
            </a:r>
            <a:endParaRPr lang="en-US" sz="1200" dirty="0"/>
          </a:p>
          <a:p>
            <a:pPr marL="114300" indent="-114300">
              <a:lnSpc>
                <a:spcPct val="90000"/>
              </a:lnSpc>
              <a:spcAft>
                <a:spcPts val="200"/>
              </a:spcAft>
              <a:buSzPct val="100000"/>
              <a:buChar char="•"/>
            </a:pPr>
            <a:r>
              <a:rPr lang="en-US" sz="1200" dirty="0">
                <a:solidFill>
                  <a:srgbClr val="0B1220"/>
                </a:solidFill>
              </a:rPr>
              <a:t>Avoid normal saline in SIADH⁹</a:t>
            </a:r>
            <a:endParaRPr lang="en-US" sz="1200" dirty="0"/>
          </a:p>
        </p:txBody>
      </p:sp>
      <p:sp>
        <p:nvSpPr>
          <p:cNvPr id="80" name="management Hypervolemic"/>
          <p:cNvSpPr/>
          <p:nvPr/>
        </p:nvSpPr>
        <p:spPr>
          <a:xfrm>
            <a:off x="7580376" y="6606902"/>
            <a:ext cx="3223260" cy="982618"/>
          </a:xfrm>
          <a:prstGeom prst="roundRect">
            <a:avLst>
              <a:gd name="adj" fmla="val 5583"/>
            </a:avLst>
          </a:prstGeom>
          <a:solidFill>
            <a:srgbClr val="067647">
              <a:alpha val="9000"/>
            </a:srgbClr>
          </a:solidFill>
          <a:ln/>
        </p:spPr>
      </p:sp>
      <p:sp>
        <p:nvSpPr>
          <p:cNvPr id="81" name="management items Hypervolemic"/>
          <p:cNvSpPr txBox="1"/>
          <p:nvPr/>
        </p:nvSpPr>
        <p:spPr>
          <a:xfrm>
            <a:off x="7648956" y="6675482"/>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Fluid restriction¹</a:t>
            </a:r>
            <a:endParaRPr lang="en-US" sz="1200" dirty="0"/>
          </a:p>
          <a:p>
            <a:pPr marL="114300" indent="-114300">
              <a:lnSpc>
                <a:spcPct val="90000"/>
              </a:lnSpc>
              <a:spcAft>
                <a:spcPts val="200"/>
              </a:spcAft>
              <a:buSzPct val="100000"/>
              <a:buChar char="•"/>
            </a:pPr>
            <a:r>
              <a:rPr lang="en-US" sz="1200" dirty="0">
                <a:solidFill>
                  <a:srgbClr val="0B1220"/>
                </a:solidFill>
              </a:rPr>
              <a:t>Loop diuretic if overloaded¹</a:t>
            </a:r>
            <a:endParaRPr lang="en-US" sz="1200" dirty="0"/>
          </a:p>
          <a:p>
            <a:pPr marL="114300" indent="-114300">
              <a:lnSpc>
                <a:spcPct val="90000"/>
              </a:lnSpc>
              <a:spcAft>
                <a:spcPts val="200"/>
              </a:spcAft>
              <a:buSzPct val="100000"/>
              <a:buChar char="•"/>
            </a:pPr>
            <a:r>
              <a:rPr lang="en-US" sz="1200" dirty="0">
                <a:solidFill>
                  <a:srgbClr val="0B1220"/>
                </a:solidFill>
              </a:rPr>
              <a:t>Treat the heart, liver or kidney</a:t>
            </a:r>
            <a:endParaRPr lang="en-US" sz="1200" dirty="0"/>
          </a:p>
        </p:txBody>
      </p:sp>
      <p:sp>
        <p:nvSpPr>
          <p:cNvPr id="82" name="management Low urine Osm"/>
          <p:cNvSpPr/>
          <p:nvPr/>
        </p:nvSpPr>
        <p:spPr>
          <a:xfrm>
            <a:off x="10949940" y="6606902"/>
            <a:ext cx="3223260" cy="982618"/>
          </a:xfrm>
          <a:prstGeom prst="roundRect">
            <a:avLst>
              <a:gd name="adj" fmla="val 5583"/>
            </a:avLst>
          </a:prstGeom>
          <a:solidFill>
            <a:srgbClr val="067647">
              <a:alpha val="9000"/>
            </a:srgbClr>
          </a:solidFill>
          <a:ln/>
        </p:spPr>
      </p:sp>
      <p:sp>
        <p:nvSpPr>
          <p:cNvPr id="83" name="management items Low urine Osm"/>
          <p:cNvSpPr txBox="1"/>
          <p:nvPr/>
        </p:nvSpPr>
        <p:spPr>
          <a:xfrm>
            <a:off x="11018520" y="6675482"/>
            <a:ext cx="3086100" cy="845458"/>
          </a:xfrm>
          <a:prstGeom prst="rect">
            <a:avLst/>
          </a:prstGeom>
          <a:noFill/>
          <a:ln/>
        </p:spPr>
        <p:txBody>
          <a:bodyPr wrap="square" lIns="0" tIns="0" rIns="0" bIns="0" rtlCol="0" anchor="t"/>
          <a:lstStyle/>
          <a:p>
            <a:pPr marL="114300" indent="-114300">
              <a:lnSpc>
                <a:spcPct val="90000"/>
              </a:lnSpc>
              <a:spcAft>
                <a:spcPts val="200"/>
              </a:spcAft>
              <a:buSzPct val="100000"/>
              <a:buChar char="•"/>
            </a:pPr>
            <a:r>
              <a:rPr lang="en-US" sz="1200" dirty="0">
                <a:solidFill>
                  <a:srgbClr val="0B1220"/>
                </a:solidFill>
              </a:rPr>
              <a:t>Restrict water; add solute slowly⁹</a:t>
            </a:r>
            <a:endParaRPr lang="en-US" sz="1200" dirty="0"/>
          </a:p>
          <a:p>
            <a:pPr marL="114300" indent="-114300">
              <a:lnSpc>
                <a:spcPct val="90000"/>
              </a:lnSpc>
              <a:spcAft>
                <a:spcPts val="200"/>
              </a:spcAft>
              <a:buSzPct val="100000"/>
              <a:buChar char="•"/>
            </a:pPr>
            <a:r>
              <a:rPr lang="en-US" sz="1200" dirty="0">
                <a:solidFill>
                  <a:srgbClr val="0B1220"/>
                </a:solidFill>
              </a:rPr>
              <a:t>Corrects fast: watch Na and UOP⁶˒⁹</a:t>
            </a:r>
            <a:endParaRPr lang="en-US" sz="1200" dirty="0"/>
          </a:p>
          <a:p>
            <a:pPr marL="114300" indent="-114300">
              <a:lnSpc>
                <a:spcPct val="90000"/>
              </a:lnSpc>
              <a:spcAft>
                <a:spcPts val="200"/>
              </a:spcAft>
              <a:buSzPct val="100000"/>
              <a:buChar char="•"/>
            </a:pPr>
            <a:r>
              <a:rPr lang="en-US" sz="1200" dirty="0">
                <a:solidFill>
                  <a:srgbClr val="0B1220"/>
                </a:solidFill>
              </a:rPr>
              <a:t>DDAVP clamp if rising too fast⁹</a:t>
            </a:r>
            <a:endParaRPr lang="en-US" sz="1200" dirty="0"/>
          </a:p>
        </p:txBody>
      </p:sp>
      <p:pic>
        <p:nvPicPr>
          <p:cNvPr id="84" name="Logo" descr="Stethopedia">    </p:cNvPr>
          <p:cNvPicPr>
            <a:picLocks noChangeAspect="1"/>
          </p:cNvPicPr>
          <p:nvPr/>
        </p:nvPicPr>
        <p:blipFill>
          <a:blip r:embed="rId1"/>
          <a:stretch>
            <a:fillRect/>
          </a:stretch>
        </p:blipFill>
        <p:spPr>
          <a:xfrm>
            <a:off x="457200" y="7735824"/>
            <a:ext cx="201168" cy="201168"/>
          </a:xfrm>
          <a:prstGeom prst="rect">
            <a:avLst/>
          </a:prstGeom>
        </p:spPr>
      </p:pic>
      <p:sp>
        <p:nvSpPr>
          <p:cNvPr id="85" name="Brand"/>
          <p:cNvSpPr txBox="1"/>
          <p:nvPr/>
        </p:nvSpPr>
        <p:spPr>
          <a:xfrm>
            <a:off x="731520" y="7717536"/>
            <a:ext cx="2290523" cy="402336"/>
          </a:xfrm>
          <a:prstGeom prst="rect">
            <a:avLst/>
          </a:prstGeom>
          <a:noFill/>
          <a:ln/>
        </p:spPr>
        <p:txBody>
          <a:bodyPr wrap="square" lIns="0" tIns="0" rIns="0" bIns="0" rtlCol="0" anchor="t"/>
          <a:lstStyle/>
          <a:p>
            <a:pPr indent="0" marL="0">
              <a:buNone/>
            </a:pPr>
            <a:r>
              <a:rPr lang="en-US" sz="900" b="1" dirty="0">
                <a:solidFill>
                  <a:srgbClr val="0B2540"/>
                </a:solidFill>
              </a:rPr>
              <a:t>Stethopedia</a:t>
            </a:r>
            <a:endParaRPr lang="en-US" sz="900" dirty="0"/>
          </a:p>
          <a:p>
            <a:pPr indent="0" marL="0">
              <a:buNone/>
            </a:pPr>
            <a:r>
              <a:rPr lang="en-US" sz="900" u="sng" dirty="0">
                <a:solidFill>
                  <a:srgbClr val="0A6AA3"/>
                </a:solidFill>
                <a:hlinkClick r:id="rId2" invalidUrl="" action="" tgtFrame="" tooltip="" history="1" highlightClick="0" endSnd="0">
                  <a:extLst>
                    <a:ext uri="{A12FA001-AC4F-418D-AE19-62706E023703}">
                      <ahyp:hlinkClr xmlns:ahyp="http://schemas.microsoft.com/office/drawing/2018/hyperlinkcolor" val="tx"/>
                    </a:ext>
                  </a:extLst>
                </a:hlinkClick>
              </a:rPr>
              <a:t>stethopedia.ca/approach/hyponatremia</a:t>
            </a:r>
            <a:endParaRPr lang="en-US" sz="900" dirty="0"/>
          </a:p>
        </p:txBody>
      </p:sp>
      <p:sp>
        <p:nvSpPr>
          <p:cNvPr id="86" name="Evidence"/>
          <p:cNvSpPr txBox="1"/>
          <p:nvPr/>
        </p:nvSpPr>
        <p:spPr>
          <a:xfrm>
            <a:off x="3342083" y="7717536"/>
            <a:ext cx="10831117" cy="402336"/>
          </a:xfrm>
          <a:prstGeom prst="rect">
            <a:avLst/>
          </a:prstGeom>
          <a:noFill/>
          <a:ln/>
        </p:spPr>
        <p:txBody>
          <a:bodyPr wrap="square" lIns="0" tIns="0" rIns="0" bIns="0" rtlCol="0" anchor="t"/>
          <a:lstStyle/>
          <a:p>
            <a:pPr indent="0" marL="0">
              <a:buNone/>
            </a:pPr>
            <a:r>
              <a:rPr lang="en-US" sz="850" b="1" dirty="0">
                <a:solidFill>
                  <a:srgbClr val="334155"/>
                </a:solidFill>
              </a:rPr>
              <a:t>Evidence  </a:t>
            </a:r>
            <a:pPr indent="0" marL="0">
              <a:buNone/>
            </a:pPr>
            <a:r>
              <a:rPr lang="en-US" sz="850" u="sng" dirty="0">
                <a:solidFill>
                  <a:srgbClr val="64748B"/>
                </a:solidFill>
                <a:hlinkClick r:id="rId3" invalidUrl="" action="" tgtFrame="" tooltip="" history="1" highlightClick="0" endSnd="0">
                  <a:extLst>
                    <a:ext uri="{A12FA001-AC4F-418D-AE19-62706E023703}">
                      <ahyp:hlinkClr xmlns:ahyp="http://schemas.microsoft.com/office/drawing/2018/hyperlinkcolor" val="tx"/>
                    </a:ext>
                  </a:extLst>
                </a:hlinkClick>
              </a:rPr>
              <a:t>¹ Spasovski 2014, Eur J Endocrinol</a:t>
            </a:r>
            <a:pPr indent="0" marL="0">
              <a:buNone/>
            </a:pPr>
            <a:r>
              <a:rPr lang="en-US" sz="850" dirty="0">
                <a:solidFill>
                  <a:srgbClr val="64748B"/>
                </a:solidFill>
              </a:rPr>
              <a:t>   </a:t>
            </a:r>
            <a:pPr indent="0" marL="0">
              <a:buNone/>
            </a:pPr>
            <a:r>
              <a:rPr lang="en-US" sz="850" u="sng" dirty="0">
                <a:solidFill>
                  <a:srgbClr val="64748B"/>
                </a:solidFill>
                <a:hlinkClick r:id="rId4" invalidUrl="" action="" tgtFrame="" tooltip="" history="1" highlightClick="0" endSnd="0">
                  <a:extLst>
                    <a:ext uri="{A12FA001-AC4F-418D-AE19-62706E023703}">
                      <ahyp:hlinkClr xmlns:ahyp="http://schemas.microsoft.com/office/drawing/2018/hyperlinkcolor" val="tx"/>
                    </a:ext>
                  </a:extLst>
                </a:hlinkClick>
              </a:rPr>
              <a:t>² Verbalis 2013, Am J Med</a:t>
            </a:r>
            <a:pPr indent="0" marL="0">
              <a:buNone/>
            </a:pPr>
            <a:r>
              <a:rPr lang="en-US" sz="850" dirty="0">
                <a:solidFill>
                  <a:srgbClr val="64748B"/>
                </a:solidFill>
              </a:rPr>
              <a:t>   </a:t>
            </a:r>
            <a:pPr indent="0" marL="0">
              <a:buNone/>
            </a:pPr>
            <a:r>
              <a:rPr lang="en-US" sz="850" u="sng" dirty="0">
                <a:solidFill>
                  <a:srgbClr val="64748B"/>
                </a:solidFill>
                <a:hlinkClick r:id="rId5" invalidUrl="" action="" tgtFrame="" tooltip="" history="1" highlightClick="0" endSnd="0">
                  <a:extLst>
                    <a:ext uri="{A12FA001-AC4F-418D-AE19-62706E023703}">
                      <ahyp:hlinkClr xmlns:ahyp="http://schemas.microsoft.com/office/drawing/2018/hyperlinkcolor" val="tx"/>
                    </a:ext>
                  </a:extLst>
                </a:hlinkClick>
              </a:rPr>
              <a:t>³ Hoorn 2017, J Am Soc Nephrol</a:t>
            </a:r>
            <a:pPr indent="0" marL="0">
              <a:buNone/>
            </a:pPr>
            <a:r>
              <a:rPr lang="en-US" sz="850" dirty="0">
                <a:solidFill>
                  <a:srgbClr val="64748B"/>
                </a:solidFill>
              </a:rPr>
              <a:t>   </a:t>
            </a:r>
            <a:pPr indent="0" marL="0">
              <a:buNone/>
            </a:pPr>
            <a:r>
              <a:rPr lang="en-US" sz="850" u="sng" dirty="0">
                <a:solidFill>
                  <a:srgbClr val="64748B"/>
                </a:solidFill>
                <a:hlinkClick r:id="rId6" invalidUrl="" action="" tgtFrame="" tooltip="" history="1" highlightClick="0" endSnd="0">
                  <a:extLst>
                    <a:ext uri="{A12FA001-AC4F-418D-AE19-62706E023703}">
                      <ahyp:hlinkClr xmlns:ahyp="http://schemas.microsoft.com/office/drawing/2018/hyperlinkcolor" val="tx"/>
                    </a:ext>
                  </a:extLst>
                </a:hlinkClick>
              </a:rPr>
              <a:t>⁴ Adrogué 2022, JAMA</a:t>
            </a:r>
            <a:pPr indent="0" marL="0">
              <a:buNone/>
            </a:pPr>
            <a:r>
              <a:rPr lang="en-US" sz="850" dirty="0">
                <a:solidFill>
                  <a:srgbClr val="64748B"/>
                </a:solidFill>
              </a:rPr>
              <a:t>   </a:t>
            </a:r>
            <a:pPr indent="0" marL="0">
              <a:buNone/>
            </a:pPr>
            <a:r>
              <a:rPr lang="en-US" sz="850" u="sng" dirty="0">
                <a:solidFill>
                  <a:srgbClr val="64748B"/>
                </a:solidFill>
                <a:hlinkClick r:id="rId7" invalidUrl="" action="" tgtFrame="" tooltip="" history="1" highlightClick="0" endSnd="0">
                  <a:extLst>
                    <a:ext uri="{A12FA001-AC4F-418D-AE19-62706E023703}">
                      <ahyp:hlinkClr xmlns:ahyp="http://schemas.microsoft.com/office/drawing/2018/hyperlinkcolor" val="tx"/>
                    </a:ext>
                  </a:extLst>
                </a:hlinkClick>
              </a:rPr>
              <a:t>⁵ Baek 2021, JAMA Intern Med</a:t>
            </a:r>
            <a:pPr indent="0" marL="0">
              <a:buNone/>
            </a:pPr>
            <a:r>
              <a:rPr lang="en-US" sz="850" dirty="0">
                <a:solidFill>
                  <a:srgbClr val="64748B"/>
                </a:solidFill>
              </a:rPr>
              <a:t>   </a:t>
            </a:r>
            <a:pPr indent="0" marL="0">
              <a:buNone/>
            </a:pPr>
            <a:r>
              <a:rPr lang="en-US" sz="850" u="sng" dirty="0">
                <a:solidFill>
                  <a:srgbClr val="64748B"/>
                </a:solidFill>
                <a:hlinkClick r:id="rId8" invalidUrl="" action="" tgtFrame="" tooltip="" history="1" highlightClick="0" endSnd="0">
                  <a:extLst>
                    <a:ext uri="{A12FA001-AC4F-418D-AE19-62706E023703}">
                      <ahyp:hlinkClr xmlns:ahyp="http://schemas.microsoft.com/office/drawing/2018/hyperlinkcolor" val="tx"/>
                    </a:ext>
                  </a:extLst>
                </a:hlinkClick>
              </a:rPr>
              <a:t>⁶ George 2018, Clin J Am Soc Nephrol</a:t>
            </a:r>
            <a:pPr indent="0" marL="0">
              <a:buNone/>
            </a:pPr>
            <a:r>
              <a:rPr lang="en-US" sz="850" dirty="0">
                <a:solidFill>
                  <a:srgbClr val="64748B"/>
                </a:solidFill>
              </a:rPr>
              <a:t>   </a:t>
            </a:r>
            <a:pPr indent="0" marL="0">
              <a:buNone/>
            </a:pPr>
            <a:r>
              <a:rPr lang="en-US" sz="850" u="sng" dirty="0">
                <a:solidFill>
                  <a:srgbClr val="64748B"/>
                </a:solidFill>
                <a:hlinkClick r:id="rId9" invalidUrl="" action="" tgtFrame="" tooltip="" history="1" highlightClick="0" endSnd="0">
                  <a:extLst>
                    <a:ext uri="{A12FA001-AC4F-418D-AE19-62706E023703}">
                      <ahyp:hlinkClr xmlns:ahyp="http://schemas.microsoft.com/office/drawing/2018/hyperlinkcolor" val="tx"/>
                    </a:ext>
                  </a:extLst>
                </a:hlinkClick>
              </a:rPr>
              <a:t>⁷ Fenske 2008, J Clin Endocrinol Metab</a:t>
            </a:r>
            <a:pPr indent="0" marL="0">
              <a:buNone/>
            </a:pPr>
            <a:r>
              <a:rPr lang="en-US" sz="850" dirty="0">
                <a:solidFill>
                  <a:srgbClr val="64748B"/>
                </a:solidFill>
              </a:rPr>
              <a:t>   </a:t>
            </a:r>
            <a:pPr indent="0" marL="0">
              <a:buNone/>
            </a:pPr>
            <a:r>
              <a:rPr lang="en-US" sz="850" u="sng" dirty="0">
                <a:solidFill>
                  <a:srgbClr val="64748B"/>
                </a:solidFill>
                <a:hlinkClick r:id="rId10" invalidUrl="" action="" tgtFrame="" tooltip="" history="1" highlightClick="0" endSnd="0">
                  <a:extLst>
                    <a:ext uri="{A12FA001-AC4F-418D-AE19-62706E023703}">
                      <ahyp:hlinkClr xmlns:ahyp="http://schemas.microsoft.com/office/drawing/2018/hyperlinkcolor" val="tx"/>
                    </a:ext>
                  </a:extLst>
                </a:hlinkClick>
              </a:rPr>
              <a:t>⁸ Hillier 1999, Am J Med</a:t>
            </a:r>
            <a:pPr indent="0" marL="0">
              <a:buNone/>
            </a:pPr>
            <a:r>
              <a:rPr lang="en-US" sz="850" dirty="0">
                <a:solidFill>
                  <a:srgbClr val="64748B"/>
                </a:solidFill>
              </a:rPr>
              <a:t>   </a:t>
            </a:r>
            <a:pPr indent="0" marL="0">
              <a:buNone/>
            </a:pPr>
            <a:r>
              <a:rPr lang="en-US" sz="850" dirty="0">
                <a:solidFill>
                  <a:srgbClr val="64748B"/>
                </a:solidFill>
              </a:rPr>
              <a:t>⁹ Manual 2024–25, pp. 104, 107, 182</a:t>
            </a:r>
            <a:endParaRPr lang="en-US" sz="850" dirty="0"/>
          </a:p>
        </p:txBody>
      </p:sp>
    </p:spTree>
  </p:cSld>
  <p:clrMapOvr>
    <a:masterClrMapping/>
  </p:clrMapOvr>
</p:sld>
</file>

<file path=ppt/theme/theme1.xml><?xml version="1.0" encoding="utf-8"?>
<a:theme xmlns:a="http://schemas.openxmlformats.org/drawingml/2006/main" name="Stethopedia">
  <a:themeElements>
    <a:clrScheme name="Stethopedia">
      <a:dk1>
        <a:srgbClr val="0B1220"/>
      </a:dk1>
      <a:lt1>
        <a:srgbClr val="FFFFFF"/>
      </a:lt1>
      <a:dk2>
        <a:srgbClr val="0B2540"/>
      </a:dk2>
      <a:lt2>
        <a:srgbClr val="F7F9FC"/>
      </a:lt2>
      <a:accent1>
        <a:srgbClr val="0A6AA3"/>
      </a:accent1>
      <a:accent2>
        <a:srgbClr val="38B6FF"/>
      </a:accent2>
      <a:accent3>
        <a:srgbClr val="B42318"/>
      </a:accent3>
      <a:accent4>
        <a:srgbClr val="B54708"/>
      </a:accent4>
      <a:accent5>
        <a:srgbClr val="067647"/>
      </a:accent5>
      <a:accent6>
        <a:srgbClr val="075A8C"/>
      </a:accent6>
      <a:hlink>
        <a:srgbClr val="0A6AA3"/>
      </a:hlink>
      <a:folHlink>
        <a:srgbClr val="075A8C"/>
      </a:folHlink>
    </a:clrScheme>
    <a:fontScheme name="Office">
      <a:majorFont>
        <a:latin typeface="Poppi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Stethopedia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Approach to Hyponatremia</dc:title>
  <dc:subject>Treat severe symptoms with 3% saline boluses first. Otherwise confirm hypotonicity, sort the cause by volume status and urine Osm/Na, and keep the rise ≤10 mmol/L in the first 24 h and ≤8 each day after.</dc:subject>
  <dc:creator>Stethopedia</dc:creator>
  <cp:lastModifiedBy>Stethopedia</cp:lastModifiedBy>
  <cp:revision>1</cp:revision>
  <dcterms:created xsi:type="dcterms:W3CDTF">2026-11-04T23:39:34Z</dcterms:created>
  <dcterms:modified xsi:type="dcterms:W3CDTF">2026-11-04T23:39:34Z</dcterms:modified>
</cp:coreProperties>
</file>