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lpitations" id="{02e3bc31-82e0-00ed-1508-eb03b7760521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Palpitations. Cardiovert if the arrhythmia causes instability; treat the cause of sinus tachycardia. Otherwise sort the ECG by QRS width and regularity; if sinus, look for WPW, long QT, Brugada and match monitoring to symptom frequency.
Start: Awareness of a fast, forceful or irregular heartbeat. 12-lead ECG in symptoms: QRS width, regularity; delta wave, long QT, Brugada K, Mg, CBC, TSH, glucose; review drugs, caffeine, stimulants
Arrhythmia causing instability? If yes: Unstable: synchronized cardioversion now: Hypotension or signs of shock; Acutely altered mental status; Ischemic chest pain; Acute heart failure, pulmonary edema; Sinus tach: treat cause, no shock. Pads, sedation; pulseless or polymorphic VT: defibrillate.
Narrow, regular (SVT). Causes: AVNRT, orthodromic AVRT; Atrial flutter 2:1 (rate ~150); Focal atrial tachycardia. Clues: Abrupt onset and offset; Neck pounding: AVNRT (LR 177); Delta wave on baseline ECG: WPW. Workup: Find P waves; compare with baseline; Adenosine unmasks flutter, AT. Management: Modified Valsalva, legs raised; Adenosine 6 mg rapid push, then 12 mg; Fails: IV β-blocker or diltiazem; ablation.
Narrow, irregular (mostly AF). Causes: Atrial fibrillation; Flutter with variable block; MAT (COPD), frequent PACs. Clues: Irregularly irregular; no P waves; Alcohol, thyroid, OSA, infection. Workup: TSH, creatinine, CBC; echo; CHADS-65 for stroke risk. Management: β-blocker; diltiazem if EF &gt;40%; OAC if CHADS-65 positive; DOAC first; &lt;12 h, no stroke/TIA: cardiovert, no OAC.
Wide QRS (≥120 ms) (treat as VT). Causes: VT; less often SVT with aberrancy; Pre-excited AF (WPW); Torsades: long QT, low K or Mg. Clues: Prior MI or low EF: VT likely; AV dissociation, fusion beats; Syncope; FHx of sudden death. Workup: If any doubt, it is VT; Echo, ischemia workup; QTc; Rule out high K, TCA, Na blockers. Management: Stable VT: procainamide; HFrEF: amio; Pre-excited AF: procainamide; no nodal/amio; Torsades: IV Mg; stop QT drugs.
Sinus or ectopy (find the cause). Causes: PACs, PVCs; Sinus tach: bleed, PE, sepsis, thyroid; Psychiatric, e.g. panic (31% overall). Clues: Skipped beat, then a thump; Episodes &lt;5 min: LR 0.38 for arrhythmia; Syncope, exertion, FHx SCD: high risk. Workup: Holter, patch or loop by frequency; Echo: murmur, syncope, frequent PVCs. Management: Sinus tach: treat cause, not rate; Symptomatic PVCs: β-blocker; Reassure once rhythm–symptom match.
Key rule: Modified Valsalva (REVERT): 43% of SVTs converted to sinus rhythm, vs 17% with standard Valsalva.
References:
1. Page RL, Joglar JA, Caldwell MA, et al. 2015 ACC/AHA/HRS guideline for the management of adult patients with supraventricular tachycardia. J Am Coll Cardiol. 2016;67:e27–e115. PMID 26409259
2. Joglar JA, Chung MK, Armbruster AL, et al. 2023 ACC/AHA/ACCP/HRS guideline for the diagnosis and management of atrial fibrillation. Circulation. 2024;149:e1–e156. PMID 38033089
3. Andrade JG, Aguilar M, Atzema C, et al. The 2020 Canadian Cardiovascular Society/Canadian Heart Rhythm Society comprehensive guidelines for the management of atrial fibrillation. Can J Cardiol. 2020;36:1847–1948. PMID 33191198
4. Al-Khatib SM, Stevenson WG, Ackerman MJ, et al. 2017 AHA/ACC/HRS guideline for management of patients with ventricular arrhythmias and the prevention of sudden cardiac death. Circulation. 2018;138:e272–e391. PMID 29084731
5. Thavendiranathan P, Bagai A, Khoo C, Dorian P, Choudhry NK. Does this patient with palpitations have a cardiac arrhythmia? JAMA. 2009;302:2135–2143. PMID 19920238
6. Weber BE, Kapoor WN. Evaluation and outcomes of patients with palpitations. Am J Med. 1996;100:138–148. PMID 8629647
7. Brugada P, Brugada J, Mont L, Smeets J, Andries EW. A new approach to the differential diagnosis of a regular tachycardia with a wide QRS complex. Circulation. 1991;83:1649–1659. PMID 2022022
8. Appelboam A, Reuben A, Mann C, et al. Postural modification to the standard Valsalva manoeuvre for emergency treatment of supraventricular tachycardias (REVERT): a randomised controlled trial. Lancet. 2015;386:1747–1753. PMID 26314489
9. Wigginton JG, Agarwal S, Bartos JA, et al. Part 9: adult advanced life support: 2025 American Heart Association guidelines for cardiopulmonary resuscitation and emergency cardiovascular care. Circulation. 2025;152(16 Suppl 2):S538–S577. PMID 41122884
10. Gay E, Levy N, eds. ACLS: Tachycardia; Narrow Complex Tachycardia; Wide Complex Tachycardia; Atrial Fibrillation &amp; Flutter. In: Department of Medicine Housestaff Manual, 30th ed. 2024:4, 8–10.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palpitations" TargetMode="External"/><Relationship Id="rId3" Type="http://schemas.openxmlformats.org/officeDocument/2006/relationships/hyperlink" Target="https://pubmed.ncbi.nlm.nih.gov/26409259/" TargetMode="External"/><Relationship Id="rId4" Type="http://schemas.openxmlformats.org/officeDocument/2006/relationships/hyperlink" Target="https://pubmed.ncbi.nlm.nih.gov/38033089/" TargetMode="External"/><Relationship Id="rId5" Type="http://schemas.openxmlformats.org/officeDocument/2006/relationships/hyperlink" Target="https://pubmed.ncbi.nlm.nih.gov/33191198/" TargetMode="External"/><Relationship Id="rId6" Type="http://schemas.openxmlformats.org/officeDocument/2006/relationships/hyperlink" Target="https://pubmed.ncbi.nlm.nih.gov/29084731/" TargetMode="External"/><Relationship Id="rId7" Type="http://schemas.openxmlformats.org/officeDocument/2006/relationships/hyperlink" Target="https://pubmed.ncbi.nlm.nih.gov/19920238/" TargetMode="External"/><Relationship Id="rId8" Type="http://schemas.openxmlformats.org/officeDocument/2006/relationships/hyperlink" Target="https://pubmed.ncbi.nlm.nih.gov/8629647/" TargetMode="External"/><Relationship Id="rId9" Type="http://schemas.openxmlformats.org/officeDocument/2006/relationships/hyperlink" Target="https://pubmed.ncbi.nlm.nih.gov/2022022/" TargetMode="External"/><Relationship Id="rId10" Type="http://schemas.openxmlformats.org/officeDocument/2006/relationships/hyperlink" Target="https://pubmed.ncbi.nlm.nih.gov/26314489/" TargetMode="External"/><Relationship Id="rId11" Type="http://schemas.openxmlformats.org/officeDocument/2006/relationships/hyperlink" Target="https://pubmed.ncbi.nlm.nih.gov/41122884/" TargetMode="External"/><Relationship Id="rId1" Type="http://schemas.openxmlformats.org/officeDocument/2006/relationships/image" Target="../media/image-1-1.pn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Palpitations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CARDIOVASCULAR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43%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Modified Valsalva (REVERT)⁸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of SVTs converted to sinus rhythm, vs 17% with standard Valsalva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230401"/>
          </a:xfrm>
          <a:prstGeom prst="roundRect">
            <a:avLst>
              <a:gd name="adj" fmla="val 520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Awareness of a fast, forceful or irregular heartbeat</a:t>
            </a:r>
            <a:endParaRPr lang="en-US" sz="120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230401"/>
          </a:xfrm>
          <a:prstGeom prst="roundRect">
            <a:avLst>
              <a:gd name="adj" fmla="val 52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12-lead ECG in symptoms: QRS width, regularity; delta wave, long QT, Brugada¹˒¹⁰</a:t>
            </a:r>
            <a:endParaRPr lang="en-US" sz="120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230401"/>
          </a:xfrm>
          <a:prstGeom prst="roundRect">
            <a:avLst>
              <a:gd name="adj" fmla="val 52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K, Mg, CBC, TSH, glucose; review drugs, caffeine, stimulants³˒¹⁰</a:t>
            </a:r>
            <a:endParaRPr lang="en-US" sz="120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230401"/>
          </a:xfrm>
          <a:prstGeom prst="roundRect">
            <a:avLst>
              <a:gd name="adj" fmla="val 5202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Arrhythmia causing instability?</a:t>
            </a:r>
            <a:endParaRPr lang="en-US" sz="1200" dirty="0"/>
          </a:p>
        </p:txBody>
      </p:sp>
      <p:sp>
        <p:nvSpPr>
          <p:cNvPr id="11" name="Arrow"/>
          <p:cNvSpPr/>
          <p:nvPr/>
        </p:nvSpPr>
        <p:spPr>
          <a:xfrm>
            <a:off x="227685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230401"/>
          </a:xfrm>
          <a:prstGeom prst="roundRect">
            <a:avLst>
              <a:gd name="adj" fmla="val 520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Unstable: synchronized cardioversion now⁹˒¹⁰</a:t>
            </a:r>
            <a:endParaRPr lang="en-US" sz="125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41602"/>
            <a:ext cx="250545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Hypotension or signs of shock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Acutely altered mental status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Ischemic chest pain</a:t>
            </a:r>
            <a:endParaRPr lang="en-US" sz="115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41602"/>
            <a:ext cx="250545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Acute heart failure, pulmonary edema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Sinus tach: treat cause, no shock</a:t>
            </a:r>
            <a:endParaRPr lang="en-US" sz="115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260879"/>
            <a:ext cx="5120640" cy="1811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B42318"/>
                </a:solidFill>
              </a:rPr>
              <a:t>→ Pads, sedation; pulseless or polymorphic VT: defibrillate</a:t>
            </a:r>
            <a:endParaRPr lang="en-US" sz="1150" dirty="0"/>
          </a:p>
        </p:txBody>
      </p:sp>
      <p:sp>
        <p:nvSpPr>
          <p:cNvPr id="19" name="Yes arrow"/>
          <p:cNvSpPr/>
          <p:nvPr/>
        </p:nvSpPr>
        <p:spPr>
          <a:xfrm>
            <a:off x="8677656" y="1877073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657617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492273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2931185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482898" y="2602001"/>
            <a:ext cx="2853324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</a:rPr>
              <a:t>If stable: what does the ECG show?</a:t>
            </a:r>
            <a:endParaRPr lang="en-US" sz="1150" dirty="0"/>
          </a:p>
        </p:txBody>
      </p:sp>
      <p:sp>
        <p:nvSpPr>
          <p:cNvPr id="28" name="Branch Narrow, regular"/>
          <p:cNvSpPr/>
          <p:nvPr/>
        </p:nvSpPr>
        <p:spPr>
          <a:xfrm>
            <a:off x="841248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Narrow, regular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SVT</a:t>
            </a:r>
            <a:endParaRPr lang="en-US" sz="1250" dirty="0"/>
          </a:p>
        </p:txBody>
      </p:sp>
      <p:sp>
        <p:nvSpPr>
          <p:cNvPr id="29" name="Branch Narrow, irregular"/>
          <p:cNvSpPr/>
          <p:nvPr/>
        </p:nvSpPr>
        <p:spPr>
          <a:xfrm>
            <a:off x="4210812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Narrow, irregular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mostly AF</a:t>
            </a:r>
            <a:endParaRPr lang="en-US" sz="1250" dirty="0"/>
          </a:p>
        </p:txBody>
      </p:sp>
      <p:sp>
        <p:nvSpPr>
          <p:cNvPr id="30" name="Branch Wide QRS (≥120 ms)"/>
          <p:cNvSpPr/>
          <p:nvPr/>
        </p:nvSpPr>
        <p:spPr>
          <a:xfrm>
            <a:off x="7580376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Wide QRS (≥120 ms)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treat as VT</a:t>
            </a:r>
            <a:endParaRPr lang="en-US" sz="1250" dirty="0"/>
          </a:p>
        </p:txBody>
      </p:sp>
      <p:sp>
        <p:nvSpPr>
          <p:cNvPr id="31" name="Branch Sinus or ectopy"/>
          <p:cNvSpPr/>
          <p:nvPr/>
        </p:nvSpPr>
        <p:spPr>
          <a:xfrm>
            <a:off x="10949940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Sinus or ectopy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find the cause</a:t>
            </a:r>
            <a:endParaRPr lang="en-US" sz="125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539515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38401" y="3858314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Narrow, regular"/>
          <p:cNvSpPr/>
          <p:nvPr/>
        </p:nvSpPr>
        <p:spPr>
          <a:xfrm>
            <a:off x="841248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Narrow, regular"/>
          <p:cNvSpPr txBox="1"/>
          <p:nvPr/>
        </p:nvSpPr>
        <p:spPr>
          <a:xfrm>
            <a:off x="909828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AVNRT, orthodromic AVRT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Atrial flutter 2:1 (rate ~150)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Focal atrial tachycardia</a:t>
            </a:r>
            <a:endParaRPr lang="en-US" sz="120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Narrow, irregular"/>
          <p:cNvSpPr/>
          <p:nvPr/>
        </p:nvSpPr>
        <p:spPr>
          <a:xfrm>
            <a:off x="4210812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Narrow, irregular"/>
          <p:cNvSpPr txBox="1"/>
          <p:nvPr/>
        </p:nvSpPr>
        <p:spPr>
          <a:xfrm>
            <a:off x="4279392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Atrial fibrillation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Flutter with variable block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MAT (COPD), frequent PACs</a:t>
            </a:r>
            <a:endParaRPr lang="en-US" sz="120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Wide QRS (≥120 ms)"/>
          <p:cNvSpPr/>
          <p:nvPr/>
        </p:nvSpPr>
        <p:spPr>
          <a:xfrm>
            <a:off x="7580376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Wide QRS (≥120 ms)"/>
          <p:cNvSpPr txBox="1"/>
          <p:nvPr/>
        </p:nvSpPr>
        <p:spPr>
          <a:xfrm>
            <a:off x="7648956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VT; less often SVT with aberrancy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Pre-excited AF (WPW)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Torsades: long QT, low K or Mg</a:t>
            </a:r>
            <a:endParaRPr lang="en-US" sz="120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Sinus or ectopy"/>
          <p:cNvSpPr/>
          <p:nvPr/>
        </p:nvSpPr>
        <p:spPr>
          <a:xfrm>
            <a:off x="10949940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Sinus or ectopy"/>
          <p:cNvSpPr txBox="1"/>
          <p:nvPr/>
        </p:nvSpPr>
        <p:spPr>
          <a:xfrm>
            <a:off x="11018520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PACs, PVCs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Sinus tach: bleed, PE, sepsis, thyroid¹⁰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Psychiatric, e.g. panic (31% overall)⁶</a:t>
            </a:r>
            <a:endParaRPr lang="en-US" sz="120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579449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38401" y="4898247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Narrow, regular"/>
          <p:cNvSpPr/>
          <p:nvPr/>
        </p:nvSpPr>
        <p:spPr>
          <a:xfrm>
            <a:off x="841248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Narrow, regular"/>
          <p:cNvSpPr txBox="1"/>
          <p:nvPr/>
        </p:nvSpPr>
        <p:spPr>
          <a:xfrm>
            <a:off x="909828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Abrupt onset and offset¹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Neck pounding: AVNRT (LR 177)⁵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Delta wave on baseline ECG: WPW¹</a:t>
            </a:r>
            <a:endParaRPr lang="en-US" sz="120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Narrow, irregular"/>
          <p:cNvSpPr/>
          <p:nvPr/>
        </p:nvSpPr>
        <p:spPr>
          <a:xfrm>
            <a:off x="4210812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Narrow, irregular"/>
          <p:cNvSpPr txBox="1"/>
          <p:nvPr/>
        </p:nvSpPr>
        <p:spPr>
          <a:xfrm>
            <a:off x="4279392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Irregularly irregular; no P waves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Alcohol, thyroid, OSA, infection³</a:t>
            </a:r>
            <a:endParaRPr lang="en-US" sz="120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Wide QRS (≥120 ms)"/>
          <p:cNvSpPr/>
          <p:nvPr/>
        </p:nvSpPr>
        <p:spPr>
          <a:xfrm>
            <a:off x="7580376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Wide QRS (≥120 ms)"/>
          <p:cNvSpPr txBox="1"/>
          <p:nvPr/>
        </p:nvSpPr>
        <p:spPr>
          <a:xfrm>
            <a:off x="7648956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Prior MI or low EF: VT likely⁴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AV dissociation, fusion beats⁷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Syncope; FHx of sudden death⁴</a:t>
            </a:r>
            <a:endParaRPr lang="en-US" sz="120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Sinus or ectopy"/>
          <p:cNvSpPr/>
          <p:nvPr/>
        </p:nvSpPr>
        <p:spPr>
          <a:xfrm>
            <a:off x="10949940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Sinus or ectopy"/>
          <p:cNvSpPr txBox="1"/>
          <p:nvPr/>
        </p:nvSpPr>
        <p:spPr>
          <a:xfrm>
            <a:off x="11018520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Skipped beat, then a thump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Episodes &lt;5 min: LR 0.38 for arrhythmia⁵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Syncope, exertion, FHx SCD: high risk⁴</a:t>
            </a:r>
            <a:endParaRPr lang="en-US" sz="120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619382"/>
            <a:ext cx="292608" cy="760127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223441" y="5853141"/>
            <a:ext cx="76012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Narrow, regular"/>
          <p:cNvSpPr/>
          <p:nvPr/>
        </p:nvSpPr>
        <p:spPr>
          <a:xfrm>
            <a:off x="841248" y="5619382"/>
            <a:ext cx="3223260" cy="760127"/>
          </a:xfrm>
          <a:prstGeom prst="roundRect">
            <a:avLst>
              <a:gd name="adj" fmla="val 721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Narrow, regular"/>
          <p:cNvSpPr txBox="1"/>
          <p:nvPr/>
        </p:nvSpPr>
        <p:spPr>
          <a:xfrm>
            <a:off x="909828" y="5687962"/>
            <a:ext cx="3086100" cy="622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Find P waves; compare with baseline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Adenosine unmasks flutter, AT¹</a:t>
            </a:r>
            <a:endParaRPr lang="en-US" sz="120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4023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Narrow, irregular"/>
          <p:cNvSpPr/>
          <p:nvPr/>
        </p:nvSpPr>
        <p:spPr>
          <a:xfrm>
            <a:off x="4210812" y="5619382"/>
            <a:ext cx="3223260" cy="760127"/>
          </a:xfrm>
          <a:prstGeom prst="roundRect">
            <a:avLst>
              <a:gd name="adj" fmla="val 721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Narrow, irregular"/>
          <p:cNvSpPr txBox="1"/>
          <p:nvPr/>
        </p:nvSpPr>
        <p:spPr>
          <a:xfrm>
            <a:off x="4279392" y="5687962"/>
            <a:ext cx="3086100" cy="622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TSH, creatinine, CBC; echo³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CHADS-65 for stroke risk³</a:t>
            </a:r>
            <a:endParaRPr lang="en-US" sz="120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4023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Wide QRS (≥120 ms)"/>
          <p:cNvSpPr/>
          <p:nvPr/>
        </p:nvSpPr>
        <p:spPr>
          <a:xfrm>
            <a:off x="7580376" y="5619382"/>
            <a:ext cx="3223260" cy="760127"/>
          </a:xfrm>
          <a:prstGeom prst="roundRect">
            <a:avLst>
              <a:gd name="adj" fmla="val 721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Wide QRS (≥120 ms)"/>
          <p:cNvSpPr txBox="1"/>
          <p:nvPr/>
        </p:nvSpPr>
        <p:spPr>
          <a:xfrm>
            <a:off x="7648956" y="5687962"/>
            <a:ext cx="3086100" cy="622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If any doubt, it is VT⁴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Echo, ischemia workup; QTc⁴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Rule out high K, TCA, Na blockers¹⁰</a:t>
            </a:r>
            <a:endParaRPr lang="en-US" sz="120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4023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Sinus or ectopy"/>
          <p:cNvSpPr/>
          <p:nvPr/>
        </p:nvSpPr>
        <p:spPr>
          <a:xfrm>
            <a:off x="10949940" y="5619382"/>
            <a:ext cx="3223260" cy="760127"/>
          </a:xfrm>
          <a:prstGeom prst="roundRect">
            <a:avLst>
              <a:gd name="adj" fmla="val 721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Sinus or ectopy"/>
          <p:cNvSpPr txBox="1"/>
          <p:nvPr/>
        </p:nvSpPr>
        <p:spPr>
          <a:xfrm>
            <a:off x="11018520" y="5687962"/>
            <a:ext cx="3086100" cy="622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Holter, patch or loop by frequency⁵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Echo: murmur, syncope, frequent PVCs⁴</a:t>
            </a:r>
            <a:endParaRPr lang="en-US" sz="120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40236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489236"/>
            <a:ext cx="292608" cy="1100284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53362" y="6893074"/>
            <a:ext cx="1100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Narrow, regular"/>
          <p:cNvSpPr/>
          <p:nvPr/>
        </p:nvSpPr>
        <p:spPr>
          <a:xfrm>
            <a:off x="841248" y="6489236"/>
            <a:ext cx="3223260" cy="1100284"/>
          </a:xfrm>
          <a:prstGeom prst="roundRect">
            <a:avLst>
              <a:gd name="adj" fmla="val 498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Narrow, regular"/>
          <p:cNvSpPr txBox="1"/>
          <p:nvPr/>
        </p:nvSpPr>
        <p:spPr>
          <a:xfrm>
            <a:off x="909828" y="6557816"/>
            <a:ext cx="3086100" cy="9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Modified Valsalva, legs raised⁸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Adenosine 6 mg rapid push, then 12 mg¹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Fails: IV β-blocker or diltiazem; ablation¹</a:t>
            </a:r>
            <a:endParaRPr lang="en-US" sz="1200" dirty="0"/>
          </a:p>
        </p:txBody>
      </p:sp>
      <p:sp>
        <p:nvSpPr>
          <p:cNvPr id="78" name="management Narrow, irregular"/>
          <p:cNvSpPr/>
          <p:nvPr/>
        </p:nvSpPr>
        <p:spPr>
          <a:xfrm>
            <a:off x="4210812" y="6489236"/>
            <a:ext cx="3223260" cy="1100284"/>
          </a:xfrm>
          <a:prstGeom prst="roundRect">
            <a:avLst>
              <a:gd name="adj" fmla="val 498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Narrow, irregular"/>
          <p:cNvSpPr txBox="1"/>
          <p:nvPr/>
        </p:nvSpPr>
        <p:spPr>
          <a:xfrm>
            <a:off x="4279392" y="6557816"/>
            <a:ext cx="3086100" cy="9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β-blocker; diltiazem if EF &gt;40%²˒³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OAC if CHADS-65 positive; DOAC first³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&lt;12 h, no stroke/TIA: cardiovert, no OAC³</a:t>
            </a:r>
            <a:endParaRPr lang="en-US" sz="1200" dirty="0"/>
          </a:p>
        </p:txBody>
      </p:sp>
      <p:sp>
        <p:nvSpPr>
          <p:cNvPr id="80" name="management Wide QRS (≥120 ms)"/>
          <p:cNvSpPr/>
          <p:nvPr/>
        </p:nvSpPr>
        <p:spPr>
          <a:xfrm>
            <a:off x="7580376" y="6489236"/>
            <a:ext cx="3223260" cy="1100284"/>
          </a:xfrm>
          <a:prstGeom prst="roundRect">
            <a:avLst>
              <a:gd name="adj" fmla="val 498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Wide QRS (≥120 ms)"/>
          <p:cNvSpPr txBox="1"/>
          <p:nvPr/>
        </p:nvSpPr>
        <p:spPr>
          <a:xfrm>
            <a:off x="7648956" y="6557816"/>
            <a:ext cx="3086100" cy="9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Stable VT: procainamide; HFrEF: amio⁴˒¹⁰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Pre-excited AF: procainamide; no nodal/amio¹˒²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Torsades: IV Mg; stop QT drugs⁴</a:t>
            </a:r>
            <a:endParaRPr lang="en-US" sz="1200" dirty="0"/>
          </a:p>
        </p:txBody>
      </p:sp>
      <p:sp>
        <p:nvSpPr>
          <p:cNvPr id="82" name="management Sinus or ectopy"/>
          <p:cNvSpPr/>
          <p:nvPr/>
        </p:nvSpPr>
        <p:spPr>
          <a:xfrm>
            <a:off x="10949940" y="6489236"/>
            <a:ext cx="3223260" cy="1100284"/>
          </a:xfrm>
          <a:prstGeom prst="roundRect">
            <a:avLst>
              <a:gd name="adj" fmla="val 498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Sinus or ectopy"/>
          <p:cNvSpPr txBox="1"/>
          <p:nvPr/>
        </p:nvSpPr>
        <p:spPr>
          <a:xfrm>
            <a:off x="11018520" y="6557816"/>
            <a:ext cx="3086100" cy="963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Sinus tach: treat cause, not rate¹˒¹⁰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Symptomatic PVCs: β-blocker⁴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Reassure once rhythm–symptom match</a:t>
            </a:r>
            <a:endParaRPr lang="en-US" sz="120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717536"/>
            <a:ext cx="216842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stethopedia.ca/approach/palpitations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219986" y="7717536"/>
            <a:ext cx="1095321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Page 2016, J Am Coll Cardiol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Joglar 2024,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Andrade 2020, Can J Cardiol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Al-Khatib 2018,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Thavendiranathan 2009,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Weber 1996, Am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Brugada 1991,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Appelboam 2015, Lancet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Wigginton 2025,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¹⁰ Manual 2024–25, pp. 4, 8–10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Palpitations</dc:title>
  <dc:subject>Cardiovert if the arrhythmia causes instability; treat the cause of sinus tachycardia. Otherwise sort the ECG by QRS width and regularity; if sinus, look for WPW, long QT, Brugada and match monitoring to symptom frequency.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