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hock" id="{d3ca9178-9ef4-eed6-dbc0-437a10d5ee55}">
          <p14:sldIdLst>
            <p14:sldId id="25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Approach to Shock. Recognize hypoperfusion even when blood pressure looks normal. Give fluid (blood if bleeding), then norepinephrine to a MAP of 65 outside trauma bleeding; sort the mechanism: distributive, hypovolemic, cardiogenic, obstructive.
Start: Hypotension or signs of poor tissue perfusion. Access, monitor; mentation, UOP, skin, lactate; ECG, CXR, labs, cultures, POCUS
Hypoperfusion or MAP &lt;65? If yes: Shock: resuscitate while you find the cause: Failing airway: intubate, pressors ready; Hypovolemia: fluid bolus; bleeding: blood; MAP &lt;65: peripheral norepinephrine; Possible septic shock: antibiotics ≤1 h; Anaphylaxis: IM epi (1 mg/mL), thigh; High lactate: repeat to guide resuscitation. Anaphylaxis: epi 0.5 mg IM; rising NE: add vasopressin, then epi.
Distributive (~66%). Causes: Septic shock; Anaphylaxis; Adrenal crisis, neurogenic, drugs. Clues: Warm skin, wide pulse pressure; Sepsis + pressors + lactate &gt;2 mmol/L; Exposure; urticaria, wheeze, stridor. Workup: Blood cultures before antibiotics; Image for a source needing control; Cortisol, ACTH if adrenal crisis possible. Management: Sepsis: crystalloid ≥30 mL/kg in 3 h; Hydrocortisone 50 mg q6h (sepsis); Adrenal crisis: IV hydrocortisone 100 mg.
Hypovolemic (~16%). Causes: Hemorrhage: GI, trauma, AAA, ectopic; GI losses: vomiting, diarrhea; Renal losses, burns, pancreatitis. Clues: Cold, pale; flat neck veins; Small, collapsing IVC on POCUS; Melena, trauma, anticoagulants. Workup: CBC, INR, fibrinogen, iCa; crossmatch; FAST, rectal exam; CTA if stable; β-hCG if pregnancy possible. Management: Bleed: blood not crystalloid; GI/IR/OR; Trauma: SBP 80–90 (no TBI), TXA ≤3 h; Reverse anticoag; losses: LR &gt; NS.
Cardiogenic (~16%). Causes: Acute MI; Decompensated HF, myocarditis; Acute MR/AR; arrhythmia. Clues: Cold, wet: high JVP, crackles, S3; Chest pain; new murmur; Inferior MI: right-sided ECG for RV infarct. Workup: Any MI + shock → emergent cath; Echo: LV, RV, valves; Troponin, lactate. Management: Revascularize MI; cardiovert or pace; NE ± dobutamine; avoid dopamine; Shock team; mechanical support.
Obstructive (~2%). Causes: High-risk PE; Tension pneumothorax; Cardiac tamponade. Clues: High JVP, clear lungs (or RV infarct); No breath sounds; pulsus paradoxus. Workup: POCUS: effusion, big RV, no sliding; CTPA only if stable enough. Management: Tension PTX: needle, then chest tube; Tamponade: pericardiocentesis; PE with shock: systemic thrombolysis.
Key rule: Passive leg raise: LR 11 fluid responsive if cardiac output rises; LR 0.13 if it doesn't.
References:
1. Vincent JL, De Backer D. Circulatory shock. N Engl J Med. 2013;369:1726–1734. PMID 24171518
2. Prescott HC, Antonelli M, Alhazzani W, et al. Surviving Sepsis Campaign: international guidelines for management of sepsis and septic shock 2026. Crit Care Med. 2026;54:725–812. PMID 41869847
3. Singer M, Deutschman CS, Seymour CW, et al. The Third International Consensus Definitions for Sepsis and Septic Shock (Sepsis-3). JAMA. 2016;315:801–810. PMID 26903338
4. Bentzer P, Griesdale DE, Boyd J, et al. Will this hemodynamically unstable patient respond to a bolus of intravenous fluids? JAMA. 2016;316:1298–1309. PMID 27673307
5. De Backer D, Biston P, Devriendt J, et al. Comparison of dopamine and norepinephrine in the treatment of shock. N Engl J Med. 2010;362:779–789. PMID 20200382
6. Sinha SS, Morrow DA, Kapur NK, et al. 2025 Concise clinical guidance: an ACC expert consensus statement on the evaluation and management of cardiogenic shock. J Am Coll Cardiol. 2025;85:1618–1641. PMID 40100174
7. Writing Committee Members; Creager MA, Barnes GD, Giri J, et al. 2026 AHA/ACC/ACCP/ACEP/CHEST/SCAI/SHM/SIR/SVM/SVN guideline for the evaluation and management of acute pulmonary embolism in adults. Circulation. 2026;153:e977–e1051. PMID 41712677
8. Cardona V, Ansotegui IJ, Ebisawa M, et al. World Allergy Organization anaphylaxis guidance 2020. World Allergy Organ J. 2020;13:100472. PMID 33204386
9. Rossaint R, Afshari A, Bouillon B, et al. The European guideline on management of major bleeding and coagulopathy following trauma: sixth edition. Crit Care. 2023;27:80. PMID 36859355
10. Gay E, Levy N, eds. Shock; Sepsis; Vasopressors. In: Department of Medicine Housestaff Manual, 30th ed. 2024:61–64.
11. Beuschlein F, Else T, Bancos I, et al. European Society of Endocrinology and Endocrine Society joint clinical guideline: diagnosis and therapy of glucocorticoid-induced adrenal insufficiency. J Clin Endocrinol Metab. 2024;109:1657–1683. PMID 38724043
12. Thiele H, Akin I, Sandri M, et al. PCI strategies in patients with acute myocardial infarction and cardiogenic shock. N Engl J Med. 2017;377:2419–2432. PMID 29083953
For education only; not a substitute for clinical judgment or local protocols.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pproach flowchar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rgbClr val="0B25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stethopedia.ca/approach/shock" TargetMode="External"/><Relationship Id="rId3" Type="http://schemas.openxmlformats.org/officeDocument/2006/relationships/hyperlink" Target="https://pubmed.ncbi.nlm.nih.gov/24171518/" TargetMode="External"/><Relationship Id="rId4" Type="http://schemas.openxmlformats.org/officeDocument/2006/relationships/hyperlink" Target="https://pubmed.ncbi.nlm.nih.gov/41869847/" TargetMode="External"/><Relationship Id="rId5" Type="http://schemas.openxmlformats.org/officeDocument/2006/relationships/hyperlink" Target="https://pubmed.ncbi.nlm.nih.gov/26903338/" TargetMode="External"/><Relationship Id="rId6" Type="http://schemas.openxmlformats.org/officeDocument/2006/relationships/hyperlink" Target="https://pubmed.ncbi.nlm.nih.gov/27673307/" TargetMode="External"/><Relationship Id="rId7" Type="http://schemas.openxmlformats.org/officeDocument/2006/relationships/hyperlink" Target="https://pubmed.ncbi.nlm.nih.gov/20200382/" TargetMode="External"/><Relationship Id="rId8" Type="http://schemas.openxmlformats.org/officeDocument/2006/relationships/hyperlink" Target="https://pubmed.ncbi.nlm.nih.gov/40100174/" TargetMode="External"/><Relationship Id="rId9" Type="http://schemas.openxmlformats.org/officeDocument/2006/relationships/hyperlink" Target="https://pubmed.ncbi.nlm.nih.gov/41712677/" TargetMode="External"/><Relationship Id="rId10" Type="http://schemas.openxmlformats.org/officeDocument/2006/relationships/hyperlink" Target="https://pubmed.ncbi.nlm.nih.gov/33204386/" TargetMode="External"/><Relationship Id="rId11" Type="http://schemas.openxmlformats.org/officeDocument/2006/relationships/hyperlink" Target="https://pubmed.ncbi.nlm.nih.gov/36859355/" TargetMode="External"/><Relationship Id="rId12" Type="http://schemas.openxmlformats.org/officeDocument/2006/relationships/hyperlink" Target="https://pubmed.ncbi.nlm.nih.gov/38724043/" TargetMode="External"/><Relationship Id="rId13" Type="http://schemas.openxmlformats.org/officeDocument/2006/relationships/hyperlink" Target="https://pubmed.ncbi.nlm.nih.gov/29083953/" TargetMode="External"/><Relationship Id="rId1" Type="http://schemas.openxmlformats.org/officeDocument/2006/relationships/image" Target="../media/image-1-1.png"/><Relationship Id="rId14" Type="http://schemas.openxmlformats.org/officeDocument/2006/relationships/slideLayout" Target="../slideLayouts/slideLayout2.xml"/><Relationship Id="rId15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A6AA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Approach to </a:t>
            </a:r>
            <a:pPr algn="l" indent="0" marL="0">
              <a:buNone/>
            </a:pPr>
            <a:r>
              <a:rPr lang="en-US" sz="3000" b="1" dirty="0">
                <a:solidFill>
                  <a:srgbClr val="0B25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Shock</a:t>
            </a:r>
            <a:endParaRPr lang="en-US" sz="3000" dirty="0"/>
          </a:p>
        </p:txBody>
      </p:sp>
      <p:sp>
        <p:nvSpPr>
          <p:cNvPr id="3" name="System"/>
          <p:cNvSpPr txBox="1"/>
          <p:nvPr/>
        </p:nvSpPr>
        <p:spPr>
          <a:xfrm>
            <a:off x="457200" y="841248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64748B"/>
                </a:solidFill>
              </a:rPr>
              <a:t>CRITICAL CARE</a:t>
            </a:r>
            <a:endParaRPr lang="en-US" sz="1000" dirty="0"/>
          </a:p>
        </p:txBody>
      </p:sp>
      <p:sp>
        <p:nvSpPr>
          <p:cNvPr id="4" name="Key rule card"/>
          <p:cNvSpPr/>
          <p:nvPr/>
        </p:nvSpPr>
        <p:spPr>
          <a:xfrm>
            <a:off x="8503920" y="256032"/>
            <a:ext cx="5669280" cy="786384"/>
          </a:xfrm>
          <a:prstGeom prst="roundRect">
            <a:avLst>
              <a:gd name="adj" fmla="val 9302"/>
            </a:avLst>
          </a:prstGeom>
          <a:solidFill>
            <a:srgbClr val="0A6AA3">
              <a:alpha val="9000"/>
            </a:srgbClr>
          </a:solidFill>
          <a:ln/>
        </p:spPr>
      </p:sp>
      <p:sp>
        <p:nvSpPr>
          <p:cNvPr id="5" name="Key rule stat"/>
          <p:cNvSpPr txBox="1"/>
          <p:nvPr/>
        </p:nvSpPr>
        <p:spPr>
          <a:xfrm>
            <a:off x="8631936" y="256032"/>
            <a:ext cx="109728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A6AA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LR 11</a:t>
            </a:r>
            <a:endParaRPr lang="en-US" sz="2600" dirty="0"/>
          </a:p>
        </p:txBody>
      </p:sp>
      <p:sp>
        <p:nvSpPr>
          <p:cNvPr id="6" name="Key rule text"/>
          <p:cNvSpPr txBox="1"/>
          <p:nvPr/>
        </p:nvSpPr>
        <p:spPr>
          <a:xfrm>
            <a:off x="9820656" y="301752"/>
            <a:ext cx="4224528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0A6AA3"/>
                </a:solidFill>
              </a:rPr>
              <a:t>KEY DECISION RULE  </a:t>
            </a:r>
            <a:endParaRPr lang="en-US" sz="850" dirty="0"/>
          </a:p>
          <a:p>
            <a:pPr indent="0" marL="0">
              <a:buNone/>
            </a:pPr>
            <a:r>
              <a:rPr lang="en-US" sz="1150" b="1" dirty="0">
                <a:solidFill>
                  <a:srgbClr val="0B1220"/>
                </a:solidFill>
              </a:rPr>
              <a:t>Passive leg raise⁴</a:t>
            </a:r>
            <a:endParaRPr lang="en-US" sz="850" dirty="0"/>
          </a:p>
          <a:p>
            <a:pPr indent="0" marL="0">
              <a:buNone/>
            </a:pPr>
            <a:r>
              <a:rPr lang="en-US" sz="1050" dirty="0">
                <a:solidFill>
                  <a:srgbClr val="334155"/>
                </a:solidFill>
              </a:rPr>
              <a:t>fluid responsive if cardiac output rises; LR 0.13 if it doesn't</a:t>
            </a:r>
            <a:endParaRPr lang="en-US" sz="850" dirty="0"/>
          </a:p>
        </p:txBody>
      </p:sp>
      <p:sp>
        <p:nvSpPr>
          <p:cNvPr id="7" name="Presentation"/>
          <p:cNvSpPr/>
          <p:nvPr/>
        </p:nvSpPr>
        <p:spPr>
          <a:xfrm>
            <a:off x="457200" y="1261872"/>
            <a:ext cx="2057400" cy="1230401"/>
          </a:xfrm>
          <a:prstGeom prst="roundRect">
            <a:avLst>
              <a:gd name="adj" fmla="val 5202"/>
            </a:avLst>
          </a:prstGeom>
          <a:solidFill>
            <a:srgbClr val="0B2540"/>
          </a:solidFill>
          <a:ln w="12700">
            <a:solidFill>
              <a:srgbClr val="0B2540"/>
            </a:solidFill>
          </a:ln>
        </p:spPr>
        <p:txBody>
          <a:bodyPr wrap="square" lIns="68580" tIns="68580" rIns="68580" bIns="6858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Hypotension or signs of poor tissue perfusion</a:t>
            </a:r>
            <a:endParaRPr lang="en-US" sz="1200" dirty="0"/>
          </a:p>
        </p:txBody>
      </p:sp>
      <p:sp>
        <p:nvSpPr>
          <p:cNvPr id="8" name="Step 1"/>
          <p:cNvSpPr/>
          <p:nvPr/>
        </p:nvSpPr>
        <p:spPr>
          <a:xfrm>
            <a:off x="2788920" y="1261872"/>
            <a:ext cx="2606040" cy="1230401"/>
          </a:xfrm>
          <a:prstGeom prst="roundRect">
            <a:avLst>
              <a:gd name="adj" fmla="val 5202"/>
            </a:avLst>
          </a:prstGeom>
          <a:solidFill>
            <a:srgbClr val="F7F9FC"/>
          </a:solidFill>
          <a:ln w="12700">
            <a:solidFill>
              <a:srgbClr val="CBD5E1"/>
            </a:solidFill>
          </a:ln>
        </p:spPr>
        <p:txBody>
          <a:bodyPr wrap="square" lIns="68580" tIns="68580" rIns="68580" bIns="6858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0B1220"/>
                </a:solidFill>
              </a:rPr>
              <a:t>Access, monitor; mentation, UOP, skin, lactate; ECG, CXR, labs, cultures, POCUS¹˒¹⁰</a:t>
            </a:r>
            <a:endParaRPr lang="en-US" sz="1200" dirty="0"/>
          </a:p>
        </p:txBody>
      </p:sp>
      <p:sp>
        <p:nvSpPr>
          <p:cNvPr id="9" name="Decision"/>
          <p:cNvSpPr/>
          <p:nvPr/>
        </p:nvSpPr>
        <p:spPr>
          <a:xfrm>
            <a:off x="5669280" y="1261872"/>
            <a:ext cx="1463040" cy="1230401"/>
          </a:xfrm>
          <a:prstGeom prst="roundRect">
            <a:avLst>
              <a:gd name="adj" fmla="val 5202"/>
            </a:avLst>
          </a:prstGeom>
          <a:solidFill>
            <a:srgbClr val="0A6AA3">
              <a:alpha val="10000"/>
            </a:srgbClr>
          </a:solidFill>
          <a:ln w="19050">
            <a:solidFill>
              <a:srgbClr val="0A6AA3"/>
            </a:solidFill>
          </a:ln>
        </p:spPr>
        <p:txBody>
          <a:bodyPr wrap="square" lIns="68580" tIns="68580" rIns="68580" bIns="6858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A8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Hypoperfusion or MAP &lt;65?</a:t>
            </a:r>
            <a:endParaRPr lang="en-US" sz="1200" dirty="0"/>
          </a:p>
        </p:txBody>
      </p:sp>
      <p:sp>
        <p:nvSpPr>
          <p:cNvPr id="10" name="Arrow"/>
          <p:cNvSpPr/>
          <p:nvPr/>
        </p:nvSpPr>
        <p:spPr>
          <a:xfrm>
            <a:off x="2551176" y="1877073"/>
            <a:ext cx="201168" cy="0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11" name="Arrow"/>
          <p:cNvSpPr/>
          <p:nvPr/>
        </p:nvSpPr>
        <p:spPr>
          <a:xfrm>
            <a:off x="5431536" y="1877073"/>
            <a:ext cx="201168" cy="0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12" name="Red flags"/>
          <p:cNvSpPr/>
          <p:nvPr/>
        </p:nvSpPr>
        <p:spPr>
          <a:xfrm>
            <a:off x="7406640" y="1261872"/>
            <a:ext cx="6766560" cy="1230401"/>
          </a:xfrm>
          <a:prstGeom prst="roundRect">
            <a:avLst>
              <a:gd name="adj" fmla="val 5202"/>
            </a:avLst>
          </a:prstGeom>
          <a:solidFill>
            <a:srgbClr val="B42318">
              <a:alpha val="7000"/>
            </a:srgbClr>
          </a:solidFill>
          <a:ln w="15875">
            <a:solidFill>
              <a:srgbClr val="B42318"/>
            </a:solidFill>
            <a:prstDash val="solid"/>
          </a:ln>
        </p:spPr>
      </p:sp>
      <p:sp>
        <p:nvSpPr>
          <p:cNvPr id="13" name="Red flags title"/>
          <p:cNvSpPr/>
          <p:nvPr/>
        </p:nvSpPr>
        <p:spPr>
          <a:xfrm>
            <a:off x="7406640" y="1261872"/>
            <a:ext cx="6766560" cy="334010"/>
          </a:xfrm>
          <a:prstGeom prst="roundRect">
            <a:avLst>
              <a:gd name="adj" fmla="val 19163"/>
            </a:avLst>
          </a:prstGeom>
          <a:solidFill>
            <a:srgbClr val="B42318"/>
          </a:solidFill>
          <a:ln w="15875">
            <a:solidFill>
              <a:srgbClr val="B42318"/>
            </a:solidFill>
          </a:ln>
        </p:spPr>
        <p:txBody>
          <a:bodyPr wrap="square" lIns="68580" tIns="68580" rIns="68580" bIns="6858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Shock: resuscitate while you find the cause</a:t>
            </a:r>
            <a:endParaRPr lang="en-US" sz="1250" dirty="0"/>
          </a:p>
        </p:txBody>
      </p:sp>
      <p:sp>
        <p:nvSpPr>
          <p:cNvPr id="14" name="Red flag items 1"/>
          <p:cNvSpPr txBox="1"/>
          <p:nvPr/>
        </p:nvSpPr>
        <p:spPr>
          <a:xfrm>
            <a:off x="7475220" y="1641602"/>
            <a:ext cx="3259836" cy="546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15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Failing airway: intubate, pressors ready¹⁰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15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Hypovolemia: fluid bolus; bleeding: blood²˒⁹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15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MAP &lt;65: peripheral norepinephrine²</a:t>
            </a:r>
            <a:endParaRPr lang="en-US" sz="1150" dirty="0"/>
          </a:p>
        </p:txBody>
      </p:sp>
      <p:sp>
        <p:nvSpPr>
          <p:cNvPr id="15" name="Red flag items 2"/>
          <p:cNvSpPr txBox="1"/>
          <p:nvPr/>
        </p:nvSpPr>
        <p:spPr>
          <a:xfrm>
            <a:off x="10844784" y="1641602"/>
            <a:ext cx="3259836" cy="546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15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Possible septic shock: antibiotics ≤1 h²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15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Anaphylaxis: IM epi (1 mg/mL), thigh⁸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15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High lactate: repeat to guide resuscitation²</a:t>
            </a:r>
            <a:endParaRPr lang="en-US" sz="1150" dirty="0"/>
          </a:p>
        </p:txBody>
      </p:sp>
      <p:sp>
        <p:nvSpPr>
          <p:cNvPr id="16" name="Red flag action"/>
          <p:cNvSpPr txBox="1"/>
          <p:nvPr/>
        </p:nvSpPr>
        <p:spPr>
          <a:xfrm>
            <a:off x="7475220" y="2260879"/>
            <a:ext cx="6629400" cy="18110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150" b="1" dirty="0">
                <a:solidFill>
                  <a:srgbClr val="B42318"/>
                </a:solidFill>
              </a:rPr>
              <a:t>→ Anaphylaxis: epi 0.5 mg IM; rising NE: add vasopressin, then epi²˒⁸</a:t>
            </a:r>
            <a:endParaRPr lang="en-US" sz="1150" dirty="0"/>
          </a:p>
        </p:txBody>
      </p:sp>
      <p:sp>
        <p:nvSpPr>
          <p:cNvPr id="17" name="Yes arrow"/>
          <p:cNvSpPr/>
          <p:nvPr/>
        </p:nvSpPr>
        <p:spPr>
          <a:xfrm>
            <a:off x="7168896" y="1877073"/>
            <a:ext cx="201168" cy="0"/>
          </a:xfrm>
          <a:prstGeom prst="line">
            <a:avLst/>
          </a:prstGeom>
          <a:noFill/>
          <a:ln w="22225">
            <a:solidFill>
              <a:srgbClr val="B42318"/>
            </a:solidFill>
            <a:prstDash val="solid"/>
            <a:tailEnd type="triangle"/>
          </a:ln>
        </p:spPr>
      </p:sp>
      <p:sp>
        <p:nvSpPr>
          <p:cNvPr id="18" name="Yes label"/>
          <p:cNvSpPr txBox="1"/>
          <p:nvPr/>
        </p:nvSpPr>
        <p:spPr>
          <a:xfrm>
            <a:off x="7132320" y="1657617"/>
            <a:ext cx="274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B42318"/>
                </a:solidFill>
              </a:rPr>
              <a:t>Yes</a:t>
            </a:r>
            <a:endParaRPr lang="en-US" sz="850" dirty="0"/>
          </a:p>
        </p:txBody>
      </p:sp>
      <p:sp>
        <p:nvSpPr>
          <p:cNvPr id="19" name="Drop"/>
          <p:cNvSpPr/>
          <p:nvPr/>
        </p:nvSpPr>
        <p:spPr>
          <a:xfrm>
            <a:off x="6400800" y="2492273"/>
            <a:ext cx="0" cy="438912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</a:ln>
        </p:spPr>
      </p:sp>
      <p:sp>
        <p:nvSpPr>
          <p:cNvPr id="20" name="Bus"/>
          <p:cNvSpPr/>
          <p:nvPr/>
        </p:nvSpPr>
        <p:spPr>
          <a:xfrm>
            <a:off x="2452878" y="2931185"/>
            <a:ext cx="10108692" cy="0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</a:ln>
        </p:spPr>
      </p:sp>
      <p:sp>
        <p:nvSpPr>
          <p:cNvPr id="21" name="Arrow"/>
          <p:cNvSpPr/>
          <p:nvPr/>
        </p:nvSpPr>
        <p:spPr>
          <a:xfrm>
            <a:off x="2452878" y="2931185"/>
            <a:ext cx="0" cy="155448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22" name="Arrow"/>
          <p:cNvSpPr/>
          <p:nvPr/>
        </p:nvSpPr>
        <p:spPr>
          <a:xfrm>
            <a:off x="5822442" y="2931185"/>
            <a:ext cx="0" cy="155448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23" name="Arrow"/>
          <p:cNvSpPr/>
          <p:nvPr/>
        </p:nvSpPr>
        <p:spPr>
          <a:xfrm>
            <a:off x="9192006" y="2931185"/>
            <a:ext cx="0" cy="155448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24" name="Arrow"/>
          <p:cNvSpPr/>
          <p:nvPr/>
        </p:nvSpPr>
        <p:spPr>
          <a:xfrm>
            <a:off x="12561570" y="2931185"/>
            <a:ext cx="0" cy="155448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25" name="Branch question"/>
          <p:cNvSpPr/>
          <p:nvPr/>
        </p:nvSpPr>
        <p:spPr>
          <a:xfrm>
            <a:off x="4856026" y="2602001"/>
            <a:ext cx="3089549" cy="23774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A6AA3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075A8C"/>
                </a:solidFill>
              </a:rPr>
              <a:t>Then: which type (skin, JVP, POCUS)?</a:t>
            </a:r>
            <a:endParaRPr lang="en-US" sz="1150" dirty="0"/>
          </a:p>
        </p:txBody>
      </p:sp>
      <p:sp>
        <p:nvSpPr>
          <p:cNvPr id="26" name="Branch Distributive"/>
          <p:cNvSpPr/>
          <p:nvPr/>
        </p:nvSpPr>
        <p:spPr>
          <a:xfrm>
            <a:off x="841248" y="3114065"/>
            <a:ext cx="3223260" cy="334010"/>
          </a:xfrm>
          <a:prstGeom prst="roundRect">
            <a:avLst>
              <a:gd name="adj" fmla="val 19163"/>
            </a:avLst>
          </a:prstGeom>
          <a:solidFill>
            <a:srgbClr val="B42318"/>
          </a:solidFill>
          <a:ln w="12700">
            <a:solidFill>
              <a:srgbClr val="B42318"/>
            </a:solidFill>
          </a:ln>
        </p:spPr>
        <p:txBody>
          <a:bodyPr wrap="square" lIns="68580" tIns="68580" rIns="68580" bIns="6858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Distributive</a:t>
            </a:r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</a:rPr>
              <a:t>  ~66%</a:t>
            </a:r>
            <a:endParaRPr lang="en-US" sz="1250" dirty="0"/>
          </a:p>
        </p:txBody>
      </p:sp>
      <p:sp>
        <p:nvSpPr>
          <p:cNvPr id="27" name="Branch Hypovolemic"/>
          <p:cNvSpPr/>
          <p:nvPr/>
        </p:nvSpPr>
        <p:spPr>
          <a:xfrm>
            <a:off x="4210812" y="3114065"/>
            <a:ext cx="3223260" cy="334010"/>
          </a:xfrm>
          <a:prstGeom prst="roundRect">
            <a:avLst>
              <a:gd name="adj" fmla="val 19163"/>
            </a:avLst>
          </a:prstGeom>
          <a:solidFill>
            <a:srgbClr val="B42318"/>
          </a:solidFill>
          <a:ln w="12700">
            <a:solidFill>
              <a:srgbClr val="B42318"/>
            </a:solidFill>
          </a:ln>
        </p:spPr>
        <p:txBody>
          <a:bodyPr wrap="square" lIns="68580" tIns="68580" rIns="68580" bIns="6858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Hypovolemic</a:t>
            </a:r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</a:rPr>
              <a:t>  ~16%</a:t>
            </a:r>
            <a:endParaRPr lang="en-US" sz="1250" dirty="0"/>
          </a:p>
        </p:txBody>
      </p:sp>
      <p:sp>
        <p:nvSpPr>
          <p:cNvPr id="28" name="Branch Cardiogenic"/>
          <p:cNvSpPr/>
          <p:nvPr/>
        </p:nvSpPr>
        <p:spPr>
          <a:xfrm>
            <a:off x="7580376" y="3114065"/>
            <a:ext cx="3223260" cy="334010"/>
          </a:xfrm>
          <a:prstGeom prst="roundRect">
            <a:avLst>
              <a:gd name="adj" fmla="val 19163"/>
            </a:avLst>
          </a:prstGeom>
          <a:solidFill>
            <a:srgbClr val="B42318"/>
          </a:solidFill>
          <a:ln w="12700">
            <a:solidFill>
              <a:srgbClr val="B42318"/>
            </a:solidFill>
          </a:ln>
        </p:spPr>
        <p:txBody>
          <a:bodyPr wrap="square" lIns="68580" tIns="68580" rIns="68580" bIns="6858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Cardiogenic</a:t>
            </a:r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</a:rPr>
              <a:t>  ~16%</a:t>
            </a:r>
            <a:endParaRPr lang="en-US" sz="1250" dirty="0"/>
          </a:p>
        </p:txBody>
      </p:sp>
      <p:sp>
        <p:nvSpPr>
          <p:cNvPr id="29" name="Branch Obstructive"/>
          <p:cNvSpPr/>
          <p:nvPr/>
        </p:nvSpPr>
        <p:spPr>
          <a:xfrm>
            <a:off x="10949940" y="3114065"/>
            <a:ext cx="3223260" cy="334010"/>
          </a:xfrm>
          <a:prstGeom prst="roundRect">
            <a:avLst>
              <a:gd name="adj" fmla="val 19163"/>
            </a:avLst>
          </a:prstGeom>
          <a:solidFill>
            <a:srgbClr val="B42318"/>
          </a:solidFill>
          <a:ln w="12700">
            <a:solidFill>
              <a:srgbClr val="B42318"/>
            </a:solidFill>
          </a:ln>
        </p:spPr>
        <p:txBody>
          <a:bodyPr wrap="square" lIns="68580" tIns="68580" rIns="68580" bIns="6858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Obstructive</a:t>
            </a:r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</a:rPr>
              <a:t>  ~2%</a:t>
            </a:r>
            <a:endParaRPr lang="en-US" sz="1250" dirty="0"/>
          </a:p>
        </p:txBody>
      </p:sp>
      <p:sp>
        <p:nvSpPr>
          <p:cNvPr id="30" name="Row label CAUSES"/>
          <p:cNvSpPr/>
          <p:nvPr/>
        </p:nvSpPr>
        <p:spPr>
          <a:xfrm>
            <a:off x="457200" y="3539515"/>
            <a:ext cx="292608" cy="802646"/>
          </a:xfrm>
          <a:prstGeom prst="roundRect">
            <a:avLst>
              <a:gd name="adj" fmla="val 18750"/>
            </a:avLst>
          </a:prstGeom>
          <a:solidFill>
            <a:srgbClr val="0B2540"/>
          </a:solidFill>
          <a:ln/>
        </p:spPr>
      </p:sp>
      <p:sp>
        <p:nvSpPr>
          <p:cNvPr id="31" name="Row label text CAUSES"/>
          <p:cNvSpPr txBox="1"/>
          <p:nvPr/>
        </p:nvSpPr>
        <p:spPr>
          <a:xfrm rot="16200000">
            <a:off x="202181" y="3794535"/>
            <a:ext cx="80264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50" kern="0" dirty="0">
                <a:solidFill>
                  <a:srgbClr val="FFFFFF"/>
                </a:solidFill>
              </a:rPr>
              <a:t>CAUSES</a:t>
            </a:r>
            <a:endParaRPr lang="en-US" sz="850" dirty="0"/>
          </a:p>
        </p:txBody>
      </p:sp>
      <p:sp>
        <p:nvSpPr>
          <p:cNvPr id="32" name="causes Distributive"/>
          <p:cNvSpPr/>
          <p:nvPr/>
        </p:nvSpPr>
        <p:spPr>
          <a:xfrm>
            <a:off x="841248" y="3539515"/>
            <a:ext cx="3223260" cy="802646"/>
          </a:xfrm>
          <a:prstGeom prst="roundRect">
            <a:avLst>
              <a:gd name="adj" fmla="val 6835"/>
            </a:avLst>
          </a:prstGeom>
          <a:solidFill>
            <a:srgbClr val="FFFFFF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33" name="causes items Distributive"/>
          <p:cNvSpPr txBox="1"/>
          <p:nvPr/>
        </p:nvSpPr>
        <p:spPr>
          <a:xfrm>
            <a:off x="909828" y="3608095"/>
            <a:ext cx="3086100" cy="6654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b="1" dirty="0">
                <a:solidFill>
                  <a:srgbClr val="B42318"/>
                </a:solidFill>
              </a:rPr>
              <a:t>Septic shock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b="1" dirty="0">
                <a:solidFill>
                  <a:srgbClr val="B42318"/>
                </a:solidFill>
              </a:rPr>
              <a:t>Anaphylaxis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Adrenal crisis, neurogenic, drugs</a:t>
            </a:r>
            <a:endParaRPr lang="en-US" sz="1200" dirty="0"/>
          </a:p>
        </p:txBody>
      </p:sp>
      <p:sp>
        <p:nvSpPr>
          <p:cNvPr id="34" name="Chevron"/>
          <p:cNvSpPr/>
          <p:nvPr/>
        </p:nvSpPr>
        <p:spPr>
          <a:xfrm rot="10800000">
            <a:off x="2388870" y="4365022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35" name="causes Hypovolemic"/>
          <p:cNvSpPr/>
          <p:nvPr/>
        </p:nvSpPr>
        <p:spPr>
          <a:xfrm>
            <a:off x="4210812" y="3539515"/>
            <a:ext cx="3223260" cy="802646"/>
          </a:xfrm>
          <a:prstGeom prst="roundRect">
            <a:avLst>
              <a:gd name="adj" fmla="val 6835"/>
            </a:avLst>
          </a:prstGeom>
          <a:solidFill>
            <a:srgbClr val="FFFFFF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36" name="causes items Hypovolemic"/>
          <p:cNvSpPr txBox="1"/>
          <p:nvPr/>
        </p:nvSpPr>
        <p:spPr>
          <a:xfrm>
            <a:off x="4279392" y="3608095"/>
            <a:ext cx="3086100" cy="6654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b="1" dirty="0">
                <a:solidFill>
                  <a:srgbClr val="B42318"/>
                </a:solidFill>
              </a:rPr>
              <a:t>Hemorrhage: GI, trauma, AAA, ectopic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GI losses: vomiting, diarrhea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Renal losses, burns, pancreatitis</a:t>
            </a:r>
            <a:endParaRPr lang="en-US" sz="1200" dirty="0"/>
          </a:p>
        </p:txBody>
      </p:sp>
      <p:sp>
        <p:nvSpPr>
          <p:cNvPr id="37" name="Chevron"/>
          <p:cNvSpPr/>
          <p:nvPr/>
        </p:nvSpPr>
        <p:spPr>
          <a:xfrm rot="10800000">
            <a:off x="5758434" y="4365022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38" name="causes Cardiogenic"/>
          <p:cNvSpPr/>
          <p:nvPr/>
        </p:nvSpPr>
        <p:spPr>
          <a:xfrm>
            <a:off x="7580376" y="3539515"/>
            <a:ext cx="3223260" cy="802646"/>
          </a:xfrm>
          <a:prstGeom prst="roundRect">
            <a:avLst>
              <a:gd name="adj" fmla="val 6835"/>
            </a:avLst>
          </a:prstGeom>
          <a:solidFill>
            <a:srgbClr val="FFFFFF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39" name="causes items Cardiogenic"/>
          <p:cNvSpPr txBox="1"/>
          <p:nvPr/>
        </p:nvSpPr>
        <p:spPr>
          <a:xfrm>
            <a:off x="7648956" y="3608095"/>
            <a:ext cx="3086100" cy="6654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b="1" dirty="0">
                <a:solidFill>
                  <a:srgbClr val="B42318"/>
                </a:solidFill>
              </a:rPr>
              <a:t>Acute MI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Decompensated HF, myocarditis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Acute MR/AR; arrhythmia</a:t>
            </a:r>
            <a:endParaRPr lang="en-US" sz="1200" dirty="0"/>
          </a:p>
        </p:txBody>
      </p:sp>
      <p:sp>
        <p:nvSpPr>
          <p:cNvPr id="40" name="Chevron"/>
          <p:cNvSpPr/>
          <p:nvPr/>
        </p:nvSpPr>
        <p:spPr>
          <a:xfrm rot="10800000">
            <a:off x="9127998" y="4365022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41" name="causes Obstructive"/>
          <p:cNvSpPr/>
          <p:nvPr/>
        </p:nvSpPr>
        <p:spPr>
          <a:xfrm>
            <a:off x="10949940" y="3539515"/>
            <a:ext cx="3223260" cy="802646"/>
          </a:xfrm>
          <a:prstGeom prst="roundRect">
            <a:avLst>
              <a:gd name="adj" fmla="val 6835"/>
            </a:avLst>
          </a:prstGeom>
          <a:solidFill>
            <a:srgbClr val="FFFFFF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42" name="causes items Obstructive"/>
          <p:cNvSpPr txBox="1"/>
          <p:nvPr/>
        </p:nvSpPr>
        <p:spPr>
          <a:xfrm>
            <a:off x="11018520" y="3608095"/>
            <a:ext cx="3086100" cy="6654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b="1" dirty="0">
                <a:solidFill>
                  <a:srgbClr val="B42318"/>
                </a:solidFill>
              </a:rPr>
              <a:t>High-risk PE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b="1" dirty="0">
                <a:solidFill>
                  <a:srgbClr val="B42318"/>
                </a:solidFill>
              </a:rPr>
              <a:t>Tension pneumothorax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b="1" dirty="0">
                <a:solidFill>
                  <a:srgbClr val="B42318"/>
                </a:solidFill>
              </a:rPr>
              <a:t>Cardiac tamponade</a:t>
            </a:r>
            <a:endParaRPr lang="en-US" sz="1200" dirty="0"/>
          </a:p>
        </p:txBody>
      </p:sp>
      <p:sp>
        <p:nvSpPr>
          <p:cNvPr id="43" name="Chevron"/>
          <p:cNvSpPr/>
          <p:nvPr/>
        </p:nvSpPr>
        <p:spPr>
          <a:xfrm rot="10800000">
            <a:off x="12497562" y="4365022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44" name="Row label CLUES"/>
          <p:cNvSpPr/>
          <p:nvPr/>
        </p:nvSpPr>
        <p:spPr>
          <a:xfrm>
            <a:off x="457200" y="4451890"/>
            <a:ext cx="292608" cy="972725"/>
          </a:xfrm>
          <a:prstGeom prst="roundRect">
            <a:avLst>
              <a:gd name="adj" fmla="val 18750"/>
            </a:avLst>
          </a:prstGeom>
          <a:solidFill>
            <a:srgbClr val="334155"/>
          </a:solidFill>
          <a:ln/>
        </p:spPr>
      </p:sp>
      <p:sp>
        <p:nvSpPr>
          <p:cNvPr id="45" name="Row label text CLUES"/>
          <p:cNvSpPr txBox="1"/>
          <p:nvPr/>
        </p:nvSpPr>
        <p:spPr>
          <a:xfrm rot="16200000">
            <a:off x="117142" y="4791948"/>
            <a:ext cx="97272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50" kern="0" dirty="0">
                <a:solidFill>
                  <a:srgbClr val="FFFFFF"/>
                </a:solidFill>
              </a:rPr>
              <a:t>CLUES</a:t>
            </a:r>
            <a:endParaRPr lang="en-US" sz="850" dirty="0"/>
          </a:p>
        </p:txBody>
      </p:sp>
      <p:sp>
        <p:nvSpPr>
          <p:cNvPr id="46" name="clues Distributive"/>
          <p:cNvSpPr/>
          <p:nvPr/>
        </p:nvSpPr>
        <p:spPr>
          <a:xfrm>
            <a:off x="841248" y="4451890"/>
            <a:ext cx="3223260" cy="972725"/>
          </a:xfrm>
          <a:prstGeom prst="roundRect">
            <a:avLst>
              <a:gd name="adj" fmla="val 5640"/>
            </a:avLst>
          </a:prstGeom>
          <a:solidFill>
            <a:srgbClr val="F7F9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47" name="clues items Distributive"/>
          <p:cNvSpPr txBox="1"/>
          <p:nvPr/>
        </p:nvSpPr>
        <p:spPr>
          <a:xfrm>
            <a:off x="909828" y="4520470"/>
            <a:ext cx="3086100" cy="835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Warm skin, wide pulse pressure¹˒¹⁰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Sepsis + pressors + lactate &gt;2 mmol/L³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Exposure; urticaria, wheeze, stridor⁸</a:t>
            </a:r>
            <a:endParaRPr lang="en-US" sz="1200" dirty="0"/>
          </a:p>
        </p:txBody>
      </p:sp>
      <p:sp>
        <p:nvSpPr>
          <p:cNvPr id="48" name="Chevron"/>
          <p:cNvSpPr/>
          <p:nvPr/>
        </p:nvSpPr>
        <p:spPr>
          <a:xfrm rot="10800000">
            <a:off x="2388870" y="5447475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49" name="clues Hypovolemic"/>
          <p:cNvSpPr/>
          <p:nvPr/>
        </p:nvSpPr>
        <p:spPr>
          <a:xfrm>
            <a:off x="4210812" y="4451890"/>
            <a:ext cx="3223260" cy="972725"/>
          </a:xfrm>
          <a:prstGeom prst="roundRect">
            <a:avLst>
              <a:gd name="adj" fmla="val 5640"/>
            </a:avLst>
          </a:prstGeom>
          <a:solidFill>
            <a:srgbClr val="F7F9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50" name="clues items Hypovolemic"/>
          <p:cNvSpPr txBox="1"/>
          <p:nvPr/>
        </p:nvSpPr>
        <p:spPr>
          <a:xfrm>
            <a:off x="4279392" y="4520470"/>
            <a:ext cx="3086100" cy="835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Cold, pale; flat neck veins¹˒¹⁰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Small, collapsing IVC on POCUS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Melena, trauma, anticoagulants</a:t>
            </a:r>
            <a:endParaRPr lang="en-US" sz="1200" dirty="0"/>
          </a:p>
        </p:txBody>
      </p:sp>
      <p:sp>
        <p:nvSpPr>
          <p:cNvPr id="51" name="Chevron"/>
          <p:cNvSpPr/>
          <p:nvPr/>
        </p:nvSpPr>
        <p:spPr>
          <a:xfrm rot="10800000">
            <a:off x="5758434" y="5447475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52" name="clues Cardiogenic"/>
          <p:cNvSpPr/>
          <p:nvPr/>
        </p:nvSpPr>
        <p:spPr>
          <a:xfrm>
            <a:off x="7580376" y="4451890"/>
            <a:ext cx="3223260" cy="972725"/>
          </a:xfrm>
          <a:prstGeom prst="roundRect">
            <a:avLst>
              <a:gd name="adj" fmla="val 5640"/>
            </a:avLst>
          </a:prstGeom>
          <a:solidFill>
            <a:srgbClr val="F7F9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53" name="clues items Cardiogenic"/>
          <p:cNvSpPr txBox="1"/>
          <p:nvPr/>
        </p:nvSpPr>
        <p:spPr>
          <a:xfrm>
            <a:off x="7648956" y="4520470"/>
            <a:ext cx="3086100" cy="835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Cold, wet: high JVP, crackles, S3¹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Chest pain; new murmur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Inferior MI: right-sided ECG for RV infarct</a:t>
            </a:r>
            <a:endParaRPr lang="en-US" sz="1200" dirty="0"/>
          </a:p>
        </p:txBody>
      </p:sp>
      <p:sp>
        <p:nvSpPr>
          <p:cNvPr id="54" name="Chevron"/>
          <p:cNvSpPr/>
          <p:nvPr/>
        </p:nvSpPr>
        <p:spPr>
          <a:xfrm rot="10800000">
            <a:off x="9127998" y="5447475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55" name="clues Obstructive"/>
          <p:cNvSpPr/>
          <p:nvPr/>
        </p:nvSpPr>
        <p:spPr>
          <a:xfrm>
            <a:off x="10949940" y="4451890"/>
            <a:ext cx="3223260" cy="972725"/>
          </a:xfrm>
          <a:prstGeom prst="roundRect">
            <a:avLst>
              <a:gd name="adj" fmla="val 5640"/>
            </a:avLst>
          </a:prstGeom>
          <a:solidFill>
            <a:srgbClr val="F7F9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56" name="clues items Obstructive"/>
          <p:cNvSpPr txBox="1"/>
          <p:nvPr/>
        </p:nvSpPr>
        <p:spPr>
          <a:xfrm>
            <a:off x="11018520" y="4520470"/>
            <a:ext cx="3086100" cy="835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High JVP, clear lungs (or RV infarct)¹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No breath sounds; pulsus paradoxus</a:t>
            </a:r>
            <a:endParaRPr lang="en-US" sz="1200" dirty="0"/>
          </a:p>
        </p:txBody>
      </p:sp>
      <p:sp>
        <p:nvSpPr>
          <p:cNvPr id="57" name="Chevron"/>
          <p:cNvSpPr/>
          <p:nvPr/>
        </p:nvSpPr>
        <p:spPr>
          <a:xfrm rot="10800000">
            <a:off x="12497562" y="5447475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58" name="Row label WORKUP"/>
          <p:cNvSpPr/>
          <p:nvPr/>
        </p:nvSpPr>
        <p:spPr>
          <a:xfrm>
            <a:off x="457200" y="5534343"/>
            <a:ext cx="292608" cy="972725"/>
          </a:xfrm>
          <a:prstGeom prst="roundRect">
            <a:avLst>
              <a:gd name="adj" fmla="val 18750"/>
            </a:avLst>
          </a:prstGeom>
          <a:solidFill>
            <a:srgbClr val="0A6AA3"/>
          </a:solidFill>
          <a:ln/>
        </p:spPr>
      </p:sp>
      <p:sp>
        <p:nvSpPr>
          <p:cNvPr id="59" name="Row label text WORKUP"/>
          <p:cNvSpPr txBox="1"/>
          <p:nvPr/>
        </p:nvSpPr>
        <p:spPr>
          <a:xfrm rot="16200000">
            <a:off x="117142" y="5874401"/>
            <a:ext cx="97272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50" kern="0" dirty="0">
                <a:solidFill>
                  <a:srgbClr val="FFFFFF"/>
                </a:solidFill>
              </a:rPr>
              <a:t>WORKUP</a:t>
            </a:r>
            <a:endParaRPr lang="en-US" sz="850" dirty="0"/>
          </a:p>
        </p:txBody>
      </p:sp>
      <p:sp>
        <p:nvSpPr>
          <p:cNvPr id="60" name="workup Distributive"/>
          <p:cNvSpPr/>
          <p:nvPr/>
        </p:nvSpPr>
        <p:spPr>
          <a:xfrm>
            <a:off x="841248" y="5534343"/>
            <a:ext cx="3223260" cy="972725"/>
          </a:xfrm>
          <a:prstGeom prst="roundRect">
            <a:avLst>
              <a:gd name="adj" fmla="val 5640"/>
            </a:avLst>
          </a:prstGeom>
          <a:solidFill>
            <a:srgbClr val="0A6AA3">
              <a:alpha val="9000"/>
            </a:srgbClr>
          </a:solidFill>
          <a:ln/>
        </p:spPr>
      </p:sp>
      <p:sp>
        <p:nvSpPr>
          <p:cNvPr id="61" name="workup items Distributive"/>
          <p:cNvSpPr txBox="1"/>
          <p:nvPr/>
        </p:nvSpPr>
        <p:spPr>
          <a:xfrm>
            <a:off x="909828" y="5602923"/>
            <a:ext cx="3086100" cy="835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Blood cultures before antibiotics²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Image for a source needing control²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Cortisol, ACTH if adrenal crisis possible¹¹</a:t>
            </a:r>
            <a:endParaRPr lang="en-US" sz="1200" dirty="0"/>
          </a:p>
        </p:txBody>
      </p:sp>
      <p:sp>
        <p:nvSpPr>
          <p:cNvPr id="62" name="Chevron"/>
          <p:cNvSpPr/>
          <p:nvPr/>
        </p:nvSpPr>
        <p:spPr>
          <a:xfrm rot="10800000">
            <a:off x="2388870" y="6529927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63" name="workup Hypovolemic"/>
          <p:cNvSpPr/>
          <p:nvPr/>
        </p:nvSpPr>
        <p:spPr>
          <a:xfrm>
            <a:off x="4210812" y="5534343"/>
            <a:ext cx="3223260" cy="972725"/>
          </a:xfrm>
          <a:prstGeom prst="roundRect">
            <a:avLst>
              <a:gd name="adj" fmla="val 5640"/>
            </a:avLst>
          </a:prstGeom>
          <a:solidFill>
            <a:srgbClr val="0A6AA3">
              <a:alpha val="9000"/>
            </a:srgbClr>
          </a:solidFill>
          <a:ln/>
        </p:spPr>
      </p:sp>
      <p:sp>
        <p:nvSpPr>
          <p:cNvPr id="64" name="workup items Hypovolemic"/>
          <p:cNvSpPr txBox="1"/>
          <p:nvPr/>
        </p:nvSpPr>
        <p:spPr>
          <a:xfrm>
            <a:off x="4279392" y="5602923"/>
            <a:ext cx="3086100" cy="835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CBC, INR, fibrinogen, iCa; crossmatch¹⁰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FAST, rectal exam; CTA if stable¹⁰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β-hCG if pregnancy possible</a:t>
            </a:r>
            <a:endParaRPr lang="en-US" sz="1200" dirty="0"/>
          </a:p>
        </p:txBody>
      </p:sp>
      <p:sp>
        <p:nvSpPr>
          <p:cNvPr id="65" name="Chevron"/>
          <p:cNvSpPr/>
          <p:nvPr/>
        </p:nvSpPr>
        <p:spPr>
          <a:xfrm rot="10800000">
            <a:off x="5758434" y="6529927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66" name="workup Cardiogenic"/>
          <p:cNvSpPr/>
          <p:nvPr/>
        </p:nvSpPr>
        <p:spPr>
          <a:xfrm>
            <a:off x="7580376" y="5534343"/>
            <a:ext cx="3223260" cy="972725"/>
          </a:xfrm>
          <a:prstGeom prst="roundRect">
            <a:avLst>
              <a:gd name="adj" fmla="val 5640"/>
            </a:avLst>
          </a:prstGeom>
          <a:solidFill>
            <a:srgbClr val="0A6AA3">
              <a:alpha val="9000"/>
            </a:srgbClr>
          </a:solidFill>
          <a:ln/>
        </p:spPr>
      </p:sp>
      <p:sp>
        <p:nvSpPr>
          <p:cNvPr id="67" name="workup items Cardiogenic"/>
          <p:cNvSpPr txBox="1"/>
          <p:nvPr/>
        </p:nvSpPr>
        <p:spPr>
          <a:xfrm>
            <a:off x="7648956" y="5602923"/>
            <a:ext cx="3086100" cy="835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Any MI + shock → emergent cath¹⁰˒¹²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Echo: LV, RV, valves⁶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Troponin, lactate</a:t>
            </a:r>
            <a:endParaRPr lang="en-US" sz="1200" dirty="0"/>
          </a:p>
        </p:txBody>
      </p:sp>
      <p:sp>
        <p:nvSpPr>
          <p:cNvPr id="68" name="Chevron"/>
          <p:cNvSpPr/>
          <p:nvPr/>
        </p:nvSpPr>
        <p:spPr>
          <a:xfrm rot="10800000">
            <a:off x="9127998" y="6529927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69" name="workup Obstructive"/>
          <p:cNvSpPr/>
          <p:nvPr/>
        </p:nvSpPr>
        <p:spPr>
          <a:xfrm>
            <a:off x="10949940" y="5534343"/>
            <a:ext cx="3223260" cy="972725"/>
          </a:xfrm>
          <a:prstGeom prst="roundRect">
            <a:avLst>
              <a:gd name="adj" fmla="val 5640"/>
            </a:avLst>
          </a:prstGeom>
          <a:solidFill>
            <a:srgbClr val="0A6AA3">
              <a:alpha val="9000"/>
            </a:srgbClr>
          </a:solidFill>
          <a:ln/>
        </p:spPr>
      </p:sp>
      <p:sp>
        <p:nvSpPr>
          <p:cNvPr id="70" name="workup items Obstructive"/>
          <p:cNvSpPr txBox="1"/>
          <p:nvPr/>
        </p:nvSpPr>
        <p:spPr>
          <a:xfrm>
            <a:off x="11018520" y="5602923"/>
            <a:ext cx="3086100" cy="835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POCUS: effusion, big RV, no sliding¹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CTPA only if stable enough⁷</a:t>
            </a:r>
            <a:endParaRPr lang="en-US" sz="1200" dirty="0"/>
          </a:p>
        </p:txBody>
      </p:sp>
      <p:sp>
        <p:nvSpPr>
          <p:cNvPr id="71" name="Chevron"/>
          <p:cNvSpPr/>
          <p:nvPr/>
        </p:nvSpPr>
        <p:spPr>
          <a:xfrm rot="10800000">
            <a:off x="12497562" y="6529927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72" name="Row label MANAGE"/>
          <p:cNvSpPr/>
          <p:nvPr/>
        </p:nvSpPr>
        <p:spPr>
          <a:xfrm>
            <a:off x="457200" y="6616795"/>
            <a:ext cx="292608" cy="972725"/>
          </a:xfrm>
          <a:prstGeom prst="roundRect">
            <a:avLst>
              <a:gd name="adj" fmla="val 18750"/>
            </a:avLst>
          </a:prstGeom>
          <a:solidFill>
            <a:srgbClr val="067647"/>
          </a:solidFill>
          <a:ln/>
        </p:spPr>
      </p:sp>
      <p:sp>
        <p:nvSpPr>
          <p:cNvPr id="73" name="Row label text MANAGE"/>
          <p:cNvSpPr txBox="1"/>
          <p:nvPr/>
        </p:nvSpPr>
        <p:spPr>
          <a:xfrm rot="16200000">
            <a:off x="117142" y="6956854"/>
            <a:ext cx="97272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50" kern="0" dirty="0">
                <a:solidFill>
                  <a:srgbClr val="FFFFFF"/>
                </a:solidFill>
              </a:rPr>
              <a:t>MANAGE</a:t>
            </a:r>
            <a:endParaRPr lang="en-US" sz="850" dirty="0"/>
          </a:p>
        </p:txBody>
      </p:sp>
      <p:sp>
        <p:nvSpPr>
          <p:cNvPr id="74" name="management Distributive"/>
          <p:cNvSpPr/>
          <p:nvPr/>
        </p:nvSpPr>
        <p:spPr>
          <a:xfrm>
            <a:off x="841248" y="6616795"/>
            <a:ext cx="3223260" cy="972725"/>
          </a:xfrm>
          <a:prstGeom prst="roundRect">
            <a:avLst>
              <a:gd name="adj" fmla="val 5640"/>
            </a:avLst>
          </a:prstGeom>
          <a:solidFill>
            <a:srgbClr val="067647">
              <a:alpha val="9000"/>
            </a:srgbClr>
          </a:solidFill>
          <a:ln/>
        </p:spPr>
      </p:sp>
      <p:sp>
        <p:nvSpPr>
          <p:cNvPr id="75" name="management items Distributive"/>
          <p:cNvSpPr txBox="1"/>
          <p:nvPr/>
        </p:nvSpPr>
        <p:spPr>
          <a:xfrm>
            <a:off x="909828" y="6685375"/>
            <a:ext cx="3086100" cy="835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Sepsis: crystalloid ≥30 mL/kg in 3 h²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Hydrocortisone 50 mg q6h (sepsis)²˒¹⁰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Adrenal crisis: IV hydrocortisone 100 mg¹¹</a:t>
            </a:r>
            <a:endParaRPr lang="en-US" sz="1200" dirty="0"/>
          </a:p>
        </p:txBody>
      </p:sp>
      <p:sp>
        <p:nvSpPr>
          <p:cNvPr id="76" name="management Hypovolemic"/>
          <p:cNvSpPr/>
          <p:nvPr/>
        </p:nvSpPr>
        <p:spPr>
          <a:xfrm>
            <a:off x="4210812" y="6616795"/>
            <a:ext cx="3223260" cy="972725"/>
          </a:xfrm>
          <a:prstGeom prst="roundRect">
            <a:avLst>
              <a:gd name="adj" fmla="val 5640"/>
            </a:avLst>
          </a:prstGeom>
          <a:solidFill>
            <a:srgbClr val="067647">
              <a:alpha val="9000"/>
            </a:srgbClr>
          </a:solidFill>
          <a:ln/>
        </p:spPr>
      </p:sp>
      <p:sp>
        <p:nvSpPr>
          <p:cNvPr id="77" name="management items Hypovolemic"/>
          <p:cNvSpPr txBox="1"/>
          <p:nvPr/>
        </p:nvSpPr>
        <p:spPr>
          <a:xfrm>
            <a:off x="4279392" y="6685375"/>
            <a:ext cx="3086100" cy="835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Bleed: blood not crystalloid; GI/IR/OR⁹˒¹⁰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Trauma: SBP 80–90 (no TBI), TXA ≤3 h⁹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Reverse anticoag; losses: LR &gt; NS¹⁰</a:t>
            </a:r>
            <a:endParaRPr lang="en-US" sz="1200" dirty="0"/>
          </a:p>
        </p:txBody>
      </p:sp>
      <p:sp>
        <p:nvSpPr>
          <p:cNvPr id="78" name="management Cardiogenic"/>
          <p:cNvSpPr/>
          <p:nvPr/>
        </p:nvSpPr>
        <p:spPr>
          <a:xfrm>
            <a:off x="7580376" y="6616795"/>
            <a:ext cx="3223260" cy="972725"/>
          </a:xfrm>
          <a:prstGeom prst="roundRect">
            <a:avLst>
              <a:gd name="adj" fmla="val 5640"/>
            </a:avLst>
          </a:prstGeom>
          <a:solidFill>
            <a:srgbClr val="067647">
              <a:alpha val="9000"/>
            </a:srgbClr>
          </a:solidFill>
          <a:ln/>
        </p:spPr>
      </p:sp>
      <p:sp>
        <p:nvSpPr>
          <p:cNvPr id="79" name="management items Cardiogenic"/>
          <p:cNvSpPr txBox="1"/>
          <p:nvPr/>
        </p:nvSpPr>
        <p:spPr>
          <a:xfrm>
            <a:off x="7648956" y="6685375"/>
            <a:ext cx="3086100" cy="835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Revascularize MI; cardiovert or pace⁶˒¹⁰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NE ± dobutamine; avoid dopamine⁵˒⁶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Shock team; mechanical support⁶</a:t>
            </a:r>
            <a:endParaRPr lang="en-US" sz="1200" dirty="0"/>
          </a:p>
        </p:txBody>
      </p:sp>
      <p:sp>
        <p:nvSpPr>
          <p:cNvPr id="80" name="management Obstructive"/>
          <p:cNvSpPr/>
          <p:nvPr/>
        </p:nvSpPr>
        <p:spPr>
          <a:xfrm>
            <a:off x="10949940" y="6616795"/>
            <a:ext cx="3223260" cy="972725"/>
          </a:xfrm>
          <a:prstGeom prst="roundRect">
            <a:avLst>
              <a:gd name="adj" fmla="val 5640"/>
            </a:avLst>
          </a:prstGeom>
          <a:solidFill>
            <a:srgbClr val="067647">
              <a:alpha val="9000"/>
            </a:srgbClr>
          </a:solidFill>
          <a:ln/>
        </p:spPr>
      </p:sp>
      <p:sp>
        <p:nvSpPr>
          <p:cNvPr id="81" name="management items Obstructive"/>
          <p:cNvSpPr txBox="1"/>
          <p:nvPr/>
        </p:nvSpPr>
        <p:spPr>
          <a:xfrm>
            <a:off x="11018520" y="6685375"/>
            <a:ext cx="3086100" cy="835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Tension PTX: needle, then chest tube¹⁰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Tamponade: pericardiocentesis¹⁰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PE with shock: systemic thrombolysis⁷</a:t>
            </a:r>
            <a:endParaRPr lang="en-US" sz="1200" dirty="0"/>
          </a:p>
        </p:txBody>
      </p:sp>
      <p:pic>
        <p:nvPicPr>
          <p:cNvPr id="82" name="Logo" descr="Stethopedi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7735824"/>
            <a:ext cx="201168" cy="201168"/>
          </a:xfrm>
          <a:prstGeom prst="rect">
            <a:avLst/>
          </a:prstGeom>
        </p:spPr>
      </p:pic>
      <p:sp>
        <p:nvSpPr>
          <p:cNvPr id="83" name="Brand"/>
          <p:cNvSpPr txBox="1"/>
          <p:nvPr/>
        </p:nvSpPr>
        <p:spPr>
          <a:xfrm>
            <a:off x="731520" y="7717536"/>
            <a:ext cx="1861399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2540"/>
                </a:solidFill>
              </a:rPr>
              <a:t>Stethopedia</a:t>
            </a:r>
            <a:endParaRPr lang="en-US" sz="900" dirty="0"/>
          </a:p>
          <a:p>
            <a:pPr indent="0" marL="0">
              <a:buNone/>
            </a:pPr>
            <a:r>
              <a:rPr lang="en-US" sz="900" u="sng" dirty="0">
                <a:solidFill>
                  <a:srgbClr val="0A6AA3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stethopedia.ca/approach/shock</a:t>
            </a:r>
            <a:endParaRPr lang="en-US" sz="900" dirty="0"/>
          </a:p>
        </p:txBody>
      </p:sp>
      <p:sp>
        <p:nvSpPr>
          <p:cNvPr id="84" name="Evidence"/>
          <p:cNvSpPr txBox="1"/>
          <p:nvPr/>
        </p:nvSpPr>
        <p:spPr>
          <a:xfrm>
            <a:off x="2912959" y="7717536"/>
            <a:ext cx="11260241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b="1" dirty="0">
                <a:solidFill>
                  <a:srgbClr val="334155"/>
                </a:solidFill>
              </a:rPr>
              <a:t>Evidence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¹ Vincent 2013, N Engl J Med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² Prescott 2026, Crit Care Med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³ Singer 2016, JAMA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⁴ Bentzer 2016, JAMA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⁵ De Backer 2010, N Engl J Med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8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⁶ Sinha 2025, J Am Coll Cardiol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9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⁷ Creager 2026, Circulation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10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⁸ Cardona 2020, World Allergy Organ J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1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⁹ Rossaint 2023, Crit Care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¹⁰ Manual 2024–25, pp. 61–64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1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¹¹ Beuschlein 2024, J Clin Endocrinol Metab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1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¹² Thiele 2017, N Engl J Med</a:t>
            </a:r>
            <a:endParaRPr lang="en-US" sz="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ethopedia">
  <a:themeElements>
    <a:clrScheme name="Stethopedia">
      <a:dk1>
        <a:srgbClr val="0B1220"/>
      </a:dk1>
      <a:lt1>
        <a:srgbClr val="FFFFFF"/>
      </a:lt1>
      <a:dk2>
        <a:srgbClr val="0B2540"/>
      </a:dk2>
      <a:lt2>
        <a:srgbClr val="F7F9FC"/>
      </a:lt2>
      <a:accent1>
        <a:srgbClr val="0A6AA3"/>
      </a:accent1>
      <a:accent2>
        <a:srgbClr val="38B6FF"/>
      </a:accent2>
      <a:accent3>
        <a:srgbClr val="B42318"/>
      </a:accent3>
      <a:accent4>
        <a:srgbClr val="B54708"/>
      </a:accent4>
      <a:accent5>
        <a:srgbClr val="067647"/>
      </a:accent5>
      <a:accent6>
        <a:srgbClr val="075A8C"/>
      </a:accent6>
      <a:hlink>
        <a:srgbClr val="0A6AA3"/>
      </a:hlink>
      <a:folHlink>
        <a:srgbClr val="075A8C"/>
      </a:folHlink>
    </a:clrScheme>
    <a:fontScheme name="Office">
      <a:majorFont>
        <a:latin typeface="Poppins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nte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Stethopedia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Approach to Shock</dc:title>
  <dc:subject>Recognize hypoperfusion even when blood pressure looks normal. Give fluid (blood if bleeding), then norepinephrine to a MAP of 65 outside trauma bleeding; sort the mechanism: distributive, hypovolemic, cardiogenic, obstructive.</dc:subject>
  <dc:creator>Stethopedia</dc:creator>
  <cp:lastModifiedBy>Stethopedia</cp:lastModifiedBy>
  <cp:revision>1</cp:revision>
  <dcterms:created xsi:type="dcterms:W3CDTF">2026-11-04T23:39:34Z</dcterms:created>
  <dcterms:modified xsi:type="dcterms:W3CDTF">2026-11-04T23:39:34Z</dcterms:modified>
</cp:coreProperties>
</file>