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17bd4924-e9c9-8913-60d1-aee6655531ad}">
          <p14:sldIdLst>
            <p14:sldId id="256"/>
            <p14:sldId id="257"/>
          </p14:sldIdLst>
        </p14:section>
        <p14:section name="Cardiovascular" id="{0edc2e03-8c74-ea50-6edd-46925c478999}">
          <p14:sldIdLst>
            <p14:sldId id="258"/>
            <p14:sldId id="259"/>
            <p14:sldId id="260"/>
          </p14:sldIdLst>
        </p14:section>
        <p14:section name="Respiratory" id="{76a5511e-244e-bc6f-4f2c-6763d40ecd7a}">
          <p14:sldIdLst>
            <p14:sldId id="261"/>
          </p14:sldIdLst>
        </p14:section>
        <p14:section name="Abdominal" id="{3dd7ae2b-c1f8-dcc3-9e03-f54486b3a0df}">
          <p14:sldIdLst>
            <p14:sldId id="262"/>
            <p14:sldId id="263"/>
            <p14:sldId id="264"/>
            <p14:sldId id="265"/>
          </p14:sldIdLst>
        </p14:section>
        <p14:section name="Renal &amp; Volume Status" id="{b6b3eec4-96af-111f-a206-c0dfd5dc389d}">
          <p14:sldIdLst>
            <p14:sldId id="266"/>
            <p14:sldId id="267"/>
            <p14:sldId id="268"/>
            <p14:sldId id="269"/>
          </p14:sldIdLst>
        </p14:section>
        <p14:section name="Hematology" id="{686e47cb-107a-3eaf-f5ab-d2207a03f7e8}">
          <p14:sldIdLst>
            <p14:sldId id="270"/>
            <p14:sldId id="271"/>
          </p14:sldIdLst>
        </p14:section>
        <p14:section name="Infectious Disease" id="{2348d41e-0bf6-b55a-ce20-afc20d82feca}">
          <p14:sldIdLst>
            <p14:sldId id="272"/>
          </p14:sldIdLst>
        </p14:section>
        <p14:section name="Neurology &amp; Mental Status" id="{a09c4a6b-5e60-a4c3-58d3-bdc3c8b6f141}">
          <p14:sldIdLst>
            <p14:sldId id="273"/>
            <p14:sldId id="274"/>
            <p14:sldId id="275"/>
          </p14:sldIdLst>
        </p14:section>
        <p14:section name="Musculoskeletal (MSK)" id="{960e4fcf-2f49-cb34-d0ea-53acc7d38907}">
          <p14:sldIdLst>
            <p14:sldId id="276"/>
          </p14:sldIdLst>
        </p14:section>
        <p14:section name="Critical Care" id="{6ff15cb7-77d8-8382-c81b-a8d38e1e01b0}">
          <p14:sldIdLst>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Chest Pain. ECG in 10 min; act on shock, STEMI or a bedside red flag, then sort by system. HEART 0–3 still needs serial negative hs-troponin. STEMI &lt;12 h: PCI ≤120 min from FMC, else lytics then transfer.
Start: Acute chest pain or an anginal equivalent (dyspnea, jaw, arm, epigastric). 12-lead ECG within 10 min vs prior; BP both arms; hs-troponin 0 and 1–3 h; CXR
Shock, STEMI or a bedside red flag? If yes: Emergency: cath lab, decompress, echo or CTA: New STE ≥1 mm ×2 leads (V2–3: ≥1.5–2.5 mm); Posterior STEMI; Sgarbossa+ LBBB/paced; Hypotension, hypoxemia, VT/VF; Tearing pain + pulse deficit/BP Δ &gt;20 mmHg; Absent breath sounds, tracheal shift, ↓BP; ↑JVP, muffled sounds, pulsus &gt;10 mmHg. Cath lab: STEMI, unstable ACS; decompress; echo; CTA/TEE aorta.
Myocardial ischemia (~10% in ED). Causes: STEMI; NSTEMI, unstable angina; Angina, AS, HCM, spasm, Takotsubo. Clues: Radiates to both arms (LR 2.6); Prior abnormal stress test (LR 3.1); ST depression on ECG (LR 5.3). Workup: hs-Tn &gt;99th %ile + rise/fall at 0, 1–3 h; HEART score if not ruled in or out; CCTA or stress test if intermediate. Management: ASA 162–325 mg chewed; DAPT, heparin; STEMI &lt;12 h: PCI ≤120 min, else lytics; NSTE-ACS: cath &lt;24 h if GRACE &gt;140.
Aortic &amp; pericardial. Causes: Acute aortic syndrome; Cardiac tamponade; Pericarditis, myopericarditis. Clues: Abrupt severe or tearing pain to back; Sharp, pleuritic, better sitting forward; Friction rub; diffuse STE, PR depression. Workup: Out if ADD-RS ≤1 + D-dimer &lt;500 µg/L; Otherwise CT angiography of the aorta; Echo: effusion, tamponade, AR. Management: AAS: IV β-blocker; HR 60–80, SBP &lt;120 mmHg; Type A: emergency surgery; no lytics; Pericarditis: NSAID + colchicine.
Pulmonary. Causes: Pulmonary embolism; Tension pneumothorax; Pneumonia, pleuritis. Clues: Pleuritic pain, dyspnea, hypoxemia; Leg swelling; cancer, surgery, immobile; Fever, cough, crackles, dullness. Workup: Wells + PERC, then D-dimer or CTPA; CXR: pneumothorax, consolidation; Bedside echo: RV strain. Management: PE: anticoagulate; lyse if shock; Tension PTX: needle, then chest tube; Pneumonia: antibiotics by severity.
GI &amp; chest wall. Causes: Esophageal rupture; GERD, spasm, PUD, biliary, pancreatitis; Costochondritis, zoster, panic. Clues: Focal tenderness reproduces the pain; Burning, meal-related, epigastric; Pain after retching; neck crepitus. Workup: Only once ACS is reasonably excluded; Lipase, LFTs; RUQ ultrasound if biliary; CT with oral contrast if rupture suspected. Management: GERD: PPI trial; Chest wall: NSAID, reassurance; Rupture: NPO, antibiotics, surgery.
Key rule: HEART score 0–3: 1.7% 6-wk MACE incl. revasc at 0–3; 16.6% at 4–6, 50.1% at 7–10.
References:
1. Gulati M, Levy PD, Mukherjee D, et al. 2021 AHA/ACC/ASE/CHEST/SAEM/SCCT/SCMR guideline for the evaluation and diagnosis of chest pain. Circulation. 2021;144:e368–e454. PMID 34709879
2. Rao SV, O'Donoghue ML, Ruel M, et al. 2025 ACC/AHA/ACEP/NAEMSP/SCAI guideline for the management of patients with acute coronary syndromes. Circulation. 2025;151:e771–e862. PMID 40014670
3. Fanaroff AC, Rymer JA, Goldstein SA, Simel DL, Newby LK. Does this patient with chest pain have acute coronary syndrome? The Rational Clinical Examination systematic review. JAMA. 2015;314:1955–1965. PMID 26547467
4. Thygesen K, Alpert JS, Jaffe AS, et al. Fourth universal definition of myocardial infarction (2018). J Am Coll Cardiol. 2018;72:2231–2264. PMID 30153967
5. Backus BE, Six AJ, Kelder JC, et al. A prospective validation of the HEART score for chest pain patients at the emergency department. Int J Cardiol. 2013;168:2153–2158. PMID 23465250
6. Isselbacher EM, Preventza O, Hamilton Black J 3rd, et al. 2022 ACC/AHA guideline for the diagnosis and management of aortic disease. Circulation. 2022;146:e334–e482. PMID 36322642
7. Nazerian P, Mueller C, Soeiro AM, et al. Diagnostic accuracy of the aortic dissection detection risk score plus D-dimer for acute aortic syndromes: the ADvISED prospective multicenter study. Circulation. 2018;137:250–258. PMID 29030346
8. Writing Committee Members; Creager MA, Barnes GD, Giri J, et al. 2026 AHA/ACC/ACCP/ACEP/CHEST/SCAI/SHM/SIR/SVM/SVN guideline for the evaluation and management of acute pulmonary embolism in adults. Circulation. 2026;153:e977–e1051. PMID 41712677
9. Kline JA, Courtney DM, Kabrhel C, et al. Prospective multicenter evaluation of the pulmonary embolism rule-out criteria. J Thromb Haemost. 2008;6:772–780. PMID 18318689
10. Schulz-Menger J, Collini V, Gröschel J, et al. 2025 ESC guidelines for the management of myocarditis and pericarditis. Eur Heart J. 2025;46:3952–4041. PMID 40878297
11. Wong GC, Welsford M, Ainsworth C, et al. 2019 CCS/CAIC guidelines on the acute management of ST-elevation myocardial infarction: focused update on regionalization and reperfusion. Can J Cardiol. 2019;35:107–132. PMID 30760415
12. Gay E, Levy N, eds. Chest Pain; Acute Coronary Syndrome; Aortic Disease; Respiratory Distress. In: Department of Medicine Housestaff Manual, 30th ed. 2024:13–14, 32, 43.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Syncope. Confirm it was syncope, screen for high-risk features that need admission, then sort the cause by mechanism: reflex, orthostatic, or cardiac.
Start: Transient loss of consciousness with full spontaneous recovery. Eyewitness history, orthostatic vitals, 12-lead ECG
Any high-risk feature? If yes: High risk: admit for telemetry and echo: Exertional or supine; no prodrome; Palpitations or chest pain beforehand; Structural heart disease or heart failure; Abnormal ECG: block, long QT, Brugada, WPW; SBP &lt;90, HR &lt;40 awake, or GI bleeding; Family history of young sudden death.
Reflex (~60%). Causes: Vasovagal; Situational: cough, micturition; Carotid sinus hypersensitivity. Clues: Trigger: standing, pain, emotion; Prodrome: warmth, nausea, sweating; Normal heart and ECG. Workup: History alone if typical; Tilt test if recurrent, unclear. Management: Explain; avoid triggers; Counter-pressure manoeuvres; Salt and fluids if no hypertension.
Orthostatic (~15%). Causes: Volume loss or bleeding; Drugs: diuretics, vasodilators; Autonomic failure: PD, diabetes. Clues: Within 3 min of standing; Older; new or changed drugs. Workup: SBP ↓≥20 or DBP ↓≥10 in 3 min; CBC, creatinine; drug review. Management: Stop culprit drugs; give volume; Compression; rise slowly; Midodrine or fludrocortisone.
Arrhythmia (cardiac ~15%). Causes: VT/VF: scar, long QT, Brugada; High-grade AV block; SVT, WPW, sinus node disease. Clues: Abrupt, no prodrome; supine; Palpitations; family sudden death; First event at ≥35 y (LR 3.3). Workup: Telemetry if high risk; Holter, patch or loop recorder; EP study in selected cases. Management: Pacemaker for AV block; ICD or ablation for VT; Stop QT-prolonging drugs; fix K, Mg.
Structural (cardiac). Causes: Aortic stenosis, HCM; Pulmonary embolism; MI, tamponade, dissection. Clues: Syncope on exertion; murmur; Chest pain, dyspnea, hypoxemia. Workup: Echo if heart disease suspected; Troponin; CTPA if PE likely. Management: Treat cause: AVR, anticoagulation, PCI; Avoid vasodilators in AS or HCM.
Mimics (not syncope). Causes: Seizure; Hypoglycemia, intoxication; TIA, psychogenic. Clues: Tongue bite, postictal state; Focal deficit; LOC &gt;5 min. Workup: Glucose; EEG if seizure likely; CT or MRI if focal signs. Management: Treat cause; neurology referral.
Key rule: Canadian Syncope Risk Score: 97.8% sensitivity for 30-day serious outcomes at a score of −1 or more.
References:
1. Shen WK, Sheldon RS, Benditt DG, et al. 2017 ACC/AHA/HRS guideline for the evaluation and management of patients with syncope. J Am Coll Cardiol. 2017;70:e39–e110. PMID 28286221
2. Brignole M, Moya A, de Lange FJ, et al. 2018 ESC guidelines for the diagnosis and management of syncope. Eur Heart J. 2018;39:1883–1948. PMID 29562304
3. Thiruganasambandamoorthy V, Kwong K, Wells GA, et al. Development of the Canadian Syncope Risk Score to predict serious adverse events after emergency department assessment of syncope. CMAJ. 2016;188:E289–E298. PMID 27378464
4. Thiruganasambandamoorthy V, Sivilotti MLA, Le Sage N, et al. Multicenter emergency department validation of the Canadian Syncope Risk Score. JAMA Intern Med. 2020;180:737–744. PMID 32202605
5. Albassam OT, Redelmeier RJ, Shadowitz S, et al. Did this patient have cardiac syncope? The Rational Clinical Examination systematic review. JAMA. 2019;321:2448–2457. PMID 31237649
6. Sheldon R, Rose S, Ritchie D, et al. Historical criteria that distinguish syncope from seizures. J Am Coll Cardiol. 2002;40:142–148. PMID 12103268
7. Freeman R, Wieling W, Axelrod FB, et al. Consensus statement on the definition of orthostatic hypotension, neurally mediated syncope and the postural tachycardia syndrome. Clin Auton Res. 2011;21:69–72. PMID 21431947
8. Costantino G, Ruwald MH, Quinn J, et al. Prevalence of pulmonary embolism in patients with syncope. JAMA Intern Med. 2018;178:356–362. PMID 29379959
9. van Dijk N, Quartieri F, Blanc JJ, et al. Effectiveness of physical counterpressure maneuvers in preventing vasovagal syncope: the Physical Counterpressure Manoeuvres Trial (PC-Trial). J Am Coll Cardiol. 2006;48:1652–1657. PMID 17045903
10. Gay E, Levy N, eds. Syncope. In: Department of Medicine Housestaff Manual, 30th ed. 2024:34.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Palpitations. Cardiovert if the arrhythmia causes instability; treat the cause of sinus tachycardia. Otherwise sort the ECG by QRS width and regularity; if sinus, look for WPW, long QT, Brugada and match monitoring to symptom frequency.
Start: Awareness of a fast, forceful or irregular heartbeat. 12-lead ECG in symptoms: QRS width, regularity; delta wave, long QT, Brugada K, Mg, CBC, TSH, glucose; review drugs, caffeine, stimulants
Arrhythmia causing instability? If yes: Unstable: synchronized cardioversion now: Hypotension or signs of shock; Acutely altered mental status; Ischemic chest pain; Acute heart failure, pulmonary edema; Sinus tach: treat cause, no shock. Pads, sedation; pulseless or polymorphic VT: defibrillate.
Narrow, regular (SVT). Causes: AVNRT, orthodromic AVRT; Atrial flutter 2:1 (rate ~150); Focal atrial tachycardia. Clues: Abrupt onset and offset; Neck pounding: AVNRT (LR 177); Delta wave on baseline ECG: WPW. Workup: Find P waves; compare with baseline; Adenosine unmasks flutter, AT. Management: Modified Valsalva, legs raised; Adenosine 6 mg rapid push, then 12 mg; Fails: IV β-blocker or diltiazem; ablation.
Narrow, irregular (mostly AF). Causes: Atrial fibrillation; Flutter with variable block; MAT (COPD), frequent PACs. Clues: Irregularly irregular; no P waves; Alcohol, thyroid, OSA, infection. Workup: TSH, creatinine, CBC; echo; CHADS-65 for stroke risk. Management: β-blocker; diltiazem if EF &gt;40%; OAC if CHADS-65 positive; DOAC first; &lt;12 h, no stroke/TIA: cardiovert, no OAC.
Wide QRS (≥120 ms) (treat as VT). Causes: VT; less often SVT with aberrancy; Pre-excited AF (WPW); Torsades: long QT, low K or Mg. Clues: Prior MI or low EF: VT likely; AV dissociation, fusion beats; Syncope; FHx of sudden death. Workup: If any doubt, it is VT; Echo, ischemia workup; QTc; Rule out high K, TCA, Na blockers. Management: Stable VT: procainamide; HFrEF: amio; Pre-excited AF: procainamide; no nodal/amio; Torsades: IV Mg; stop QT drugs.
Sinus or ectopy (find the cause). Causes: PACs, PVCs; Sinus tach: bleed, PE, sepsis, thyroid; Psychiatric, e.g. panic (31% overall). Clues: Skipped beat, then a thump; Episodes &lt;5 min: LR 0.38 for arrhythmia; Syncope, exertion, FHx SCD: high risk. Workup: Holter, patch or loop by frequency; Echo: murmur, syncope, frequent PVCs. Management: Sinus tach: treat cause, not rate; Symptomatic PVCs: β-blocker; Reassure once rhythm–symptom match.
Key rule: Modified Valsalva (REVERT): 43% of SVTs converted to sinus rhythm, vs 17% with standard Valsalva.
References:
1. Page RL, Joglar JA, Caldwell MA, et al. 2015 ACC/AHA/HRS guideline for the management of adult patients with supraventricular tachycardia. J Am Coll Cardiol. 2016;67:e27–e115. PMID 26409259
2. Joglar JA, Chung MK, Armbruster AL, et al. 2023 ACC/AHA/ACCP/HRS guideline for the diagnosis and management of atrial fibrillation. Circulation. 2024;149:e1–e156. PMID 38033089
3. Andrade JG, Aguilar M, Atzema C, et al. The 2020 Canadian Cardiovascular Society/Canadian Heart Rhythm Society comprehensive guidelines for the management of atrial fibrillation. Can J Cardiol. 2020;36:1847–1948. PMID 33191198
4. Al-Khatib SM, Stevenson WG, Ackerman MJ, et al. 2017 AHA/ACC/HRS guideline for management of patients with ventricular arrhythmias and the prevention of sudden cardiac death. Circulation. 2018;138:e272–e391. PMID 29084731
5. Thavendiranathan P, Bagai A, Khoo C, Dorian P, Choudhry NK. Does this patient with palpitations have a cardiac arrhythmia? JAMA. 2009;302:2135–2143. PMID 19920238
6. Weber BE, Kapoor WN. Evaluation and outcomes of patients with palpitations. Am J Med. 1996;100:138–148. PMID 8629647
7. Brugada P, Brugada J, Mont L, Smeets J, Andries EW. A new approach to the differential diagnosis of a regular tachycardia with a wide QRS complex. Circulation. 1991;83:1649–1659. PMID 2022022
8. Appelboam A, Reuben A, Mann C, et al. Postural modification to the standard Valsalva manoeuvre for emergency treatment of supraventricular tachycardias (REVERT): a randomised controlled trial. Lancet. 2015;386:1747–1753. PMID 26314489
9. Wigginton JG, Agarwal S, Bartos JA, et al. Part 9: adult advanced life support: 2025 American Heart Association guidelines for cardiopulmonary resuscitation and emergency cardiovascular care. Circulation. 2025;152(16 Suppl 2):S538–S577. PMID 41122884
10. Gay E, Levy N, eds. ACLS: Tachycardia; Narrow Complex Tachycardia; Wide Complex Tachycardia; Atrial Fibrillation &amp; Flutter. In: Department of Medicine Housestaff Manual, 30th ed. 2024:4, 8–10.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Dyspnea. Look at the patient first: support breathing and act on airway threats and respiratory failure. Then sort the cause by where the problem lies: heart and pulmonary vessels, airways, lung and pleura, or outside the chest.
Start: Shortness of breath, new or acutely worse. Look yourself: RR, SpO2, work of breathing, speech, mentation; ABCs, monitor, IV ECG, chest X-ray, blood gas, BNP, hs-troponin; lung and cardiac POCUS
Respiratory distress? If yes: Distress: call for help; secure the airway: Stridor, angioedema: IM epi; Can't speak; quiet chest; Drowsy, tiring, or rising PaCO2; Hypoxemia despite high-flow O2; Tension PTX signs: decompress; Shock: PE, tamponade. O2 to SpO2 ≤96% (88–92% if CO2 retainer); intubate early.
Heart &amp; vessels. Causes: Acute heart failure, ACS; Pulmonary embolism; Arrhythmia, valve disease, tamponade. Clues: Prior HF (LR 5.8); PND (LR 2.6); S3 (LR 11); CXR congestion (LR 12); PE: sudden, pleuritic; clear CXR; DVT. Workup: ECG, hs-troponin, (NT-pro)BNP; echo; Diffuse B-lines: edema (sens 97%); PE: Wells, then D-dimer or CTPA. Management: Edema: CPAP, IV diuretic; nitrate if SBP OK; PE: anticoagulate; lyse if shock; ACS: chew ASA; STEMI: cath lab.
Airways. Causes: Anaphylaxis, angioedema, foreign body; Asthma or COPD exacerbation; Mucus plug; vocal cord dysfunction. Clues: Stridor, urticaria after an exposure; Wheeze, prolonged expiration; A-lines + sliding, no DVT: asthma/COPD. Workup: Peak flow or FEV1 if able; Blood gas if drowsy or tiring; Spirometry once stable. Management: Anaphylaxis: IM epi 0.5 mg, thigh; Nebs, steroids; asthma: IV Mg; COPD, pH ≤7.35 + ↑PaCO2: bilevel NIV.
Lung &amp; pleura. Causes: Pneumonia, aspiration; Tension pneumothorax; Effusion, ARDS, ILD, hemorrhage. Clues: Fever, cough, focal crackles; Unilateral ↓ breath sounds; Hypoxemia worse on exertion: ILD. Workup: CXR; POCUS: pneumonia sens 89%; No sliding + lung point: PTX; Cultures; tap a new effusion. Management: Tension PTX: needle, then chest tube; Pneumonia: cultures, antibiotics; Hypoxemic: HFNC rather than NIV.
Outside the chest. Causes: Metabolic acidosis: DKA, sepsis; Anemia; toxins: CO, salicylate, opioids; GBS, MG, ALS; obesity; anxiety. Clues: Clear lungs; SpO2 normal (falsely in CO); Kussmaul breathing; low HCO3; Weak cough, ↓FVC; PaCO2 rises late. Workup: VBG, COHb, lactate, glucose, CBC, salicylate; Normal A-a, ↑PaCO2: hypoventilation; Bedside FVC or NIF if weak. Management: Opioid: naloxone; treat DKA, sepsis; Weak: serial FVC; ICU early; Anxiety only after the rest excluded.
Key rule: BNP &lt;100 ng/L (pg/mL): LR 0.11 for HF in ED dyspnea; NT-proBNP uses its own, higher cutoffs.
References:
1. Heidenreich PA, Bozkurt B, Aguilar D, et al. 2022 AHA/ACC/HFSA guideline for the management of heart failure. Circulation. 2022;145:e895–e1032. PMID 35363499
2. Wang CS, FitzGerald JM, Schulzer M, Mak E, Ayas NT. Does this dyspneic patient in the emergency department have congestive heart failure? JAMA. 2005;294:1944–1956. PMID 16234501
3. Writing Committee Members; Creager MA, Barnes GD, Giri J, et al. 2026 AHA/ACC/ACCP/ACEP/CHEST/SCAI/SHM/SIR/SVM/SVN guideline for the evaluation and management of acute pulmonary embolism in adults. Circulation. 2026;153:e977–e1051. PMID 41712677
4. Rao SV, O'Donoghue ML, Ruel M, et al. 2025 ACC/AHA/ACEP/NAEMSP/SCAI guideline for the management of patients with acute coronary syndromes. Circulation. 2025;151:e771–e862. PMID 40014670
5. Lichtenstein DA, Mezière GA. Relevance of lung ultrasound in the diagnosis of acute respiratory failure: the BLUE protocol. Chest. 2008;134:117–125. PMID 18403664
6. Rochwerg B, Brochard L, Elliott MW, et al. Official ERS/ATS clinical practice guidelines: noninvasive ventilation for acute respiratory failure. Eur Respir J. 2017;50:1602426. PMID 28860265
7. Siemieniuk RAC, Chu DK, Kim LH, et al. Oxygen therapy for acutely ill medical patients: a clinical practice guideline. BMJ. 2018;363:k4169. PMID 30355567
8. O'Driscoll BR, Howard LS, Earis J, Mak V. BTS guideline for oxygen use in adults in healthcare and emergency settings. Thorax. 2017;72(Suppl 1):ii1–ii90. PMID 28507176
9. Wedzicha JA, Miravitlles M, Hurst JR, et al. Management of COPD exacerbations: a European Respiratory Society/American Thoracic Society guideline. Eur Respir J. 2017;49:1600791. PMID 28298398
10. Cardona V, Ansotegui IJ, Ebisawa M, et al. World Allergy Organization anaphylaxis guidance 2020. World Allergy Organ J. 2020;13:100472. PMID 33204386
11. Oczkowski S, Ergan B, Bos L, et al. ERS clinical practice guidelines: high-flow nasal cannula in acute respiratory failure. Eur Respir J. 2022;59:2101574. PMID 34649974
12. Gay E, Levy N, eds. Respiratory Distress; Hypoxemia &amp; Hypercapnia; Heart Failure; VTE Diagnostics. In: Department of Medicine Housestaff Manual, 30th ed. 2024:22, 43–44, 51.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Abdominal Pain. Act first on shock, peritonitis, pain out of proportion and possible ruptured ectopic; then localize the pain and let lipase, liver tests and site-directed imaging (CT for most, ultrasound for RUQ or pelvic pain) find the cause.
Start: Acute abdominal pain in an adult. β-hCG if could be pregnant; vitals; abdominal, pelvic or genital and rectal exam CBC, lytes, creatinine, LFTs, lipase, lactate, UA; ECG if upper pain
Red flags of an acute abdomen? If yes: Acute abdomen: resuscitate, call surgery/gyne: Hypotension, tachycardia or sepsis; Rigidity, guarding or rebound; Pain out of proportion to the exam; Bilious vomiting, obstipation; Hematemesis or hematochezia; β-hCG + with shock or peritonism. Sepsis: fluids, antibiotics; AAA: permissive hypotension, OR.
Upper abdomen (RUQ/epigastric). Causes: Acute cholangitis; Biliary colic, cholecystitis; Pancreatitis, peptic ulcer. Clues: Fever, jaundice; full triad often absent; Murphy sign weak: LR 2.8 (CI 0.8–8.6); Epigastric pain boring to the back. Workup: RUQ US first; MRCP if CBD stone possible; Lipase &gt;3× ULN + typical pain; CT only if pancreatitis unclear. Management: Cholangitis: antibiotics, ERCP; Cholecystitis: early cholecystectomy; Pancreatitis: moderate fluids, early PO.
Lower abdomen, pelvis (RLQ, LLQ). Causes: Ectopic pregnancy; Ovarian or testicular torsion; Appendicitis, diverticulitis, stone, PID. Clues: Pain migrating to RLQ; fever; Vaginal bleeding; missed period; Sudden one-sided pain with vomiting. Workup: β-hCG +: transvaginal ultrasound; CT with IV contrast; noncontrast if stone; Doppler US if torsion; US first if pregnant. Management: No IUP: PUL; serial β-hCG, gynecology; Torsion: urgent surgical detorsion; Surgery; antibiotics if uncomplicated.
Diffuse (often surgical). Causes: Ruptured AAA or aortic dissection; Mesenteric ischemia; Perforation, obstruction, volvulus. Clues: Older smoker; back pain, pulsatile mass; Pain out of proportion; AF; Colicky pain, prior surgery or hernia. Workup: CTA if ischemia or aortic cause; Bedside ultrasound for AAA if unstable; CT with IV contrast, not plain films. Management: Rupture: door-to-repair &lt;90 min; Ischemia: heparin, revascularize; SBO: NG tube, fluids; OR if strangulated.
Image-negative (outside gut). Causes: Inferior MI; DKA, adrenal crisis; Hypercalcemia, pneumonia, zoster, IBS. Clues: Cardiac risk with upper abdominal pain; Carnett sign: abdominal wall pain; Normal imaging; recurrent pain. Workup: ECG ± troponin; Glucose, calcium, gas, cortisol; CXR if cough or hypoxemia. Management: Treat cause: ACS, DKA, hypercalcemia; Adrenal crisis: IV hydrocortisone 100 mg; Functional: TCA or SNRI, not opioids.
Key rule: Alvarado score, cut-point 5: 99% sensitivity for appendicitis; a score below 5 helps rule it out.
References:
1. Expert Panel on Gastrointestinal Imaging; Scheirey CD, Fowler KJ, et al. ACR Appropriateness Criteria acute nonlocalized abdominal pain. J Am Coll Radiol. 2018;15:S217–S231. PMID 30392591
2. Gay E, Levy N, eds. Abdominal Pain; Pancreatitis and Pancreatic Mass; Biliary Disease; Adrenal Disorders. In: Department of Medicine Housestaff Manual, 30th ed. 2024:69, 82, 85, 182.
3. Ohle R, O'Reilly F, O'Brien KK, et al. The Alvarado score for predicting acute appendicitis: a systematic review. BMC Med. 2011;9:139. PMID 22204638
4. Expert Panel on Gastrointestinal Imaging; Russo GK, Zaheer A, et al. ACR Appropriateness Criteria right upper quadrant pain: 2022 update. J Am Coll Radiol. 2023;20:S211–S223. PMID 37236744
5. Kiriyama S, Kozaka K, Takada T, et al. Tokyo Guidelines 2018: diagnostic criteria and severity grading of acute cholangitis. J Hepatobiliary Pancreat Sci. 2018;25:17–30. PMID 29032610
6. Trowbridge RL, Rutkowski NK, Shojania KG. Does this patient have acute cholecystitis? JAMA. 2003;289:80–86. PMID 12503981
7. Tenner S, Vege SS, Sheth SG, et al. American College of Gastroenterology guidelines: management of acute pancreatitis. Am J Gastroenterol. 2024;119:419–437. PMID 38857482
8. Po L, Thomas J, Mills K, et al. Guideline No. 414: management of pregnancy of unknown location and tubal and nontubal ectopic pregnancies. J Obstet Gynaecol Can. 2021;43:614–630.e1. PMID 33453378
9. Di Saverio S, Podda M, De Simone B, et al. Diagnosis and treatment of acute appendicitis: 2020 update of the WSES Jerusalem guidelines. World J Emerg Surg. 2020;15:27. PMID 32295644
10. Chaikof EL, Dalman RL, Eskandari MK, et al. The Society for Vascular Surgery practice guidelines on the care of patients with an abdominal aortic aneurysm. J Vasc Surg. 2018;67:2–77. PMID 29268916
11. Bala M, Catena F, Kashuk J, et al. Acute mesenteric ischemia: updated guidelines of the World Society of Emergency Surgery. World J Emerg Surg. 2022;17:54. PMID 36261857
12. Ten Broek RPG, Krielen P, Di Saverio S, et al. Bologna guidelines for diagnosis and management of adhesive small bowel obstruction (ASBO): 2017 update. World J Emerg Surg. 2018;13:24. PMID 29946347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GI Bleeding. Resuscitate first (transfuse in shock, Hb &lt;70 g/L otherwise), start varix therapy if cirrhosis, then localize the source (upper, variceal, lower, small bowel), risk-stratify with Glasgow-Blatchford or Oakland, and scope.
Start: Hematemesis, coffee-ground emesis, melena or hematochezia. Two large-bore IVs; shock index, rectal exam; CBC, INR, urea, creatinine, crossmatch
Unstable, cirrhosis or antithrombotic? If yes: Unstable: resuscitate, ICU, then EGD or CTA: Shock (SI &gt;1 or SBP &lt;90): RBC now; Hb &lt;70 g/L (&lt;80 if CV disease): transfuse; Large hematemesis or ↓LOC: intubate; Cirrhosis: octreotide, ceftriaxone, EGD ≤12 h; Anticoagulant: hold; warfarin: PCC, not FFP; Cardiac ASA: keep; no vit K, no TXA. Hematochezia + shock: EGD if upper possible, else CTA.
Upper, nonvariceal (most UGIB). Causes: Peptic ulcer: NSAIDs, H. pylori; Esophagitis, gastritis, Mallory-Weiss; Aortoenteric fistula (aortic graft). Clues: Melena on exam (LR 25); Urea:Cr &gt;0.12 (BUN:Cr &gt;30): LR 7.5; NSAIDs or aspirin; epigastric pain. Workup: Blatchford ≤1: outpatient EGD; Others: EGD within 24 h; Aortic graft: CTA, vascular surgery. Management: Pre-EGD: erythromycin ± IV PPI; High-risk ulcer: scope, IV PPI ×3 d; PPI BID ×2 wk; H. pylori, retest if neg.
Variceal (cirrhosis). Causes: Esophageal varices; Gastric varices; Portal hypertensive gastropathy. Clues: Known cirrhosis or heavy alcohol use; Ascites, spider angiomas, low platelets. Workup: EGD within 12 h of presentation; INR, bilirubin, albumin: Child-Pugh. Management: Octreotide 2–5 d; ceftriaxone 1 g/d; Band ligation; avoid over-transfusing; TIPS ≤72 h: Child C10–13 or B+active.
Lower GI (colon). Causes: Diverticular bleed (30–65%); Hemorrhoids, angioectasia, colitis; Colorectal cancer; post-polypectomy. Clues: Painless hematochezia; older adult; Clots in stool: not upper (LR 0.05); Hematochezia + shock: 10–15% upper. Workup: Oakland ≤8: outpatient colonoscopy; Admitted: colonoscopy after prep; Brisk bleed: CTA, not urgent colo. Management: Most stop on their own; Endoscopic clips or coagulation; CTA positive: embolize; surgery last.
Small bowel (EGD, colo −). Causes: Angioectasia; Heyde (with AS); Crohn, NSAID ulcers, tumour; Meckel diverticulum if young. Clues: Normal EGD and colonoscopy; Iron deficiency; recurrent melena. Workup: Second-look EGD or colonoscopy; Capsule endoscopy first line; CT enterography if stricture risk. Management: Deep enteroscopy to treat lesion; Iron; octreotide for angioectasia.
Key rule: Glasgow-Blatchford score ≤1: 98.6% sensitivity for intervention or death; score ≤1 suits outpatient care.
References:
1. Laine L, Barkun AN, Saltzman JR, Martel M, Leontiadis GI. ACG clinical guideline: upper gastrointestinal and ulcer bleeding. Am J Gastroenterol. 2021;116:899–917. PMID 33929377
2. Barkun AN, Almadi M, Kuipers EJ, et al. Management of nonvariceal upper gastrointestinal bleeding: guideline recommendations from the International Consensus Group. Ann Intern Med. 2019;171:805–822. PMID 31634917
3. Sengupta N, Feuerstein JD, Jairath V, et al. Management of patients with acute lower gastrointestinal bleeding: an updated ACG guideline. Am J Gastroenterol. 2023;118:208–231. PMID 36735555
4. Srygley FD, Gerardo CJ, Tran T, Fisher DA. Does this patient have a severe upper gastrointestinal bleed? JAMA. 2012;307:1072–1079. PMID 22416103
5. Stanley AJ, Laine L, Dalton HR, et al. Comparison of risk scoring systems for patients presenting with upper gastrointestinal bleeding: international multicentre prospective study. BMJ. 2017;356:i6432. PMID 28053181
6. Villanueva C, Colomo A, Bosch A, et al. Transfusion strategies for acute upper gastrointestinal bleeding. N Engl J Med. 2013;368:11–21. PMID 23281973
7. de Franchis R, Bosch J, Garcia-Tsao G, Reiberger T, Ripoll C; Baveno VII Faculty. Baveno VII – renewing consensus in portal hypertension. J Hepatol. 2022;76:959–974. PMID 35120736
8. Oakland K, Jairath V, Uberoi R, et al. Derivation and validation of a novel risk score for safe discharge after acute lower gastrointestinal bleeding: a modelling study. Lancet Gastroenterol Hepatol. 2017;2:635–643. PMID 28651935
9. Abraham NS, Barkun AN, Sauer BG, et al. ACG-CAG clinical practice guideline: management of anticoagulants and antiplatelets during acute gastrointestinal bleeding and the periendoscopic period. Am J Gastroenterol. 2022;117:542–558. PMID 35297395
10. HALT-IT Trial Collaborators. Effects of a high-dose 24-h infusion of tranexamic acid on death and thromboembolic events in patients with acute gastrointestinal bleeding (HALT-IT). Lancet. 2020;395:1927–1936. PMID 32563378
11. Gerson LB, Fidler JL, Cave DR, Leighton JA. ACG clinical guideline: diagnosis and management of small bowel bleeding. Am J Gastroenterol. 2015;110:1265–1287. PMID 26303132
12. Gay E, Levy N, eds. Upper GI Bleeding; Lower GI Bleeding. In: Department of Medicine Housestaff Manual, 30th ed. 2024:67–68.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Abnormal Liver Tests. Act first on liver failure, cholangitis, drug jaundice or acetaminophen. Then name the pattern: mild (&lt;5× ULN) or marked (≥5×; &gt;15× suggests acetaminophen or ischemia) hepatocellular, cholestatic, or isolated bilirubin.
Start: Abnormal ALT, AST, ALP or bilirubin on routine or acute testing. Repeat tests; history: alcohol, drugs, supplements, metabolic and viral risk R = (ALT/ULN) ÷ (ALP/ULN); bilirubin, INR, albumin, platelets
Liver failure, cholangitis or overdose? If yes: Emergency: admit; hepatology, GI or toxicology: ALF: INR ≥1.5 + confusion, no cirrhosis; Possible acetaminophen excess; Fever, RUQ pain, jaundice; Drug + ALT &gt;3×, bilirubin &gt;2× ULN (Hy's law); Shock, hypoglycemia, ↑lactate; Pregnancy: HELLP, acute fatty liver. NAC if acetaminophen risk or early ALF; ALF: ICU, transplant.
Hepatocellular, mild (R &gt;5, &lt;5× ULN). Causes: MASLD; alcohol-related disease; Drugs, herbal supplements; HBV, HCV, iron overload, Wilson, autoimmune. Clues: Obesity, diabetes, dyslipidemia; AST:ALT ≥2:1 suggests alcohol; AST ≫ ALT, high CK: muscle, not liver. Workup: HBsAg, anti-HBc, HCV Ab; iron studies; ANA, anti-smooth muscle, IgG; ceruloplasmin; Ultrasound; FIB-4 ≥1.3 → elastography. Management: Stop alcohol and culprit drugs; MASLD: weight loss, treat metabolic risk; HBV, HCV: refer for antivirals.
Hepatocellular, marked (R &gt;5, ≥5× ULN). Causes: Acetaminophen toxicity; Ischemia, HSV, Budd-Chiari, Wilson; Acute hepatitis A, B, E; drugs; autoimmune. Clues: Overdose, or repeated excess + alcohol; ALT:LDH &lt;1.5: ischemia, acetaminophen; HSV: fever, anicteric; pregnant, immunosupp.. Workup: Acetaminophen level even if no history; HAV IgM, HBsAg, anti-HBc IgM, HSV PCR; Doppler ultrasound; trend INR, glucose. Management: NAC now if acetaminophen possible; Stop the drug; autoimmune: steroids; Suspect HSV: empiric IV acyclovir.
Cholestatic or mixed (R &lt;5). Causes: Cholangitis; Stone; pancreatic or biliary cancer; PBC, PSC, drugs, infiltration. Clues: Fever, RUQ pain, jaundice: Charcot; Painless jaundice, weight loss: cancer; Itch, middle-aged woman: PBC; IBD: PSC. Workup: High GGT confirms liver source of ALP; Ultrasound: dilated ducts → MRCP/ERCP; Normal ducts: AMA (PBC); MRCP (PSC). Management: Cholangitis: antibiotics, then drainage; Stones: ERCP, then cholecystectomy; PBC: ursodiol 13–15 mg/kg/d.
Isolated bilirubin (enzymes normal). Causes: Gilbert syndrome; Hemolysis; hematoma resorption; Direct: sepsis, TPN, drugs; Dubin-Johnson. Clues: Indirect; rises with fasting, illness; Anemia, high LDH, low haptoglobin. Workup: Fractionate: direct vs indirect; CBC, smear, reticulocytes, haptoglobin; Direct: ultrasound, as for cholestasis. Management: Gilbert: reassure; no further tests; Hemolysis: find and treat the cause.
Key rule: Healthy ALT upper limit (ACG): 29–33 U/L in men and 19–25 U/L in women; assess any ALT above this.
References:
1. Kwo PY, Cohen SM, Lim JK. ACG clinical guideline: evaluation of abnormal liver chemistries. Am J Gastroenterol. 2017;112:18–35. PMID 27995906
2. Chalasani NP, Maddur H, Russo MW, Wong RJ, Reddy KR. ACG clinical guideline: diagnosis and management of idiosyncratic drug-induced liver injury. Am J Gastroenterol. 2021;116:878–898. PMID 33929376
3. Shingina A, Mukhtar N, Wakim-Fleming J, et al. Acute liver failure guidelines. Am J Gastroenterol. 2023;118:1128–1153. PMID 37377263
4. Lee WM, Hynan LS, Rossaro L, et al. Intravenous N-acetylcysteine improves transplant-free survival in early stage non-acetaminophen acute liver failure. Gastroenterology. 2009;137:856–864. PMID 19524577
5. Dart RC, Mullins ME, Matoushek T, et al. Management of acetaminophen poisoning in the US and Canada: a consensus statement. JAMA Netw Open. 2023;6:e2327739. PMID 37552484
6. Cassidy WM, Reynolds TB. Serum lactic dehydrogenase in the differential diagnosis of acute hepatocellular injury. J Clin Gastroenterol. 1994;19:118–121. PMID 7963356
7. Rinella ME, Neuschwander-Tetri BA, Siddiqui MS, et al. AASLD practice guidance on the clinical assessment and management of nonalcoholic fatty liver disease. Hepatology. 2023;77:1797–1835. PMID 36727674
8. Osiowy C, Alvarez F, Coffin CS, et al.; CASL Clinical Practice Guidelines Committee. The management of chronic hepatitis B: 2025 guidelines update from the Canadian Association for the Study of the Liver and AMMI Canada. Can Liver J. 2025;8:368–440. PMID 40677987
9. Bhattacharya D, Aronsohn A, Price J, Lo Re V; AASLD-IDSA HCV Guidance Panel. Hepatitis C guidance 2023 update: AASLD-IDSA recommendations for testing, managing, and treating hepatitis C virus infection. Clin Infect Dis. 2023:ciad319. PMID 37229695
10. Lindor KD, Bowlus CL, Boyer J, Levy C, Mayo M. Primary biliary cholangitis: 2018 practice guidance from the American Association for the Study of Liver Diseases. Hepatology. 2019;69:394–419. PMID 30070375
11. Miura F, Okamoto K, Takada T, et al. Tokyo Guidelines 2018: initial management of acute biliary infection and flowchart for acute cholangitis. J Hepatobiliary Pancreat Sci. 2018;25:31–40. PMID 28941329
12. Gay E, Levy N, eds. Liver Chemistry Tests; Biliary Disease; Acute Liver Injury &amp; Failure; Viral Hepatitis. In: Department of Medicine Housestaff Manual, 30th ed. 2024:84–87.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Diarrhea. Assess volume status and act on severe, bloody or high-risk illness first, then sort by duration and stool type: acute infectious, C. difficile after antibiotics, or chronic watery, fatty or inflammatory.
Start: ≥3 loose stools/d: acute &lt;14 d, chronic &gt;4 wk. Duration, blood, fever, travel, food, new drugs, antibiotics, immune status; volume status Electrolytes, creatinine if more than mild; stool tests only if they change care
Severe, bloody or high-risk? If yes: High risk: rehydrate and send stool tests: Hypovolemia: orthostasis, AKI; Fever ≥38.5 °C or &gt;6 stools/d; Sepsis: blood cultures, antibiotics; Bloody, afebrile: no antibiotics; Shock, ileus, megacolon: fulminant CDI; Immunosuppressed, ≥70, pregnant. Fulminant: PO vancomycin 500 mg QID + IV metronidazole; surgery.
Acute infectious (most; viral). Causes: Norovirus; traveller's E. coli; Campylobacter, Salmonella, Shigella; Shiga toxin E. coli O157 (HUS). Clues: Large, watery: small bowel; Blood, tenesmus, fever: colonic; Travel, food, sick contacts. Workup: None if mild and not high-risk; Stool culture or PCR if severe; Shiga toxin if bloody. Management: Oral rehydration; Loperamide if no fever or blood; Azithromycin: febrile dysentery, travel.
C. difficile (antibiotic use). Causes: Antibiotics within 3 mo; Hospital stay, age ≥65, PPI; Fulminant colitis, megacolon. Clues: ≥3 unformed stools in 24 h; Fever, ↑WBC, abdominal pain. Workup: Test only if not on laxatives; Severe: WBC ≥15 ×10⁹/L; Severe: Cr &gt;133 µmol/L (1.5 mg/dL). Management: Stop antibiotics; fidaxomicin 200 mg BID; Or PO vancomycin 125 mg QID; each ×10 d; Recurrent: fidaxomicin; FMT after 2nd.
Chronic watery (&gt;4 wk). Causes: IBS-D, microscopic colitis; Drugs, bile acid; lactose, sorbitol; Hyperthyroidism, neuroendocrine tumour. Clues: Osmotic gap &gt;125 mOsm/kg: osmotic; Gap &lt;50, persists fasting: secretory. Workup: CBC, TSH, tTG, Giardia; Calprotectin ≤40 µg/g: IBD unlikely; Colonoscopy + biopsy if alarm. Management: Stop culprit drugs and sugars; Budesonide: microscopic colitis; Bile acid binder for bile acid.
Chronic fatty (malabsorptive). Causes: Celiac disease; Pancreatic insufficiency; Bacterial overgrowth, short bowel. Clues: Greasy, foul, floating stools; Weight loss; low iron or B12. Workup: tTG-IgA with total IgA; Fecal elastase. Management: Duodenal biopsy, then gluten-free diet; Pancreatic enzymes with meals.
Chronic inflammatory (bloody). Causes: Colorectal cancer; Crohn disease, ulcerative colitis; Ischemic, radiation, CMV colitis. Clues: Onset &gt;50 y, blood, nocturnal; Weight loss, anemia, fever. Workup: Stool culture, C. diff; calprotectin, CRP; Colonoscopy with biopsies. Management: GI referral; treat IBD; Cancer: staging and surgery.
Key rule: Fecal calprotectin ≤40 µg/g: ≤1% probability of IBD in adults with IBS-type symptoms.
References:
1. Shane AL, Mody RK, Crump JA, et al. 2017 Infectious Diseases Society of America clinical practice guidelines for the diagnosis and management of infectious diarrhea. Clin Infect Dis. 2017;65:e45–e80. PMID 29053792
2. Riddle MS, DuPont HL, Connor BA. ACG clinical guideline: diagnosis, treatment, and prevention of acute diarrheal infections in adults. Am J Gastroenterol. 2016;111:602–622. PMID 27068718
3. McDonald LC, Gerding DN, Johnson S, et al. Clinical practice guidelines for Clostridium difficile infection in adults and children: 2017 update by IDSA and SHEA. Clin Infect Dis. 2018;66:e1–e48. PMID 29462280
4. Johnson S, Lavergne V, Skinner AM, et al. Clinical practice guideline by IDSA and SHEA: 2021 focused update guidelines on management of Clostridioides difficile infection in adults. Clin Infect Dis. 2021;73:e1029–e1044. PMID 34164674
5. Wong CS, Jelacic S, Habeeb RL, Watkins SL, Tarr PI. The risk of the hemolytic-uremic syndrome after antibiotic treatment of Escherichia coli O157:H7 infections. N Engl J Med. 2000;342:1930–1936. PMID 10874060
6. Louie TJ, Miller MA, Mullane KM, et al. Fidaxomicin versus vancomycin for Clostridium difficile infection. N Engl J Med. 2011;364:422–431. PMID 21288078
7. van Nood E, Vrieze A, Nieuwdorp M, et al. Duodenal infusion of donor feces for recurrent Clostridium difficile. N Engl J Med. 2013;368:407–415. PMID 23323867
8. Arasaradnam RP, Brown S, Forbes A, et al. Guidelines for the investigation of chronic diarrhoea in adults: British Society of Gastroenterology, 3rd edition. Gut. 2018;67:1380–1399. PMID 29653941
9. Menees SB, Powell C, Kurlander J, et al. A meta-analysis of the utility of C-reactive protein, erythrocyte sedimentation rate, fecal calprotectin, and fecal lactoferrin to exclude IBD in adults with IBS. Am J Gastroenterol. 2015;110:444–454. PMID 25732419
10. Smalley W, Falck-Ytter C, Carrasco-Labra A, et al. AGA clinical practice guidelines on the laboratory evaluation of functional diarrhea and diarrhea-predominant irritable bowel syndrome in adults (IBS-D). Gastroenterology. 2019;157:851–854. PMID 31302098
11. Gay E, Levy N, eds. Diarrhea; C. Difficile Infection. In: Department of Medicine Housestaff Manual, 30th ed. 2024:74, 121.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Acute Kidney Injury. Confirm and stage AKI with KDIGO criteria, treat renal emergencies (hyperkalemia first; dialysis only if refractory), then sort the cause into pre-renal, intrinsic (tubulointerstitial, glomerular or vascular) or post-renal.
Start: Creatinine rising or urine output falling. KDIGO: Cr ↑≥26.5 µmol/L (0.3 mg/dL) in 48 h, ≥1.5× in 7 d, or UOP &lt;0.5 mL/kg/h ×6 h; stage 1–3 K, VBG, ECG; volume; hold nephrotoxins; bladder scan; UA, sediment; urine Na, Cr, urea
Any renal emergency? If yes: Renal emergency: treat now; call nephrology: ECG change, K ≥6.0 mmol/L, or rising fast; Refractory pulmonary edema; pH &lt;7.1 despite bicarbonate; Uremia: pericarditis, confusion; Lithium or toxic alcohol; RPGN: hemoptysis, RBC casts. ECG change: Ca gluconate; K ≥6.5: shift K; dialyze if refractory.
Pre-renal (commonest). Causes: Volume loss: GI, bleeding, diuretics; Low EABV: heart failure, cirrhosis, sepsis; NSAIDs, ACEi/ARB. Clues: Orthostasis, dry mucosa; or congestion; Bland sediment, hyaline casts. Workup: FENa &lt;1% if off diuretics; FEUrea ≤35% on diuretics: weak. Management: Dry: balanced crystalloid; hold diuretics; HF congestion: diurese; Cr rise OK; Cirrhosis: stop diuretics; albumin challenge.
Tubulointerstitial (intrinsic). Causes: ATN: ischemia, sepsis, contrast; AIN: β-lactams, PPIs, NSAIDs; Rhabdomyolysis; crystals (TLS). Clues: Muddy brown casts, tubular cells: ATN; New drug; fever, rash, sterile pyuria; Heme+ dipstick, no RBCs: rhabdo. Workup: Fresh urine microscopy; CK; urate, phosphate, LDH if TLS; Skip urine eosinophils (LR ~1). Management: ATN: supportive; avoid nephrotoxins; AIN: stop drug; steroids per nephrology; Rhabdo: early isotonic fluids; watch K.
Glomerular &amp; vascular (intrinsic). Causes: RPGN: anti-GBM, ANCA vasculitis; Lupus, IgA, post-infectious GN; TTP/HUS, scleroderma crisis, atheroemboli. Clues: RBC casts, dysmorphic RBCs; Hemoptysis, rash, sinusitis; Schistocytes, low platelets, high LDH. Workup: ANCA, anti-GBM, C3/C4, ANA; Smear, LDH, haptoglobin, ADAMTS13 if TMA; Biopsy if it will change treatment. Management: RPGN: steroids ± PLEX, nephrology today; TTP: hematology, PLEX; Scleroderma crisis: captopril.
Post-renal (quick to fix). Causes: Bladder outlet: BPH, anticholinergics; Blocked urinary catheter; Bilateral stones, pelvic mass. Clues: Anuria; palpable bladder; Prostatism, recurrent UTIs. Workup: Bladder scan for retention; Renal US: hydronephrosis. Management: Foley; flush or replace blocked catheter; Fever + hydro: urgent decompression; Watch for post-obstructive diuresis.
Key rule: FEUrea ≤35% (pre-renal AKI): 89% sensitivity on diuretics (24/27); later study: specificity 33%.
References:
1. Kellum JA, Lameire N; KDIGO AKI Guideline Work Group. Diagnosis, evaluation, and management of acute kidney injury: a KDIGO summary (Part 1). Crit Care. 2013;17:204. PMID 23394211
2. James M, Bouchard J, Ho J, et al. Canadian Society of Nephrology commentary on the 2012 KDIGO clinical practice guideline for acute kidney injury. Am J Kidney Dis. 2013;61:673–685. PMID 23518195
3. Carvounis CP, Nisar S, Guro-Razuman S. Significance of the fractional excretion of urea in the differential diagnosis of acute renal failure. Kidney Int. 2002;62:2223–2229. PMID 12427149
4. Perazella MA, Coca SG, Kanbay M, et al. Diagnostic value of urine microscopy for differential diagnosis of acute kidney injury in hospitalized patients. Clin J Am Soc Nephrol. 2008;3:1615–1619. PMID 18784207
5. Muriithi AK, Nasr SH, Leung N. Utility of urine eosinophils in the diagnosis of acute interstitial nephritis. Clin J Am Soc Nephrol. 2013;8:1857–1862. PMID 24052222
6. Licurse A, Kim MC, Dziura J, et al. Renal ultrasonography in the evaluation of acute kidney injury: developing a risk stratification framework. Arch Intern Med. 2010;170:1900–1907. PMID 21098348
7. Semler MW, Self WH, Wanderer JP, et al. Balanced crystalloids versus saline in critically ill adults. N Engl J Med. 2018;378:829–839. PMID 29485925
8. STARRT-AKI Investigators. Timing of initiation of renal-replacement therapy in acute kidney injury. N Engl J Med. 2020;383:240–251. PMID 32668114
9. Bosch X, Poch E, Grau JM. Rhabdomyolysis and acute kidney injury. N Engl J Med. 2009;361:62–72. PMID 19571284
10. Rovin BH, Adler SG, Barratt J, et al. Executive summary of the KDIGO 2021 guideline for the management of glomerular diseases. Kidney Int. 2021;100:753–779. PMID 34556300
11. Gay E, Levy N, eds. Hepatorenal Syndrome; Acute Kidney Injury; Advanced Diuresis; Urinalysis &amp; Nephrolithiasis; Transfusion Medicine. In: Department of Medicine Housestaff Manual, 30th ed. 2024:94, 96–97, 101, 108, 142.
12. Pépin MN, Bouchard J, Legault L, Ethier J. Diagnostic performance of fractional excretion of urea and fractional excretion of sodium in the evaluations of patients with acute kidney injury with or without diuretic treatment. Am J Kidney Dis. 2007;50:566–573. PMID 17900456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Hyponatremia. Treat severe symptoms with 3% saline boluses first. Otherwise confirm hypotonicity, sort the cause by volume status and urine Osm/Na, and keep the rise ≤10 mmol/L in the first 24 h and ≤8 each day after.
Start: Serum Na &lt;135 mmol/L, from no symptoms to seizure or coma. Osm ≥275 mOsm/kg = not hypotonic: glucose (Na ↓2.4 per 5.6 mmol/L), lipids, paraprotein, glycine Send urine Osm/Na, TSH, AM cortisol (never delay 3%); volume status; drugs
Severe symptoms, or acute with symptoms? If yes: Severe symptoms: give 3% NaCl bolus now: Seizure, coma, or somnolence; Vomiting or cardiorespiratory distress; Acute (&lt;48 h) + symptoms: marathon, MDMA; Symptoms resolve or Na ↑5: stop 3%; Na rise over limit: relower, D5W ± DDAVP. 3% NaCl 100–150 mL/10–20 min; Na after each; ≤3×; aim ↑4–6.
Hypovolemic (UNa ≤30 if GI). Causes: Vomiting, diarrhea, third-spacing; Thiazides; cerebral salt wasting; Primary adrenal insufficiency. Clues: Orthostatic, dry mucosa, low JVP; UNa ≤30: extrarenal loss; UNa &gt;30: diuretic, adrenal, renal. Workup: Urine Na before giving fluids; AM cortisol, K; ACTH stim if low. Management: Isotonic saline; stop thiazide; Adrenal crisis: IV hydrocortisone 100 mg; UOP &gt;100 mL/h: DDAVP ± D5W.
Euvolemic (UNa &gt;30). Causes: SIADH: lung, CNS, cancer; Drugs: SSRIs, carbamazepine; pain; Low cortisol; severe hypothyroid. Clues: UOsm &gt;100, UNa &gt;30, no diuretic; FE urate &gt;12% even on diuretics; Na falls after normal saline. Workup: TSH, AM cortisol before SIADH label; CXR; CT head if neuro signs. Management: Fluid restrict 1–1.5 L/d; treat cause; Urea 0.25–0.5 g/kg/d, or NaCl + loop; Avoid normal saline in SIADH.
Hypervolemic (UNa ≤30). Causes: Heart failure; Cirrhosis; Nephrotic syndrome; advanced CKD. Clues: Edema, ascites, raised JVP; UNa ≤30 unless diuretics or CKD. Workup: BNP, echo; liver tests, albumin; Creatinine, urine protein. Management: Fluid restriction; Loop diuretic if overloaded; Treat the heart, liver or kidney.
Low urine Osm (UOsm ≤100). Causes: Primary polydipsia; Low solute: beer, tea and toast. Clues: UOsm ≤100 mOsm/kg; Psychiatric illness; large intake; Beer, poor diet: high demyelination risk. Workup: Diet and fluid intake history; UOsm ≈ last 2 digits of SG × 30. Management: Restrict water; add solute slowly; Corrects fast: watch Na and UOP; DDAVP clamp if rising too fast.
Key rule: Limit to avoid osmotic demyelination: ≤10 mmol/L max in 24 h; ≤8 if Na ≤105, low K, EtOH, poor diet, cirrhosis.
References:
1. Spasovski G, Vanholder R, Allolio B, et al. Clinical practice guideline on diagnosis and treatment of hyponatraemia. Eur J Endocrinol. 2014;170:G1–G47. PMID 24569125
2. Verbalis JG, Goldsmith SR, Greenberg A, et al. Diagnosis, evaluation, and treatment of hyponatremia: expert panel recommendations. Am J Med. 2013;126(10 Suppl 1):S1–S42. PMID 24074529
3. Hoorn EJ, Zietse R. Diagnosis and treatment of hyponatremia: compilation of the guidelines. J Am Soc Nephrol. 2017;28:1340–1349. PMID 28174217
4. Adrogué HJ, Tucker BM, Madias NE. Diagnosis and management of hyponatremia: a review. JAMA. 2022;328:280–291. PMID 35852524
5. Baek SH, Jo YH, Ahn S, et al. Risk of overcorrection in rapid intermittent bolus vs slow continuous infusion therapies of hypertonic saline for patients with symptomatic hyponatremia: the SALSA randomized clinical trial. JAMA Intern Med. 2021;181:81–92. PMID 33104189
6. George JC, Zafar W, Bucaloiu ID, Chang AR. Risk factors and outcomes of rapid correction of severe hyponatremia. Clin J Am Soc Nephrol. 2018;13:984–992. PMID 29871886
7. Fenske W, Störk S, Koschker AC, et al. Value of fractional uric acid excretion in differential diagnosis of hyponatremic patients on diuretics. J Clin Endocrinol Metab. 2008;93:2991–2997. PMID 18477658
8. Hillier TA, Abbott RD, Barrett EJ. Hyponatremia: evaluating the correction factor for hyperglycemia. Am J Med. 1999;106:399–403. PMID 10225241
9. Gay E, Levy N, eds. Sodium Disorders; IV Fluids &amp; Electrolyte Repletion; Adrenal Disorders. In: Department of Medicine Housestaff Manual, 30th ed. 2024:104, 107, 182.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Hyperkalemia. Get an ECG and exclude a spurious result. IV calcium if the ECG has changed; if K ≥6.0 or rising fast, shift K into cells and start removal. Then sort the cause: poor excretion, low aldosterone effect, or shift.
Start: Serum potassium above the upper limit of normal. STAT 12-lead ECG and monitor; creatinine, glucose, gas, CBC; drug review Hemolyzed or unexpected with normal ECG: repeat K on a blood gas before treating
ECG change, K ≥6.0, or rising fast? If yes: Emergency: stabilize, shift, then remove K: ECG: peaked T, long PR, wide QRS, brady; ECG change: Ca gluconate 10% 30 mL IV; K ≥6.5: shift K even if ECG normal; K 6.0–6.4: monitor, binder, recheck K; After insulin: K in 1–2 h; glucose ≥3 h. Shift: insulin 5–10 U + dextrose 25–50 g; salbutamol 10–20 mg.
Low GFR or distal flow (commonest). Causes: AKI, especially oliguric; Advanced CKD; missed dialysis; Low distal flow: HF, hypovolemia. Clues: Low urine output; rising creatinine; Edema, or dry and orthostatic. Workup: Creatinine, urea; bladder scan; Renal ultrasound if AKI is new. Management: Dialysis if oliguric, ESKD or refractory; Making urine: loop diuretic; Volume-depleted: isotonic fluid first.
Low aldosterone effect (drugs). Causes: ACEi/ARB, MRA, K-sparing diuretic; NSAIDs, trimethoprim, heparin, CNIs; Adrenal insufficiency: low Na, low BP. Clues: New drug or dose, with low eGFR; Diabetic CKD, non-gap acidosis: type 4 RTA. Workup: Medication and supplement review; Renin, aldosterone if unclear; Cortisol, ACTH if adrenal suspected. Management: Hold culprit; restart RASi ± binder later; Binder: SZC 10 g TID ≤48 h; SPS GI risk; Adrenal crisis: IV hydrocortisone 100 mg.
Shift out of cells (redistribution). Causes: Rhabdomyolysis, tumour lysis; Insulin deficiency: DKA, HHS; Acidosis; digoxin, β-blockers. Clues: Crush, found down, recent chemo; High glucose; anion-gap acidosis. Workup: CK, urate, phosphate, LDH; Blood gas; digoxin level if on it. Management: Treat cause: DKA insulin; digoxin Fab; Bicarbonate only if acidemic; Serial K: lysis keeps releasing it.
Pseudohyperkalemia (not real). Causes: Hemolysis; fist clenching, tourniquet; Very high platelets or WBC; Drawn above a K-containing IV. Clues: Hemolysis flagged; no risk factors; Implausible: no CKD, culprit drug or lysis. Workup: Repeat without tourniquet; gas K; Platelets, WBC on the CBC. Management: No treatment once repeat K is normal.
Key rule: IV insulin for hyperkalemia: 13% of insulin doses in dialysis inpatients caused glucose &lt;3.3 mmol/L.
References:
1. Lindner G, Burdmann EA, Clase CM, et al. Acute hyperkalemia in the emergency department: a summary from a Kidney Disease: Improving Global Outcomes conference. Eur J Emerg Med. 2020;27:329–337. PMID 32852924
2. Clase CM, Carrero JJ, Ellison DH, et al. Potassium homeostasis and management of dyskalemia in kidney diseases: conclusions from a KDIGO Controversies Conference. Kidney Int. 2020;97:42–61. PMID 31706619
3. Montague BT, Ouellette JR, Buller GK. Retrospective review of the frequency of ECG changes in hyperkalemia. Clin J Am Soc Nephrol. 2008;3:324–330. PMID 18235147
4. Harel Z, Kamel KS. Optimal dose and method of administration of intravenous insulin in the management of emergency hyperkalemia: a systematic review. PLoS One. 2016;11:e0154963. PMID 27148740
5. Apel J, Reutrakul S, Baldwin D. Hypoglycemia in the treatment of hyperkalemia with insulin in patients with end-stage renal disease. Clin Kidney J. 2014;7:248–250. PMID 25852884
6. Allon M, Dunlay R, Copkney C. Nebulized albuterol for acute hyperkalemia in patients on hemodialysis. Ann Intern Med. 1989;110:426–429. PMID 2919849
7. Noel JA, Bota SE, Petrcich W, et al. Risk of hospitalization for serious adverse gastrointestinal events associated with sodium polystyrene sulfonate use in patients of advanced age. JAMA Intern Med. 2019;179:1025–1033. PMID 31180477
8. Kosiborod M, Rasmussen HS, Lavin P, et al. Effect of sodium zirconium cyclosilicate on potassium lowering for 28 days among outpatients with hyperkalemia: the HARMONIZE randomized clinical trial. JAMA. 2014;312:2223–2233. PMID 25402495
9. Gumz ML, Rabinowitz L, Wingo CS. An integrated view of potassium homeostasis. N Engl J Med. 2015;373:60–72. PMID 26132942
10. Gay E, Levy N, eds. Toxicology; Acid-Base Disorders; Potassium Disorders; IV Fluids &amp; Electrolyte Repletion; Adrenal Disorders. In: Department of Medicine Housestaff Manual, 30th ed. 2024:65, 103, 105, 107, 182.
11. Kidney Disease: Improving Global Outcomes (KDIGO) CKD Work Group. KDIGO 2024 clinical practice guideline for the evaluation and management of chronic kidney disease. Kidney Int. 2024;105(4S):S117–S314. PMID 38490803
12. Chan BS, Buckley NA. Digoxin-specific antibody fragments in the treatment of digoxin toxicity. Clin Toxicol (Phila). 2014;52:824–836. PMID 25089630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Acid–Base Disorders. Read the pH, name the primary process and check compensation. Act first on shock, poisoning, acute hypercapnia or pH &lt;7.20/&gt;7.60. Always correct the anion gap for albumin, then sort: high-AG, normal-AG, alkalosis, respiratory.
Start: Abnormal pH, HCO3 or PaCO2 on a blood gas or chemistry panel. Gas + lytes: pH &lt;7.35 acidemia, &gt;7.45 alkalemia; primary process; VBG pH ~0.03 below ABG Winter's PaCO2 = 1.5×HCO3 + 8±2; anion gap = Na − (Cl + HCO3), correct for albumin
Shock, toxin, acute ↑CO2 or extreme pH? If yes: Emergency: ABCs, ICU, poison centre: pH &lt;7.20 or &gt;7.60: arrhythmia, shock; Drowsy or acute ↑PaCO2: NIV/intubate; Shock or sepsis + lactate &gt;2 mmol/L: fluids; Toxic alcohol suspected: fomepizole ± HD; Salicylate: IV NaHCO3; intubated: keep RR high; Salicylate HD: AMS, &gt;7.2 mmol/L (&gt;6.5 if AKI). Acidemia: NaHCO3 only if able to ventilate; recheck gas, K, iCa.
High-AG acidosis (AG ↑). Causes: Lactate: shock, ischemia, metformin; Ketoacidosis: DKA (incl. SGLT2i), alcohol; Toxic alcohols, salicylate; uremia. Clues: Osm gap &gt;10: toxic alcohol; can be normal; Respiratory alkalosis + tinnitus: salicylate; ΔAG vs ΔHCO3: hidden second process. Workup: Lactate, β-hydroxybutyrate, creatinine; Salicylate, ethanol, measured Osm. Management: Lactate: restore perfusion; DKA protocol; Fomepizole ± HD for toxic alcohol; NaHCO3 if pH ≤7.20 + AKI 2–3 (not DKA).
Normal-AG acidosis (Cl ↑). Causes: Diarrhea, GI fistula, ileal conduit; Large-volume 0.9% saline; RTA; acetazolamide. Clues: Diarrhea or saline load in history; High K, diabetic CKD: type 4 RTA. Workup: UAG neg: GI or proximal RTA; pos: distal; Urine pH, K; Ca/Cr for type of RTA. Management: Stop saline; balanced crystalloid; Alkali for RTA 1–2; type 4: lower K.
Metabolic alkalosis (HCO3 ↑). Causes: Vomiting, NG suction; Diuretics; low K or Mg; Mineralocorticoid excess. Clues: Volume-depleted: vomiting, diuretics; Hypertension with low K. Workup: Urine Cl: low = saline-responsive; Renin, aldosterone if hypertensive. Management: 0.9% saline + KCl if Cl-responsive; Overloaded: acetazolamide; Aldosterone excess: amiloride or MRA.
Respiratory (PaCO2 ↑ or ↓). Causes: High PaCO2: opioids, COPD, weakness; Low PaCO2: sepsis, PE, hypoxemia; Pain, anxiety, pregnancy, cirrhosis. Clues: PaCO2 +10: HCO3 +1 acute, +4 chronic; PaCO2 −10: HCO3 −2 acute, −4 chronic. Workup: ABG: venous PCO2 is unreliable; CXR, drug screen; CTPA if PE likely. Management: NIV or ventilate; reverse opioids; No NaHCO3 for respiratory acidosis; Alkalosis: treat hypoxemia, pain, cause.
Key rule: Albumin-corrected anion gap: +2.5 mmol/L added to the AG per 10 g/L albumin below 40 g/L (4 g/dL).
References:
1. Berend K, de Vries AP, Gans RO. Physiological approach to assessment of acid–base disturbances. N Engl J Med. 2014;371:1434–1445. PMID 25295502
2. Figge J, Jabor A, Kazda A, Fencl V. Anion gap and hypoalbuminemia. Crit Care Med. 1998;26:1807–1810. PMID 9824071
3. Byrne AL, Bennett M, Chatterji R, et al. Peripheral venous and arterial blood gas analysis in adults: are they comparable? A systematic review and meta-analysis. Respirology. 2014;19:168–175. PMID 24383789
4. Stolbach AI, Hoffman RS, Nelson LS. Mechanical ventilation was associated with acidemia in a case series of salicylate-poisoned patients. Acad Emerg Med. 2008;15:866–869. PMID 18821862
5. Batlle DC, Hizon M, Cohen E, et al. The use of the urinary anion gap in the diagnosis of hyperchloremic metabolic acidosis. N Engl J Med. 1988;318:594–599. PMID 3344005
6. Kraut JA, Mullins ME. Toxic alcohols. N Engl J Med. 2018;378:270–280. PMID 29342392
7. Kraut JA, Madias NE. Lactic acidosis. N Engl J Med. 2014;371:2309–2319. PMID 25494270
8. Jung B, Jabaudon M, De Jong A, et al. Sodium bicarbonate for severe metabolic acidemia and acute kidney injury: the BICARICU-2 randomized clinical trial. JAMA. 2025;334:2000–2010. PMID 41159812
9. Prescott HC, Antonelli M, Alhazzani W, et al. Surviving Sepsis Campaign: international guidelines for management of sepsis and septic shock 2026. Crit Care Med. 2026;54:725–812. PMID 41869847
10. Juurlink DN, Gosselin S, Kielstein JT, et al. Extracorporeal treatment for salicylate poisoning: systematic review and recommendations from the EXTRIP Workgroup. Ann Emerg Med. 2015;66:165–181. PMID 25986310
11. Emmett M. Metabolic alkalosis: a brief pathophysiologic review. Clin J Am Soc Nephrol. 2020;15:1848–1856. PMID 32586924
12. Gay E, Levy N, eds. Acid-Base Disorders. In: Department of Medicine Housestaff Manual, 30th ed. 2024:102–103.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Anemia. Check stability and the other cell lines, let the reticulocyte index split underproduction from blood loss or hemolysis, then use the MCV, iron studies or hemolysis labs to name the cause.
Start: Hb &lt;130 g/L (men) or &lt;120 g/L (women), or a fall from baseline. Bleeding, diet, drug, alcohol history; CBC with MCV, RDW, other cell lines vs prior; smear Reticulocyte index; draw iron, B12, folate, hemolysis labs and T&amp;S before transfusing
Unstable, bleeding or hemolyzing? If yes: Unstable: resuscitate; urgent GI or hematology: Shock: low BP, tachycardia; Angina or dyspnea at rest; Pancytopenia or blasts on smear; Melena, hematemesis or BRBPR; Schistocytes, low platelets: TTP?; Fast Hb fall, jaundice, dark urine. Bleed/shock: transfuse now, not by Hb; MI: consider &lt;100 g/L.
Microcytic (RI &lt;2%) (MCV &lt;80 fL). Causes: Iron deficiency: blood loss, malabsorption; Occult GI cancer causing iron loss; Inflammation; thalassemia trait; lead. Clues: Pica, koilonychia, restless legs; Menorrhagia, melena, NSAIDs; celiac; Mentzer (MCV/RBC) &lt;13: thalassemia. Workup: Ferritin &lt;45 µg/L (&lt;100 if inflamed); tTG; men/postmeno: EGD/colonoscopy; Fe replete: Hb electrophoresis, lead. Management: Elemental Fe 50–100 mg daily/QOD; IV iron if intolerant, malabsorption; Treat source; iron 3 mo past Hb normal.
Normocytic (RI &lt;2%) (MCV 80–99 fL). Causes: Inflammation, CKD, endocrine; Acute bleed before retics rise; Marrow failure, myeloma, infiltration. Clues: Anticoagulant, procedure, falling Hb; High RDW: mixed deficiency; Other cytopenias, bone pain, high Ca. Workup: Serial Hb, creatinine, TSH, CRP, iron; SPEP + free light chains if unexplained; Marrow biopsy if cytopenias or blasts. Management: Treat cause; iron if also deficient; CKD: nephrology for iron ± ESA; Marrow failure: urgent hematology.
Macrocytic (RI &lt;2%) (MCV ≥100 fL). Causes: B12 deficiency: pernicious anemia; Folate lack; alcohol; liver disease; MTX, hydroxyurea, MDS, thyroid. Clues: Paresthesias, ataxia, low vibration; Hypersegmented neutrophils; Vegan, gastrectomy, PPI, metformin. Workup: B12, folate, TSH, LFTs; drug review; Borderline B12: MMA ± homocysteine; Low B12: anti-intrinsic factor Ab. Management: B12 1 mg IM if neuro, else 1–2 mg PO/d; Folate 1–5 mg/d once B12 replete; MDS suspected: hematology referral.
Hemolysis or blood loss (RI &gt;2%). Causes: Bleeding: GI, retroperitoneal; TTP/HUS/DIC; autoimmune hemolysis; G6PD, sickle cell, spherocytosis, valve. Clues: Jaundice, dark urine, splenomegaly; Schistocytes + low platelets: TMA; Spherocytes: AIHA or hereditary. Workup: LDH, bilirubin, haptoglobin, DAT, UA; Schistocytes: PLASMIC, ADAMTS13; Bleed: endoscopy or CT angiography. Management: TTP: PLEX, steroids; avoid platelets; Warm AIHA: steroids; call blood bank; Bleed: stop source; transfuse by need.
Key rule: Restrictive transfusion (AABB 2023): &lt;70 g/L Hb trigger, stable inpatients; &lt;80 g/L if CV disease or ortho surgery.
References:
1. Carson JL, Stanworth SJ, Guyatt G, et al. Red blood cell transfusion: 2023 AABB international guidelines. JAMA. 2023;330:1892–1902. PMID 37824153
2. Ko CW, Siddique SM, Patel A, et al. AGA clinical practice guidelines on the gastrointestinal evaluation of iron deficiency anemia. Gastroenterology. 2020;159:1085–1094. PMID 32810434
3. Snook J, Bhala N, Beales ILP, et al. British Society of Gastroenterology guidelines for the management of iron deficiency anaemia in adults. Gut. 2021;70:2030–2051. PMID 34497146
4. Camaschella C. Iron-deficiency anemia. N Engl J Med. 2015;372:1832–1843. PMID 25946282
5. Stoffel NU, Cercamondi CI, Brittenham G, et al. Iron absorption from oral iron supplements given on consecutive versus alternate days and as single morning doses versus twice-daily split dosing in iron-depleted women. Lancet Haematol. 2017;4:e524–e533. PMID 29032957
6. Stabler SP. Clinical practice. Vitamin B12 deficiency. N Engl J Med. 2013;368:149–160. PMID 23301732
7. Brodsky RA. Warm autoimmune hemolytic anemia. N Engl J Med. 2019;381:647–654. PMID 31412178
8. Bendapudi PK, Hurwitz S, Fry A, et al. Derivation and external validation of the PLASMIC score for rapid assessment of adults with thrombotic microangiopathies: a cohort study. Lancet Haematol. 2017;4:e157–e164. PMID 28259520
9. Carson JL, Brooks MM, Hébert PC, et al. Restrictive or liberal transfusion strategy in myocardial infarction and anemia. N Engl J Med. 2023;389:2446–2456. PMID 37952133
10. Zheng XL, Vesely SK, Cataland SR, et al. ISTH guidelines for treatment of thrombotic thrombocytopenic purpura. J Thromb Haemost. 2020;18:2496–2502. PMID 32914526
11. Kendall E, Selesky M, Gutierrez Moore C, eds. Pancytopenia &amp; Anemia; Thrombocytopenia; Transfusion Medicine; Peripheral Smear Interpretation. In: Department of Medicine Housestaff Manual, 30th ed. 2024:133–134, 136, 141, 144.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Thrombocytopenia. Confirm the count is real, act first on bleeding, HIT and thrombotic microangiopathy, then sort by mechanism: low production, immune destruction, consumption or sequestration. ITP is a diagnosis of exclusion.
Start: Platelets &lt;150 ×10⁹/L, or a fall from baseline. Bleeding history and exam; heparin and drug review; prior counts; smear, citrate tube if clumps CBC, creatinine, LFTs, PT/aPTT, fibrinogen, HIV, HCV, β-hCG, type and screen
Bleed, HIT, TMA, DIC, blasts or HELLP? If yes: Emergency: treat now; call hematology: Major bleed; headache: CT head; Heparin and fall &gt;50%: suspect HIT; Schistocytes: TTP until excluded; Long PT/aPTT, low fibrinogen: DIC; Blasts or pancytopenia on smear; Pregnant: HELLP or preeclampsia. 4Ts ≥4: non-heparin AC; high PLASMIC: PLEX; major bleed: plt.
Low production. Causes: Leukemia, MDS, marrow infiltration; Sepsis; viral: HIV, HCV, EBV, CMV; Alcohol, B12 or folate lack, chemo. Clues: Other cytopenias; blasts on smear; Alcohol use, poor diet; macrocytosis; Fever, bone pain, B symptoms. Workup: B12, folate, HIV, HCV; Marrow biopsy if other lines low. Management: Treat cause; stop marrow toxins; No bleed, chemo: platelets if &lt;10 ×10⁹/L; Marrow disease: urgent hematology.
Immune destruction. Causes: HIT: any heparin, even flushes; Drugs: quinine, antibiotics, ASMs; ITP (exclusion); SLE, APS, lymphoma. Clues: Heparin d5–10; &lt;24 h if ≤100 d prior; New drug; sudden, deep fall; Well; isolated; large platelets. Workup: 4Ts; anti-PF4 only if ≥4; ANA, aPL if SLE or APS suspected. Management: Stop drug; HIT: argatroban/fonda/DOAC; ITP &lt;30: steroids + ritux or TPO-RA; ITP critical bleed: plt, IVIG, steroid, TXA.
Consumption. Causes: TTP; HUS (Shiga toxin, complement); DIC: sepsis, cancer, trauma, obstetric; HELLP; ECMO, balloon pump, valves. Clues: Schistocytes, high LDH, low haptoglobin; TTP: plt &lt;30 ×10⁹/L, neuro signs, fever; Bloody diarrhea, then AKI: ST-HUS. Workup: PLASMIC; ADAMTS13 before PLEX; DAT, D-dimer; stool Shiga toxin if diarrhea. Management: TTP: PLEX, steroid, ritux, caplacizumab; DIC: fix cause; plt &lt;10, &lt;50 if bleeding; TTP: no platelets unless major bleed.
Sequestration, dilution. Causes: Hypersplenism: cirrhosis, portal HTN; Massive transfusion; hypothermia; Gestational thrombocytopenia. Clues: Splenomegaly; stigmata of liver disease; Pregnant, well, normal BP; plt ≥100. Workup: Ultrasound: spleen, liver; Pregnant: BP, urine protein, LFTs. Management: Treat cause; usually observe; Major surgery: platelets if &lt;50 ×10⁹/L.
Key rule: 4Ts score 0–3 (low probability): 99.8% NPV for HIT (13 studies, 3068 patients): no PF4 test, keep heparin.
References:
1. Cuker A, Arepally GM, Chong BH, et al. American Society of Hematology 2018 guidelines for management of venous thromboembolism: heparin-induced thrombocytopenia. Blood Adv. 2018;2:3360–3392. PMID 30482768
2. Cuker A, Gimotty PA, Crowther MA, Warkentin TE. Predictive value of the 4Ts scoring system for heparin-induced thrombocytopenia: a systematic review and meta-analysis. Blood. 2012;120:4160–4167. PMID 22990018
3. Bendapudi PK, Hurwitz S, Fry A, et al. Derivation and external validation of the PLASMIC score for rapid assessment of adults with thrombotic microangiopathies: a cohort study. Lancet Haematol. 2017;4:e157–e164. PMID 28259520
4. Zheng XL, Vesely SK, Cataland SR, et al. ISTH guidelines for the diagnosis of thrombotic thrombocytopenic purpura. J Thromb Haemost. 2020;18:2486–2495. PMID 32914582
5. Zheng XL, Vesely SK, Cataland SR, et al. ISTH guidelines for treatment of thrombotic thrombocytopenic purpura. J Thromb Haemost. 2020;18:2496–2502. PMID 32914526
6. Cuker A, Terrell DR, Sowdagar H, et al. American Society of Hematology 2026 guidelines for immune thrombocytopenia: initial and second-line therapy for adults with primary ITP. Blood Adv. 2026;10:7076–7097. PMID 42617047
7. Metcalf RA, Nahirniak S, Guyatt G, et al. Platelet transfusion: 2025 AABB and ICTMG international clinical practice guidelines. JAMA. 2025;334:606–617. PMID 40440268
8. Somasundaram E, Trad N, Gutierrez Moore C, eds. Thrombocytopenia; Coagulation Disorders; Peripheral Smear Interpretation. In: Department of Medicine Housestaff Manual, 30th ed. 2024:136, 138, 144.
9. Chowdhury SR, Sirotich E, Guyatt G, et al. Guideline on the emergency management of critical bleeding in patients with immune thrombocytopenia. Blood Adv. 2026;10:5558–5575. PMID 41637560
10. Reese JA, Peck JD, Deschamps DR, et al. Platelet counts during pregnancy. N Engl J Med. 2018;379:32–43. PMID 29972751
11. Zheng XL, Al-Housni Z, Cataland SR, et al. 2025 focused update of the 2020 ISTH guidelines for management of thrombotic thrombocytopenic purpura. J Thromb Haemost. 2025;23:3711–3732. PMID 40533296
12. Levi M, Toh CH, Thachil J, Watson HG. Guidelines for the diagnosis and management of disseminated intravascular coagulation. British Committee for Standards in Haematology. Br J Haematol. 2009;145:24–33. PMID 19222477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Fever of Unknown Origin. Confirm prolonged fever, do the minimum workup, act at once on instability, immunocompromise, GCA or HLH, then sort by category (Fusco 2019 shares). PET/CT if CT is non-diagnostic; avoid empiric antibiotics and steroids.
Start: Fever ≥38.3 °C on several occasions for ≥3 wk, still undiagnosed. Confirm fever; repeat full history (travel, animals, drugs) and exam; stop non-essential drugs CBC, smear, CMP, LDH, ESR, CRP, ferritin, 3 BCx, UA, HIV, IGRA, CXR; CT C/A/P, then PET/CT
Unstable, high-risk host, GCA or HLH? If yes: High risk: culture, treat, admit, consult: Hypotension or sepsis; Neutropenia: ANC &lt;0.5 ×10⁹/L; Transplant, biologics, AIDS; Vision loss, jaw claudication: GCA; Ferritin &gt;3000 µg/L, cytopenias, spleen: HLH. Cultures first; GCA: prednisone 40–60 mg now; rheum ≤24 h.
Infection (~38%). Causes: Endocarditis (incl. culture-negative); TB (extrapulmonary), occult abscess; Malaria; EBV, CMV, HIV; brucella, Q fever. Clues: Murmur, emboli; valve, device, IDU; Travel, animals, raw milk, TB birthplace; Night sweats; dental or surgical history. Workup: 3 culture sets before antibiotics; echo; IGRA; malaria smears; serology; Tissue biopsy: histology, AFB culture. Management: Treat organism; drain abscess; No empiric antibiotics if stable.
Inflammatory (~21%). Causes: Giant cell arteritis, PMR; Adult-onset Still disease; SLE, vasculitis, sarcoid, IBD. Clues: Age &gt;50: headache, jaw claudication; Daily spikes, salmon rash, arthritis; High ESR/CRP; very high ferritin (Still). Workup: ANA, RF, ANCA, CK, ferritin, SPEP; Temporal + axillary ultrasound first; Temporal biopsy if ≥55 y, no lead. Management: GCA: prednisone 40–60 mg now; rheum ≤24 h; Otherwise no empiric steroids.
Neoplasm (~12%). Causes: Lymphoma; Leukemia, myeloproliferative, myeloma; Renal cell, liver, colon cancer. Clues: Drenching sweats, weight loss, nodes; High LDH, cytopenias, splenomegaly. Workup: SPEP, free light chains; smear review; PET/CT unhelpful if ESR, CRP normal; Excisional node, liver or marrow biopsy. Management: Tissue before any steroids; Hematology or oncology referral.
Other. Causes: Drug fever; VTE, hematoma; HLH; Thyroiditis, periodic fever, factitious. Clues: β-lactam, ASM; rash, eosinophilia uncommon; Ferritin &gt;3000 µg/L, cytopenias, ↑TG; Episodic fever, well between. Workup: Stop drug: fever settles in ≤1 wk; HScore; sIL-2R, marrow biopsy; Leg Doppler; TSH; fever diary. Management: HLH: dexamethasone ± etoposide; No diagnosis in 23–51% of FUO; Then observe: most resolve.
Key rule: FDG-PET/CT in classic FUO: 58% pooled diagnostic yield (sensitivity 86%, specificity 52%).
References:
1. Haidar G, Singh N. Fever of unknown origin. N Engl J Med. 2022;386:463–477. PMID 35108471
2. Wright WF, Stelmash L, Betrains A, et al. Recommendations for updating fever and inflammation of unknown origin from a modified Delphi consensus panel. Open Forum Infect Dis. 2024;11:ofae298. PMID 38966848
3. Fusco FM, Pisapia R, Nardiello S, et al. Fever of unknown origin (FUO): which are the factors influencing the final diagnosis? A 2005–2015 systematic review. BMC Infect Dis. 2019;19:653. PMID 31331269
4. Bleeker-Rovers CP, Vos FJ, de Kleijn EMHA, et al. A prospective multicenter study on fever of unknown origin: the yield of a structured diagnostic protocol. Medicine (Baltimore). 2007;86:26–38. PMID 17220753
5. Bleeker-Rovers CP, Vos FJ, Mudde AH, et al. A prospective multi-centre study of the value of FDG-PET as part of a structured diagnostic protocol in patients with fever of unknown origin. Eur J Nucl Med Mol Imaging. 2007;34:694–703. PMID 17171357
6. Takeuchi M, Dahabreh IJ, Nihashi T, et al. Nuclear imaging for classic fever of unknown origin: meta-analysis. J Nucl Med. 2016;57:1913–1919. PMID 27339873
7. Fowler VG, Durack DT, Selton-Suty C, et al. The 2023 Duke-International Society for Cardiovascular Infectious Diseases criteria for infective endocarditis: updating the modified Duke criteria. Clin Infect Dis. 2023;77:518–526. PMID 37138445
8. Mukhtyar CB, Nikiphorou E, Bartoletti A, et al. 2025 EULAR recommendations for the management of polymyalgia rheumatica and primary large vessel vasculitis. Ann Rheum Dis. 2026. doi:10.1016/j.ard.2026.06.009. PMID 42481270
9. Dejaco C, Ramiro S, Bond M, et al. EULAR recommendations for the use of imaging in large vessel vasculitis in clinical practice: 2023 update. Ann Rheum Dis. 2024;83:741–751. PMID 37550004
10. Fardet L, Galicier L, Lambotte O, et al. Development and validation of the HScore, a score for the diagnosis of reactive hemophagocytic syndrome. Arthritis Rheumatol. 2014;66:2613–2620. PMID 24782338
11. La Rosée P, Horne A, Hines M, et al. Recommendations for the management of hemophagocytic lymphohistiocytosis in adults. Blood. 2019;133:2465–2477. PMID 30992265
12. Enns J, Kendall E, eds. Fever of Unknown Origin; Hemophagocytic Lymphohistiocytosis. In: Department of Medicine Housestaff Manual, 30th ed. 2024:129, 134.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Altered Mental Status. Check glucose and vitals, treat what can't wait, use collateral to define the change from baseline, then hunt the cause: metabolic, infection, drugs, primary CNS. Call it multifactorial delirium only once those are excluded.
Start: Acute change from baseline in arousal, attention or thinking. ABCs, vitals, glucose; collateral: baseline, last known well, med changes Exam: GCS, attention, pupils, focal signs, meningismus; CAM or 4AT
Any emergency feature? If yes: Emergency: treat now, then find the cause: Glucose &lt;4 mmol/L: dextrose now ± thiamine; Airway at risk or GCS ≤8: call ICU; Focal deficit, unequal pupils: code stroke; Fever, stiff neck: cultures, dex + antibiotics; Seizure ≥5 min: benzodiazepine; Miosis, slow RR: naloxone. Lorazepam 4 mg IV or midazolam IM; naloxone 0.04 mg IV, titrate.
Metabolic. Causes: Hypoglycemia, hypoxia, hypercapnia; Wernicke (thiamine deficiency); Na, Ca, uremia, liver, endocrine. Clues: Asterixis, multifocal myoclonus; Eye palsy, ataxia, EtOH, poor diet; Hypoglycemia can mimic stroke. Workup: Lytes, Ca, creatinine, LFTs, VBG; TSH, ammonia, cortisol if needed. Management: Thiamine 200 mg IV TID if Wernicke; Low Na + symptoms: 3% NaCl; Lactulose for liver; NIV for CO2.
Infection. Causes: Meningitis, encephalitis; Sepsis; Pneumonia; UTI only if GU symptoms. Clues: Fever, headache, stiff neck, rash; New seizure; immunosuppressed. Workup: Blood cultures, CXR, lactate; CT 1st: focal, seizure, GCS &lt;10, immunosupp.. Management: Meningitis: dex + antibiotics before CT; Acyclovir if encephalitis possible.
Drugs &amp; toxins. Causes: Opioid or sedative toxicity; Alcohol or benzo withdrawal; Serotonin syndrome, NMS, anticholinergics. Clues: Drugs started, stopped or missed; Toxidrome: pupils, skin, HR, temp. Workup: Med review; tox screen, levels; Acetaminophen, salicylate; ECG (QTc). Management: Stop deliriogenic drugs; Benzos only for withdrawal, seizure.
Primary CNS. Causes: Stroke, ICH, herniation; Nonconvulsive status epilepticus; Post-ictal, subdural, PRES. Clues: Focal deficit, gaze deviation, pupils; Unexplained coma; subtle twitching. Workup: CT ± CTA head and neck; Urgent EEG if coma unexplained; MRI if CT negative or subacute. Management: Code stroke; bleed: neurosurgery; Status: benzo, then ASM load; HOB 30°; reverse anticoagulant.
Delirium, multifactorial. Causes: Age, dementia, sensory loss + insult; Retention, constipation, pain. Clues: No single cause once 1–4 excluded; Hypoactive: quiet, sleepy, missed. Workup: Rescreen daily: CAM or 4AT; Bladder scan; bowel and pain review. Management: Reorient, glasses, sleep, walk; Antipsychotic only if unsafe; Avoid benzos and restraints.
Key rule: Confusion Assessment Method: LR 9.6 for delirium (any cause); negative CAM has LR 0.16.
References:
1. Wong CL, Holroyd-Leduc J, Simel DL, Straus SE. Does this patient have delirium?: value of bedside instruments. JAMA. 2010;304:779–786. PMID 20716741
2. Tieges Z, Maclullich AMJ, Anand A, et al. Diagnostic accuracy of the 4AT for delirium detection in older adults: systematic review and meta-analysis. Age Ageing. 2021;50:733–743. PMID 33951145
3. Diabetes Canada Clinical Practice Guidelines Expert Working Group; Lega IC, Yale JF, Chadha A, et al. Hypoglycemia in adults. Can J Diabetes. 2023;47:548–559. PMID 37821214
4. Galvin R, Bråthen G, Ivashynka A, et al. EFNS guidelines for diagnosis, therapy and prevention of Wernicke encephalopathy. Eur J Neurol. 2010;17:1408–1418. PMID 20642790
5. Glauser T, Shinnar S, Gloss D, et al. Evidence-based guideline: treatment of convulsive status epilepticus in children and adults: report of the Guideline Committee of the American Epilepsy Society. Epilepsy Curr. 2016;16:48–61. PMID 26900382
6. van de Beek D, Cabellos C, Dzupova O, et al. ESCMID guideline: diagnosis and treatment of acute bacterial meningitis. Clin Microbiol Infect. 2016;22 Suppl 3:S37–S62. PMID 27062097
7. Towne AR, Waterhouse EJ, Boggs JG, et al. Prevalence of nonconvulsive status epilepticus in comatose patients. Neurology. 2000;54:340–345. PMID 10668693
8. Marcantonio ER. Delirium in hospitalized older adults. N Engl J Med. 2017;377:1456–1466. PMID 29020579
9. Schabelman E, Kuo D. Glucose before thiamine for Wernicke encephalopathy: a literature review. J Emerg Med. 2012;42:488–494. PMID 22104258
10. Nicolle LE, Gupta K, Bradley SF, et al. Clinical practice guideline for the management of asymptomatic bacteriuria: 2019 update by the Infectious Diseases Society of America. Clin Infect Dis. 2019;68:e83–e110. PMID 30895288
11. Spasovski G, Vanholder R, Allolio B, et al. Clinical practice guideline on diagnosis and treatment of hyponatraemia. Eur J Endocrinol. 2014;170:G1–G47. PMID 24569125
12. Gay E, Levy N, eds. Altered Mental Status; CNS Emergencies; Seizures; Delirium; Opioid Use Disorder. In: Department of Medicine Housestaff Manual, 30th ed. 2024:193, 198–199, 204, 212.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Headache. Screen each headache for red flags and act on them first; then sort it as primary, vascular, infectious or inflammatory, or mass. In an alert, intact patient, a negative CT within 6 h of onset, read by a radiologist, excludes SAH.
Start: Headache that is new, changed, or unlike the usual pattern. Onset, tempo, pattern vs usual; vitals, fundi, neuro exam, temporal arteries Pregnant: BP (preeclampsia); red painful eye: glaucoma; housemates ill: CO level
Any red flag (SNNOOP10)? If yes: Red flag: same-day workup; treat the emergency: Sudden: peak ≤1 h, or on exertion; Fever, stiff neck, rash, confusion; Focal signs, seizure, papilledema; New after age 50; jaw claudication; Cancer, immunosupp., pregnancy; Positional, Valsalva, post-trauma. Meningitis or GCA: cultures/ESR, then treat before LP or biopsy.
Primary (most common). Causes: Migraine ± aura; Tension-type; medication overuse; Cluster, other autonomic types. Clues: POUND 4 of 5: migraine (LR 24); Band-like, mild, no nausea: tension; Brief orbital pain, tearing: cluster. Workup: Migraine/tension, normal exam: no scan; New cluster-type: MRI (LR 10.7); Headache ≥8 d/mo: overuse risk; diary. Management: ED: IV prochlorperazine or GON block; Ketorolac, metoclopramide; no opioids; Acute drugs ≤2 d/wk; prevent if ≥4 bad d/mo.
Vascular (thunderclap). Causes: Subarachnoid hemorrhage; ICH, venous thrombosis, dissection; Pituitary apoplexy; also RCVS, PRES. Clues: Ottawa: ≥40 y, neck pain, witnessed LOC; Exertion, instant peak, ↓neck flexion; Horner: dissection; OCP, puerperium: CVT. Workup: Alert, intact, CT ≤6 h negative: no SAH; CT &gt;6 h negative: LP or CTA; CTA head/neck; CT or MR venography. Management: Neurosurgery; reverse anticoag; lower BP; aSAH: oral nimodipine; secure aneurysm; CVT: anticoagulate even if bleed.
Infection, inflammation (fever or &gt;50 y). Causes: Bacterial meningitis; Encephalitis, brain abscess; Giant cell arteritis. Clues: Fever, neck stiffness, confusion; Jaw claudication (LR 4.2), diplopia; Normal ESR: GCA less likely (LR 0.2). Workup: Blood cultures, then LP; CT 1st: focal, seizure, GCS &lt;10, immunosupp.; ESR, CRP; temporal artery US or biopsy. Management: Antibiotics + dexamethasone ± acyclovir; GCA: prednisone 40–60 mg now; rheum ≤24 h; GCA with vision loss: emergency.
Mass or pressure (progressive). Causes: Tumour, abscess, hydrocephalus; Idiopathic intracranial HTN; Low pressure: post-LP, CSF leak. Clues: Worse with Valsalva (LR 2.3); Worse lying down; morning vomiting; Papilledema, diplopia, ↓LOC. Workup: Abnormal exam: image (LR 5.3); MRI with gadolinium; LP opening pressure after imaging. Management: HOB 30–45°, osmotherapy, neurosurgery; Tumour edema: dexamethasone.
Key rule: Ottawa SAH Rule: 100% sensitivity if any of 6 (spec 15.3%): nontraumatic, peak ≤1 h, intact.
References:
1. Do TP, Remmers A, Schytz HW, et al. Red and orange flags for secondary headaches in clinical practice: SNNOOP10 list. Neurology. 2019;92:134–144. PMID 30587518
2. American College of Emergency Physicians Clinical Policies Subcommittee on Acute Headache; Godwin SA, et al. Clinical policy: critical issues in adult patients presenting to the emergency department with acute headache. Ann Emerg Med. 2019;74:e41–e74. PMID 31543134
3. Perry JJ, Stiell IG, Sivilotti ML, et al. Clinical decision rules to rule out subarachnoid hemorrhage for acute headache. JAMA. 2013;310:1248–1255. PMID 24065011
4. Medrea I, Cooper P, Lagman-Bartolome AM, et al. Updated Canadian Headache Society migraine prevention guideline with systematic review and meta-analysis. Can J Neurol Sci. 2024:1–23. doi:10.1017/cjn.2024.285 (corrigendum 2025). PMID 39506371
5. Hoh BL, Ko NU, Amin-Hanjani S, et al. 2023 guideline for the management of patients with aneurysmal subarachnoid hemorrhage: a guideline from the American Heart Association/American Stroke Association. Stroke. 2023;54:e314–e370. PMID 37212182
6. Detsky ME, McDonald DR, Baerlocher MO, et al. Does this patient with headache have a migraine or need neuroimaging? JAMA. 2006;296:1274–1283. PMID 16968852
7. Mukhtyar CB, Nikiphorou E, Bartoletti A, et al. 2025 EULAR recommendations for the management of polymyalgia rheumatica and primary large vessel vasculitis. Ann Rheum Dis. 2026. doi:10.1016/j.ard.2026.06.009. PMID 42481270
8. Smetana GW, Shmerling RH. Does this patient have temporal arteritis? JAMA. 2002;287:92–101. PMID 11754714
9. Dejaco C, Ramiro S, Bond M, et al. EULAR recommendations for the use of imaging in large vessel vasculitis in clinical practice: 2023 update. Ann Rheum Dis. 2024;83:741–751. PMID 37550004
10. Robblee J, Minen MT, Friedman BW, et al. 2025 guideline update to acute treatment of migraine for adults in the emergency department: the American Headache Society evidence assessment of parenteral pharmacotherapies. Headache. 2026;66:53–76. PMID 41321235
11. van de Beek D, Cabellos C, Dzupova O, et al. ESCMID guideline: diagnosis and treatment of acute bacterial meningitis. Clin Microbiol Infect. 2016;22 Suppl 3:S37–S62. PMID 27062097
12. Gay E, Levy N, eds. Headache &amp; Vertigo; Stroke &amp; TIA; CNS Emergencies. In: Department of Medicine Housestaff Manual, 30th ed. 2024:195, 197–198.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Weakness. Confirm true weakness, act first on sudden focal deficits, cord or cauda equina signs and failing breathing, then localize: brain, cord, horn/root/nerve, or junction and muscle by tempo, pattern, reflexes and sensation.
Start: Weakness: true loss of power, not fatigue or pain-limited effort. Tempo, last known well; UMN vs LMN signs, pattern, sensory level, bulbar signs Glucose, K, Ca, Mg, PO4, CK, ECG; serial VC and NIF if LMN, NMJ or bulbar
Stroke, cord or breathing threat? If yes: Emergency: code stroke, spine MRI or ICU: Sudden face, arm, speech deficit; Sensory level, saddle loss, retention; VC &lt;20 mL/kg or weak NIF; Bulbar signs, dyspnea, weak cough; Rapid ascending weakness; Flaccid; peaked T or U waves. Stroke: glucose, CT + CTA; cord: stat MRI spine; failing VC: ICU.
Brain (UMN) (sudden, focal). Causes: Ischemic stroke; Intracerebral hemorrhage; Tumour, abscess, MS; Todd paresis. Clues: Face, arm or speech: any one, LR 5.5; Aphasia, neglect, field cut; Hemiparesis; brisk reflexes, Babinski. Workup: Glucose; CT rules out bleed; CTA for LVO; MRI brain if CT unrevealing. Management: ≤4.5 h: TNK 0.25 mg/kg (max 25 mg) or tPA; LVO: thrombectomy ≤24 h by imaging; BP ≤185/110 pre-lysis; ICH: reverse anticoag.
Spinal cord, cauda equina (level, saddle). Causes: Compression: tumour, abscess, bleed; Cauda equina syndrome; Myelitis, infarct, B12/copper, spondylosis. Clues: Sensory level or saddle loss; retention; Back pain worse lying down; cancer; Fever, injection drug use: abscess. Workup: Stat MRI whole spine with contrast; B12, copper, HIV, syphilis; LP if myelitis. Management: Tumour: dexamethasone; RT ± surgery; Abscess: drainage, IV antibiotics; Neurosurgery or spine surgery now.
Horn, root and nerve (LMN signs). Causes: Guillain-Barré syndrome; Polyneuropathy: DM, alcohol, B12; Radiculopathy, CIDP; ALS (UMN + LMN). Clues: Ascending, areflexic after infection; Atrophy, fasciculations, low tone; Radiating pain; distal sensory loss. Workup: LP: ↑protein; may be normal in wk 1; NCS/EMG; MRI if radicular; A1c, B12, SPEP; mEGRIS: ventilation risk. Management: Can't walk ≤4 wk: IVIG 0.4 g/kg ×5 d or PLEX; No corticosteroids for GBS; Intubate: VC &lt;20 mL/kg or &gt;30% fall.
Junction and muscle (proximal). Causes: Myasthenic crisis, botulism; Hypo- or hyperkalemia; rhabdomyolysis; Myositis; statin or steroid myopathy. Clues: Fatigable ptosis, diplopia, dysphagia; Proximal, symmetric; sensation normal; Better with effort, dry mouth: LEMS. Workup: AChR, then MuSK Ab; CT chest; EMG with repetitive stimulation; CK, K, TSH; review drugs. Management: MG crisis: IVIG or PLEX, ICU; avoid FQs, AGs; High K: Ca gluconate if ECG change; shift K; Low K: replace on monitor; rhabdo: fluids.
Key rule: Thrombectomy for LVO (HERMES): NNT 2.6 to cut 90-day disability by ≥1 mRS level in anterior LVO stroke.
References:
1. Goldstein LB, Simel DL. Is this patient having a stroke? JAMA. 2005;293:2391–2402. PMID 15900010
2. Heran M, Lindsay P, Gubitz G, et al. Canadian Stroke Best Practice Recommendations: acute stroke management, 7th edition practice guidelines update, 2022. Can J Neurol Sci. 2024;51:1–31. PMID 36529857
3. Menon BK, Buck BH, Singh N, et al. Intravenous tenecteplase compared with alteplase for acute ischaemic stroke in Canada (AcT): a pragmatic, multicentre, open-label, registry-linked, randomised, controlled, non-inferiority trial. Lancet. 2022;400:161–169. PMID 35779553
4. Goyal M, Menon BK, van Zwam WH, et al. Endovascular thrombectomy after large-vessel ischaemic stroke: a meta-analysis of individual patient data from five randomised trials. Lancet. 2016;387:1723–1731. PMID 26898852
5. Lawn ND, Fletcher DD, Henderson RD, Wolter TD, Wijdicks EF. Anticipating mechanical ventilation in Guillain-Barré syndrome. Arch Neurol. 2001;58:893–898. PMID 11405803
6. Luijten LWG, Doets AY, Arends S, et al. Modified Erasmus GBS Respiratory Insufficiency Score: a simplified clinical tool to predict the risk of mechanical ventilation in Guillain-Barré syndrome. J Neurol Neurosurg Psychiatry. 2023;94:300–308. PMID 36428088
7. van Doorn PA, Van den Bergh PYK, Hadden RDM, et al. European Academy of Neurology/Peripheral Nerve Society guideline on diagnosis and treatment of Guillain-Barré syndrome. Eur J Neurol. 2023;30:3646–3674. PMID 37814552
8. Sanders DB, Wolfe GI, Benatar M, et al. International consensus guidance for management of myasthenia gravis: executive summary. Neurology. 2016;87:419–425. PMID 27358333
9. Lindner G, Burdmann EA, Clase CM, et al. Acute hyperkalemia in the emergency department: a summary from a Kidney Disease: Improving Global Outcomes conference. Eur J Emerg Med. 2020;27:329–337. PMID 32852924
10. Lawton AJ, Lee KA, Cheville AL, et al. Assessment and management of patients with metastatic spinal cord compression: a multidisciplinary review. J Clin Oncol. 2019;37:61–71. PMID 30395488
11. Gay E, Levy N, eds. Stroke &amp; TIA; CNS Emergencies; Weakness &amp; Neuromuscular Disease. In: Department of Medicine Housestaff Manual, 30th ed. 2024:196–198, 200.
12. Heran MKS, Volders D, Lindsay MP, et al. Canadian Stroke Best Practice Recommendations: endovascular thrombectomy for acute ischemic stroke, interim update 2025. Can J Neurol Sci. 2025 Dec 4:1–6. doi:10.1017/cjn.2025.10444. PMID 41340372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Arthritis. Confirm true synovitis and tap any hot joint before antibiotics, then sort by synovial fluid and joint pattern. A WBC &lt;50 ×10⁹/L does not exclude infection (gonococcal, prosthetic joint, immunosuppressed).
Start: Painful, swollen joint(s). Confirm synovitis; count joints; tap any effusion: cells, Gram stain, culture, crystals
Could this be a septic joint? If yes: Possible septic joint: tap before antibiotics: Acute hot, swollen joint(s); Older age, DM, RA, prosthesis, skin infection; Fever in only 57%: absence doesn't exclude; Gram stain positive or WBC &gt;50 ×10⁹/L; Pustules and tenosynovitis: gonococcal; Crystals seen but patient looks septic. Joint and blood cultures, IV antibiotics, ortho to drain.
Septic (usually &gt;50). Causes: S. aureus &gt; strep &gt; gram-negatives; Gonococcal (DGI); Prosthetic joint infection: ortho/ID. Clues: Mono (knee ~50%); &gt;1 joint in ~20%; PMN ≥90% (LR 3.4); Lower WBC: DGI, PJI, immunosupp.. Workup: Gram stain, culture; blood cultures ×2; GC NAAT: urine, throat, rectum; X-ray; CT or MRI if deep joint. Management: Cefazolin + ceftriaxone ± vancomycin (MRSA); Drain: serial taps or washout; 3–4 wk; 2 wk if hand/wrist washout.
Crystal (10–100 ×10⁹/L). Causes: Gout (monosodium urate); CPPD (pseudogout). Clues: 1st MTP; peaks within 24 h; tophi; Diuretics, alcohol, CKD, meat, seafood; Older; knee or wrist; chondrocalcinosis. Workup: Needles, negatively birefringent: gout; Rhomboids, positively birefringent: CPPD; Culture anyway: 1.5% also septic. Management: Colchicine, NSAID or steroid (oral/IA); Tophi/≥2 flares/y: allopurinol, &lt;360 µmol/L; CPPD, 1–2 joints: aspirate, IA steroid.
Inflammatory (2–100 ×10⁹/L). Causes: Rheumatoid arthritis; SpA: psoriatic, reactive, IBD, axial; Viral (parvovirus, HBV, HCV), Lyme, SLE. Clues: Morning stiffness &gt;30 min; Symmetric MCP, PIP, wrist, MTP: RA; Dactylitis, psoriasis, uveitis, GU/GI: SpA. Workup: RF, anti-CCP, ESR/CRP; hand/foot X-ray; HLA-B27, SI imaging; GC/chlamydia NAAT; Parvo IgM, HBV, HCV, HIV, Lyme; ANA. Management: NSAID or short prednisone course; Early rheum; methotrexate for RA; Reactive: treat GU infection.
Noninflammatory (&lt;2 ×10⁹/L). Causes: Osteoarthritis; Fracture, hemarthrosis; AVN, internal derangement. Clues: Age &gt;45, bony swelling, stiff &lt;30 min; Trauma or anticoagulant: bloody tap; Locking or giving way: mechanical. Workup: X-ray: joint space loss, osteophytes; MRI if AVN or derangement suspected; Bloody tap: X-ray for fracture; INR, CBC. Management: Exercise, weight loss, tai chi; Topical or oral NSAID; IA steroid; Hemarthrosis: hold anticoagulant; ortho.
Key rule: Synovial WBC &gt;100 ×10⁹/L (&gt;100,000/µL): LR 28 for septic arthritis; &lt;25 ×10⁹/L lowers it (LR 0.32) but can't exclude.
References:
1. Margaretten ME, Kohlwes J, Moore D, Bent S. Does this adult patient have septic arthritis? JAMA. 2007;297:1478–1488. PMID 17405973
2. Shah K, Spear J, Nathanson LA, et al. Does the presence of crystal arthritis rule out septic arthritis? J Emerg Med. 2007;32:23–26. PMID 17239729
3. Neogi T, Jansen TL, Dalbeth N, et al. 2015 gout classification criteria: an American College of Rheumatology/European League Against Rheumatism collaborative initiative. Ann Rheum Dis. 2015;74:1789–1798. PMID 26359487
4. FitzGerald JD, Dalbeth N, Mikuls T, et al. 2020 American College of Rheumatology guideline for the management of gout. Arthritis Care Res (Hoboken). 2020;72:744–760. PMID 32391934
5. Aletaha D, Neogi T, Silman AJ, et al. 2010 rheumatoid arthritis classification criteria: an American College of Rheumatology/European League Against Rheumatism collaborative initiative. Arthritis Rheum. 2010;62:2569–2581. PMID 20872595
6. Fraenkel L, Bathon JM, England BR, et al. 2021 American College of Rheumatology guideline for the treatment of rheumatoid arthritis. Arthritis Care Res (Hoboken). 2021;73:924–939. PMID 34101387
7. Zhang W, Doherty M, Pascual E, et al. EULAR recommendations for calcium pyrophosphate deposition. Part II: management. Ann Rheum Dis. 2011;70:571–575. PMID 21257614
8. Kolasinski SL, Neogi T, Hochberg MC, et al. 2019 American College of Rheumatology/Arthritis Foundation guideline for the management of osteoarthritis of the hand, hip, and knee. Arthritis Care Res (Hoboken). 2020;72:149–162. PMID 31908149
9. Gjika E, Beaulieu JY, Vakalopoulos K, et al. Two weeks versus four weeks of antibiotic therapy after surgical drainage for native joint bacterial arthritis: a prospective, randomised, non-inferiority trial. Ann Rheum Dis. 2019;78:1114–1121. PMID 30992295
10. Hendrickson M, Savoie M. Approach to rheumatologic disease; Arthritis. In: Gay E, Levy N, eds. Department of Medicine Housestaff Manual, 30th ed. 2024:169–171.
11. Ravn C, Neyt J, Benito N, et al. Guideline for management of septic arthritis in native joints (SANJO). J Bone Jt Infect. 2023;8:29–37. PMID 36756304
12. McNally M, Sousa R, Wouthuyzen-Bakker M, et al. The EBJIS definition of periprosthetic joint infection. Bone Joint J. 2021;103-B:18–25. PMID 33380199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Shock. Recognize hypoperfusion even when blood pressure looks normal. Give fluid (blood if bleeding), then norepinephrine to a MAP of 65 outside trauma bleeding; sort the mechanism: distributive, hypovolemic, cardiogenic, obstructive.
Start: Hypotension or signs of poor tissue perfusion. Access, monitor; mentation, UOP, skin, lactate; ECG, CXR, labs, cultures, POCUS
Hypoperfusion or MAP &lt;65? If yes: Shock: resuscitate while you find the cause: Failing airway: intubate, pressors ready; Hypovolemia: fluid bolus; bleeding: blood; MAP &lt;65: peripheral norepinephrine; Possible septic shock: antibiotics ≤1 h; Anaphylaxis: IM epi (1 mg/mL), thigh; High lactate: repeat to guide resuscitation. Anaphylaxis: epi 0.5 mg IM; rising NE: add vasopressin, then epi.
Distributive (~66%). Causes: Septic shock; Anaphylaxis; Adrenal crisis, neurogenic, drugs. Clues: Warm skin, wide pulse pressure; Sepsis + pressors + lactate &gt;2 mmol/L; Exposure; urticaria, wheeze, stridor. Workup: Blood cultures before antibiotics; Image for a source needing control; Cortisol, ACTH if adrenal crisis possible. Management: Sepsis: crystalloid ≥30 mL/kg in 3 h; Hydrocortisone 50 mg q6h (sepsis); Adrenal crisis: IV hydrocortisone 100 mg.
Hypovolemic (~16%). Causes: Hemorrhage: GI, trauma, AAA, ectopic; GI losses: vomiting, diarrhea; Renal losses, burns, pancreatitis. Clues: Cold, pale; flat neck veins; Small, collapsing IVC on POCUS; Melena, trauma, anticoagulants. Workup: CBC, INR, fibrinogen, iCa; crossmatch; FAST, rectal exam; CTA if stable; β-hCG if pregnancy possible. Management: Bleed: blood not crystalloid; GI/IR/OR; Trauma: SBP 80–90 (no TBI), TXA ≤3 h; Reverse anticoag; losses: LR &gt; NS.
Cardiogenic (~16%). Causes: Acute MI; Decompensated HF, myocarditis; Acute MR/AR; arrhythmia. Clues: Cold, wet: high JVP, crackles, S3; Chest pain; new murmur; Inferior MI: right-sided ECG for RV infarct. Workup: Any MI + shock → emergent cath; Echo: LV, RV, valves; Troponin, lactate. Management: Revascularize MI; cardiovert or pace; NE ± dobutamine; avoid dopamine; Shock team; mechanical support.
Obstructive (~2%). Causes: High-risk PE; Tension pneumothorax; Cardiac tamponade. Clues: High JVP, clear lungs (or RV infarct); No breath sounds; pulsus paradoxus. Workup: POCUS: effusion, big RV, no sliding; CTPA only if stable enough. Management: Tension PTX: needle, then chest tube; Tamponade: pericardiocentesis; PE with shock: systemic thrombolysis.
Key rule: Passive leg raise: LR 11 fluid responsive if cardiac output rises; LR 0.13 if it doesn't.
References:
1. Vincent JL, De Backer D. Circulatory shock. N Engl J Med. 2013;369:1726–1734. PMID 24171518
2. Prescott HC, Antonelli M, Alhazzani W, et al. Surviving Sepsis Campaign: international guidelines for management of sepsis and septic shock 2026. Crit Care Med. 2026;54:725–812. PMID 41869847
3. Singer M, Deutschman CS, Seymour CW, et al. The Third International Consensus Definitions for Sepsis and Septic Shock (Sepsis-3). JAMA. 2016;315:801–810. PMID 26903338
4. Bentzer P, Griesdale DE, Boyd J, et al. Will this hemodynamically unstable patient respond to a bolus of intravenous fluids? JAMA. 2016;316:1298–1309. PMID 27673307
5. De Backer D, Biston P, Devriendt J, et al. Comparison of dopamine and norepinephrine in the treatment of shock. N Engl J Med. 2010;362:779–789. PMID 20200382
6. Sinha SS, Morrow DA, Kapur NK, et al. 2025 Concise clinical guidance: an ACC expert consensus statement on the evaluation and management of cardiogenic shock. J Am Coll Cardiol. 2025;85:1618–1641. PMID 40100174
7. Writing Committee Members; Creager MA, Barnes GD, Giri J, et al. 2026 AHA/ACC/ACCP/ACEP/CHEST/SCAI/SHM/SIR/SVM/SVN guideline for the evaluation and management of acute pulmonary embolism in adults. Circulation. 2026;153:e977–e1051. PMID 41712677
8. Cardona V, Ansotegui IJ, Ebisawa M, et al. World Allergy Organization anaphylaxis guidance 2020. World Allergy Organ J. 2020;13:100472. PMID 33204386
9. Rossaint R, Afshari A, Bouillon B, et al. The European guideline on management of major bleeding and coagulopathy following trauma: sixth edition. Crit Care. 2023;27:80. PMID 36859355
10. Gay E, Levy N, eds. Shock; Sepsis; Vasopressors. In: Department of Medicine Housestaff Manual, 30th ed. 2024:61–64.
11. Beuschlein F, Else T, Bancos I, et al. European Society of Endocrinology and Endocrine Society joint clinical guideline: diagnosis and therapy of glucocorticoid-induced adrenal insufficiency. J Clin Endocrinol Metab. 2024;109:1657–1683. PMID 38724043
12. Thiele H, Akin I, Sandri M, et al. PCI strategies in patients with acute myocardial infarction and cardiogenic shock. N Engl J Med. 2017;377:2419–2432. PMID 29083953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pproach flowchar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lstStyle>
            <a:lvl1pPr algn="l" indent="0" marL="0">
              <a:buNone/>
              <a:defRPr lang="en-US" sz="3000" b="1" dirty="0">
                <a:solidFill>
                  <a:srgbClr val="0B2540"/>
                </a:solidFill>
                <a:latin typeface="Poppins" pitchFamily="34" charset="0"/>
                <a:ea typeface="Poppins" pitchFamily="34" charset="-122"/>
                <a:cs typeface="Poppins" pitchFamily="34" charset="-120"/>
              </a:defRPr>
            </a:lvl1pPr>
          </a:lstStyle>
          <a:p>
            <a:pPr algn="l" indent="0" marL="0">
              <a:buNone/>
            </a:pPr>
            <a:endParaRPr lang="en-US" sz="3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tethopedia.ca/approach" TargetMode="External"/><Relationship Id="rId1" Type="http://schemas.openxmlformats.org/officeDocument/2006/relationships/image" Target="../media/image-1-1.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 Target="slide4.xml"/><Relationship Id="rId3" Type="http://schemas.openxmlformats.org/officeDocument/2006/relationships/slide" Target="slide5.xml"/><Relationship Id="rId4" Type="http://schemas.openxmlformats.org/officeDocument/2006/relationships/slide" Target="slide6.xml"/><Relationship Id="rId5" Type="http://schemas.openxmlformats.org/officeDocument/2006/relationships/slide" Target="slide7.xml"/><Relationship Id="rId6" Type="http://schemas.openxmlformats.org/officeDocument/2006/relationships/slide" Target="slide8.xml"/><Relationship Id="rId7" Type="http://schemas.openxmlformats.org/officeDocument/2006/relationships/slide" Target="slide9.xml"/><Relationship Id="rId8" Type="http://schemas.openxmlformats.org/officeDocument/2006/relationships/slide" Target="slide10.xml"/><Relationship Id="rId9" Type="http://schemas.openxmlformats.org/officeDocument/2006/relationships/slide" Target="slide11.xml"/><Relationship Id="rId10" Type="http://schemas.openxmlformats.org/officeDocument/2006/relationships/slide" Target="slide12.xml"/><Relationship Id="rId11" Type="http://schemas.openxmlformats.org/officeDocument/2006/relationships/slide" Target="slide13.xml"/><Relationship Id="rId12" Type="http://schemas.openxmlformats.org/officeDocument/2006/relationships/slide" Target="slide14.xml"/><Relationship Id="rId13" Type="http://schemas.openxmlformats.org/officeDocument/2006/relationships/slide" Target="slide15.xml"/><Relationship Id="rId14" Type="http://schemas.openxmlformats.org/officeDocument/2006/relationships/slide" Target="slide16.xml"/><Relationship Id="rId15" Type="http://schemas.openxmlformats.org/officeDocument/2006/relationships/slide" Target="slide17.xml"/><Relationship Id="rId16" Type="http://schemas.openxmlformats.org/officeDocument/2006/relationships/slide" Target="slide18.xml"/><Relationship Id="rId17" Type="http://schemas.openxmlformats.org/officeDocument/2006/relationships/slide" Target="slide19.xml"/><Relationship Id="rId18" Type="http://schemas.openxmlformats.org/officeDocument/2006/relationships/slide" Target="slide20.xml"/><Relationship Id="rId19" Type="http://schemas.openxmlformats.org/officeDocument/2006/relationships/slide" Target="slide21.xml"/><Relationship Id="rId20" Type="http://schemas.openxmlformats.org/officeDocument/2006/relationships/slide" Target="slide22.xml"/><Relationship Id="rId21" Type="http://schemas.openxmlformats.org/officeDocument/2006/relationships/slideLayout" Target="../slideLayouts/slideLayout2.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stethopedia.ca/approach/chest-pain" TargetMode="External"/><Relationship Id="rId3" Type="http://schemas.openxmlformats.org/officeDocument/2006/relationships/hyperlink" Target="https://pubmed.ncbi.nlm.nih.gov/34709879/" TargetMode="External"/><Relationship Id="rId4" Type="http://schemas.openxmlformats.org/officeDocument/2006/relationships/hyperlink" Target="https://pubmed.ncbi.nlm.nih.gov/40014670/" TargetMode="External"/><Relationship Id="rId5" Type="http://schemas.openxmlformats.org/officeDocument/2006/relationships/hyperlink" Target="https://pubmed.ncbi.nlm.nih.gov/26547467/" TargetMode="External"/><Relationship Id="rId6" Type="http://schemas.openxmlformats.org/officeDocument/2006/relationships/hyperlink" Target="https://pubmed.ncbi.nlm.nih.gov/30153967/" TargetMode="External"/><Relationship Id="rId7" Type="http://schemas.openxmlformats.org/officeDocument/2006/relationships/hyperlink" Target="https://pubmed.ncbi.nlm.nih.gov/23465250/" TargetMode="External"/><Relationship Id="rId8" Type="http://schemas.openxmlformats.org/officeDocument/2006/relationships/hyperlink" Target="https://pubmed.ncbi.nlm.nih.gov/36322642/" TargetMode="External"/><Relationship Id="rId9" Type="http://schemas.openxmlformats.org/officeDocument/2006/relationships/hyperlink" Target="https://pubmed.ncbi.nlm.nih.gov/29030346/" TargetMode="External"/><Relationship Id="rId10" Type="http://schemas.openxmlformats.org/officeDocument/2006/relationships/hyperlink" Target="https://pubmed.ncbi.nlm.nih.gov/41712677/" TargetMode="External"/><Relationship Id="rId11" Type="http://schemas.openxmlformats.org/officeDocument/2006/relationships/hyperlink" Target="https://pubmed.ncbi.nlm.nih.gov/18318689/" TargetMode="External"/><Relationship Id="rId12" Type="http://schemas.openxmlformats.org/officeDocument/2006/relationships/hyperlink" Target="https://pubmed.ncbi.nlm.nih.gov/40878297/" TargetMode="External"/><Relationship Id="rId13" Type="http://schemas.openxmlformats.org/officeDocument/2006/relationships/hyperlink" Target="https://pubmed.ncbi.nlm.nih.gov/30760415/" TargetMode="External"/><Relationship Id="rId1" Type="http://schemas.openxmlformats.org/officeDocument/2006/relationships/image" Target="../media/image-3-1.png"/><Relationship Id="rId14" Type="http://schemas.openxmlformats.org/officeDocument/2006/relationships/slideLayout" Target="../slideLayouts/slideLayout2.xml"/><Relationship Id="rId1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stethopedia.ca/approach/syncope" TargetMode="External"/><Relationship Id="rId3" Type="http://schemas.openxmlformats.org/officeDocument/2006/relationships/hyperlink" Target="https://pubmed.ncbi.nlm.nih.gov/28286221/" TargetMode="External"/><Relationship Id="rId4" Type="http://schemas.openxmlformats.org/officeDocument/2006/relationships/hyperlink" Target="https://pubmed.ncbi.nlm.nih.gov/29562304/" TargetMode="External"/><Relationship Id="rId5" Type="http://schemas.openxmlformats.org/officeDocument/2006/relationships/hyperlink" Target="https://pubmed.ncbi.nlm.nih.gov/27378464/" TargetMode="External"/><Relationship Id="rId6" Type="http://schemas.openxmlformats.org/officeDocument/2006/relationships/hyperlink" Target="https://pubmed.ncbi.nlm.nih.gov/32202605/" TargetMode="External"/><Relationship Id="rId7" Type="http://schemas.openxmlformats.org/officeDocument/2006/relationships/hyperlink" Target="https://pubmed.ncbi.nlm.nih.gov/31237649/" TargetMode="External"/><Relationship Id="rId8" Type="http://schemas.openxmlformats.org/officeDocument/2006/relationships/hyperlink" Target="https://pubmed.ncbi.nlm.nih.gov/12103268/" TargetMode="External"/><Relationship Id="rId9" Type="http://schemas.openxmlformats.org/officeDocument/2006/relationships/hyperlink" Target="https://pubmed.ncbi.nlm.nih.gov/21431947/" TargetMode="External"/><Relationship Id="rId10" Type="http://schemas.openxmlformats.org/officeDocument/2006/relationships/hyperlink" Target="https://pubmed.ncbi.nlm.nih.gov/29379959/" TargetMode="External"/><Relationship Id="rId11" Type="http://schemas.openxmlformats.org/officeDocument/2006/relationships/hyperlink" Target="https://pubmed.ncbi.nlm.nih.gov/17045903/" TargetMode="External"/><Relationship Id="rId1" Type="http://schemas.openxmlformats.org/officeDocument/2006/relationships/image" Target="../media/image-4-1.png"/><Relationship Id="rId12" Type="http://schemas.openxmlformats.org/officeDocument/2006/relationships/slideLayout" Target="../slideLayouts/slideLayout2.xml"/><Relationship Id="rId1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stethopedia.ca/approach/palpitations" TargetMode="External"/><Relationship Id="rId3" Type="http://schemas.openxmlformats.org/officeDocument/2006/relationships/hyperlink" Target="https://pubmed.ncbi.nlm.nih.gov/26409259/" TargetMode="External"/><Relationship Id="rId4" Type="http://schemas.openxmlformats.org/officeDocument/2006/relationships/hyperlink" Target="https://pubmed.ncbi.nlm.nih.gov/38033089/" TargetMode="External"/><Relationship Id="rId5" Type="http://schemas.openxmlformats.org/officeDocument/2006/relationships/hyperlink" Target="https://pubmed.ncbi.nlm.nih.gov/33191198/" TargetMode="External"/><Relationship Id="rId6" Type="http://schemas.openxmlformats.org/officeDocument/2006/relationships/hyperlink" Target="https://pubmed.ncbi.nlm.nih.gov/29084731/" TargetMode="External"/><Relationship Id="rId7" Type="http://schemas.openxmlformats.org/officeDocument/2006/relationships/hyperlink" Target="https://pubmed.ncbi.nlm.nih.gov/19920238/" TargetMode="External"/><Relationship Id="rId8" Type="http://schemas.openxmlformats.org/officeDocument/2006/relationships/hyperlink" Target="https://pubmed.ncbi.nlm.nih.gov/8629647/" TargetMode="External"/><Relationship Id="rId9" Type="http://schemas.openxmlformats.org/officeDocument/2006/relationships/hyperlink" Target="https://pubmed.ncbi.nlm.nih.gov/2022022/" TargetMode="External"/><Relationship Id="rId10" Type="http://schemas.openxmlformats.org/officeDocument/2006/relationships/hyperlink" Target="https://pubmed.ncbi.nlm.nih.gov/26314489/" TargetMode="External"/><Relationship Id="rId11" Type="http://schemas.openxmlformats.org/officeDocument/2006/relationships/hyperlink" Target="https://pubmed.ncbi.nlm.nih.gov/41122884/" TargetMode="External"/><Relationship Id="rId1" Type="http://schemas.openxmlformats.org/officeDocument/2006/relationships/image" Target="../media/image-5-1.png"/><Relationship Id="rId12" Type="http://schemas.openxmlformats.org/officeDocument/2006/relationships/slideLayout" Target="../slideLayouts/slideLayout2.xml"/><Relationship Id="rId1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stethopedia.ca/approach/dyspnea" TargetMode="External"/><Relationship Id="rId3" Type="http://schemas.openxmlformats.org/officeDocument/2006/relationships/hyperlink" Target="https://pubmed.ncbi.nlm.nih.gov/35363499/" TargetMode="External"/><Relationship Id="rId4" Type="http://schemas.openxmlformats.org/officeDocument/2006/relationships/hyperlink" Target="https://pubmed.ncbi.nlm.nih.gov/16234501/" TargetMode="External"/><Relationship Id="rId5" Type="http://schemas.openxmlformats.org/officeDocument/2006/relationships/hyperlink" Target="https://pubmed.ncbi.nlm.nih.gov/41712677/" TargetMode="External"/><Relationship Id="rId6" Type="http://schemas.openxmlformats.org/officeDocument/2006/relationships/hyperlink" Target="https://pubmed.ncbi.nlm.nih.gov/40014670/" TargetMode="External"/><Relationship Id="rId7" Type="http://schemas.openxmlformats.org/officeDocument/2006/relationships/hyperlink" Target="https://pubmed.ncbi.nlm.nih.gov/18403664/" TargetMode="External"/><Relationship Id="rId8" Type="http://schemas.openxmlformats.org/officeDocument/2006/relationships/hyperlink" Target="https://pubmed.ncbi.nlm.nih.gov/28860265/" TargetMode="External"/><Relationship Id="rId9" Type="http://schemas.openxmlformats.org/officeDocument/2006/relationships/hyperlink" Target="https://pubmed.ncbi.nlm.nih.gov/30355567/" TargetMode="External"/><Relationship Id="rId10" Type="http://schemas.openxmlformats.org/officeDocument/2006/relationships/hyperlink" Target="https://pubmed.ncbi.nlm.nih.gov/28507176/" TargetMode="External"/><Relationship Id="rId11" Type="http://schemas.openxmlformats.org/officeDocument/2006/relationships/hyperlink" Target="https://pubmed.ncbi.nlm.nih.gov/28298398/" TargetMode="External"/><Relationship Id="rId12" Type="http://schemas.openxmlformats.org/officeDocument/2006/relationships/hyperlink" Target="https://pubmed.ncbi.nlm.nih.gov/33204386/" TargetMode="External"/><Relationship Id="rId13" Type="http://schemas.openxmlformats.org/officeDocument/2006/relationships/hyperlink" Target="https://pubmed.ncbi.nlm.nih.gov/34649974/" TargetMode="External"/><Relationship Id="rId1" Type="http://schemas.openxmlformats.org/officeDocument/2006/relationships/image" Target="../media/image-6-1.png"/><Relationship Id="rId14" Type="http://schemas.openxmlformats.org/officeDocument/2006/relationships/slideLayout" Target="../slideLayouts/slideLayout2.xml"/><Relationship Id="rId1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stethopedia.ca/approach/abdominal-pain" TargetMode="External"/><Relationship Id="rId3" Type="http://schemas.openxmlformats.org/officeDocument/2006/relationships/hyperlink" Target="https://pubmed.ncbi.nlm.nih.gov/30392591/" TargetMode="External"/><Relationship Id="rId4" Type="http://schemas.openxmlformats.org/officeDocument/2006/relationships/hyperlink" Target="https://pubmed.ncbi.nlm.nih.gov/22204638/" TargetMode="External"/><Relationship Id="rId5" Type="http://schemas.openxmlformats.org/officeDocument/2006/relationships/hyperlink" Target="https://pubmed.ncbi.nlm.nih.gov/37236744/" TargetMode="External"/><Relationship Id="rId6" Type="http://schemas.openxmlformats.org/officeDocument/2006/relationships/hyperlink" Target="https://pubmed.ncbi.nlm.nih.gov/29032610/" TargetMode="External"/><Relationship Id="rId7" Type="http://schemas.openxmlformats.org/officeDocument/2006/relationships/hyperlink" Target="https://pubmed.ncbi.nlm.nih.gov/12503981/" TargetMode="External"/><Relationship Id="rId8" Type="http://schemas.openxmlformats.org/officeDocument/2006/relationships/hyperlink" Target="https://pubmed.ncbi.nlm.nih.gov/38857482/" TargetMode="External"/><Relationship Id="rId9" Type="http://schemas.openxmlformats.org/officeDocument/2006/relationships/hyperlink" Target="https://pubmed.ncbi.nlm.nih.gov/33453378/" TargetMode="External"/><Relationship Id="rId10" Type="http://schemas.openxmlformats.org/officeDocument/2006/relationships/hyperlink" Target="https://pubmed.ncbi.nlm.nih.gov/32295644/" TargetMode="External"/><Relationship Id="rId11" Type="http://schemas.openxmlformats.org/officeDocument/2006/relationships/hyperlink" Target="https://pubmed.ncbi.nlm.nih.gov/29268916/" TargetMode="External"/><Relationship Id="rId12" Type="http://schemas.openxmlformats.org/officeDocument/2006/relationships/hyperlink" Target="https://pubmed.ncbi.nlm.nih.gov/36261857/" TargetMode="External"/><Relationship Id="rId13" Type="http://schemas.openxmlformats.org/officeDocument/2006/relationships/hyperlink" Target="https://pubmed.ncbi.nlm.nih.gov/29946347/" TargetMode="External"/><Relationship Id="rId1" Type="http://schemas.openxmlformats.org/officeDocument/2006/relationships/image" Target="../media/image-7-1.png"/><Relationship Id="rId14" Type="http://schemas.openxmlformats.org/officeDocument/2006/relationships/slideLayout" Target="../slideLayouts/slideLayout2.xml"/><Relationship Id="rId1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hyperlink" Target="https://stethopedia.ca/approach/gi-bleeding" TargetMode="External"/><Relationship Id="rId3" Type="http://schemas.openxmlformats.org/officeDocument/2006/relationships/hyperlink" Target="https://pubmed.ncbi.nlm.nih.gov/33929377/" TargetMode="External"/><Relationship Id="rId4" Type="http://schemas.openxmlformats.org/officeDocument/2006/relationships/hyperlink" Target="https://pubmed.ncbi.nlm.nih.gov/31634917/" TargetMode="External"/><Relationship Id="rId5" Type="http://schemas.openxmlformats.org/officeDocument/2006/relationships/hyperlink" Target="https://pubmed.ncbi.nlm.nih.gov/36735555/" TargetMode="External"/><Relationship Id="rId6" Type="http://schemas.openxmlformats.org/officeDocument/2006/relationships/hyperlink" Target="https://pubmed.ncbi.nlm.nih.gov/22416103/" TargetMode="External"/><Relationship Id="rId7" Type="http://schemas.openxmlformats.org/officeDocument/2006/relationships/hyperlink" Target="https://pubmed.ncbi.nlm.nih.gov/28053181/" TargetMode="External"/><Relationship Id="rId8" Type="http://schemas.openxmlformats.org/officeDocument/2006/relationships/hyperlink" Target="https://pubmed.ncbi.nlm.nih.gov/23281973/" TargetMode="External"/><Relationship Id="rId9" Type="http://schemas.openxmlformats.org/officeDocument/2006/relationships/hyperlink" Target="https://pubmed.ncbi.nlm.nih.gov/35120736/" TargetMode="External"/><Relationship Id="rId10" Type="http://schemas.openxmlformats.org/officeDocument/2006/relationships/hyperlink" Target="https://pubmed.ncbi.nlm.nih.gov/28651935/" TargetMode="External"/><Relationship Id="rId11" Type="http://schemas.openxmlformats.org/officeDocument/2006/relationships/hyperlink" Target="https://pubmed.ncbi.nlm.nih.gov/35297395/" TargetMode="External"/><Relationship Id="rId12" Type="http://schemas.openxmlformats.org/officeDocument/2006/relationships/hyperlink" Target="https://pubmed.ncbi.nlm.nih.gov/32563378/" TargetMode="External"/><Relationship Id="rId13" Type="http://schemas.openxmlformats.org/officeDocument/2006/relationships/hyperlink" Target="https://pubmed.ncbi.nlm.nih.gov/26303132/" TargetMode="External"/><Relationship Id="rId1" Type="http://schemas.openxmlformats.org/officeDocument/2006/relationships/image" Target="../media/image-8-1.png"/><Relationship Id="rId14" Type="http://schemas.openxmlformats.org/officeDocument/2006/relationships/slideLayout" Target="../slideLayouts/slideLayout2.xml"/><Relationship Id="rId1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stethopedia.ca/approach/abnormal-liver-tests" TargetMode="External"/><Relationship Id="rId3" Type="http://schemas.openxmlformats.org/officeDocument/2006/relationships/hyperlink" Target="https://pubmed.ncbi.nlm.nih.gov/27995906/" TargetMode="External"/><Relationship Id="rId4" Type="http://schemas.openxmlformats.org/officeDocument/2006/relationships/hyperlink" Target="https://pubmed.ncbi.nlm.nih.gov/33929376/" TargetMode="External"/><Relationship Id="rId5" Type="http://schemas.openxmlformats.org/officeDocument/2006/relationships/hyperlink" Target="https://pubmed.ncbi.nlm.nih.gov/37377263/" TargetMode="External"/><Relationship Id="rId6" Type="http://schemas.openxmlformats.org/officeDocument/2006/relationships/hyperlink" Target="https://pubmed.ncbi.nlm.nih.gov/19524577/" TargetMode="External"/><Relationship Id="rId7" Type="http://schemas.openxmlformats.org/officeDocument/2006/relationships/hyperlink" Target="https://pubmed.ncbi.nlm.nih.gov/37552484/" TargetMode="External"/><Relationship Id="rId8" Type="http://schemas.openxmlformats.org/officeDocument/2006/relationships/hyperlink" Target="https://pubmed.ncbi.nlm.nih.gov/7963356/" TargetMode="External"/><Relationship Id="rId9" Type="http://schemas.openxmlformats.org/officeDocument/2006/relationships/hyperlink" Target="https://pubmed.ncbi.nlm.nih.gov/36727674/" TargetMode="External"/><Relationship Id="rId10" Type="http://schemas.openxmlformats.org/officeDocument/2006/relationships/hyperlink" Target="https://pubmed.ncbi.nlm.nih.gov/40677987/" TargetMode="External"/><Relationship Id="rId11" Type="http://schemas.openxmlformats.org/officeDocument/2006/relationships/hyperlink" Target="https://pubmed.ncbi.nlm.nih.gov/37229695/" TargetMode="External"/><Relationship Id="rId12" Type="http://schemas.openxmlformats.org/officeDocument/2006/relationships/hyperlink" Target="https://pubmed.ncbi.nlm.nih.gov/30070375/" TargetMode="External"/><Relationship Id="rId13" Type="http://schemas.openxmlformats.org/officeDocument/2006/relationships/hyperlink" Target="https://pubmed.ncbi.nlm.nih.gov/28941329/" TargetMode="External"/><Relationship Id="rId1" Type="http://schemas.openxmlformats.org/officeDocument/2006/relationships/image" Target="../media/image-9-1.png"/><Relationship Id="rId14" Type="http://schemas.openxmlformats.org/officeDocument/2006/relationships/slideLayout" Target="../slideLayouts/slideLayout2.xml"/><Relationship Id="rId1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stethopedia.ca/approach/diarrhea" TargetMode="External"/><Relationship Id="rId3" Type="http://schemas.openxmlformats.org/officeDocument/2006/relationships/hyperlink" Target="https://pubmed.ncbi.nlm.nih.gov/29053792/" TargetMode="External"/><Relationship Id="rId4" Type="http://schemas.openxmlformats.org/officeDocument/2006/relationships/hyperlink" Target="https://pubmed.ncbi.nlm.nih.gov/27068718/" TargetMode="External"/><Relationship Id="rId5" Type="http://schemas.openxmlformats.org/officeDocument/2006/relationships/hyperlink" Target="https://pubmed.ncbi.nlm.nih.gov/29462280/" TargetMode="External"/><Relationship Id="rId6" Type="http://schemas.openxmlformats.org/officeDocument/2006/relationships/hyperlink" Target="https://pubmed.ncbi.nlm.nih.gov/34164674/" TargetMode="External"/><Relationship Id="rId7" Type="http://schemas.openxmlformats.org/officeDocument/2006/relationships/hyperlink" Target="https://pubmed.ncbi.nlm.nih.gov/10874060/" TargetMode="External"/><Relationship Id="rId8" Type="http://schemas.openxmlformats.org/officeDocument/2006/relationships/hyperlink" Target="https://pubmed.ncbi.nlm.nih.gov/21288078/" TargetMode="External"/><Relationship Id="rId9" Type="http://schemas.openxmlformats.org/officeDocument/2006/relationships/hyperlink" Target="https://pubmed.ncbi.nlm.nih.gov/23323867/" TargetMode="External"/><Relationship Id="rId10" Type="http://schemas.openxmlformats.org/officeDocument/2006/relationships/hyperlink" Target="https://pubmed.ncbi.nlm.nih.gov/29653941/" TargetMode="External"/><Relationship Id="rId11" Type="http://schemas.openxmlformats.org/officeDocument/2006/relationships/hyperlink" Target="https://pubmed.ncbi.nlm.nih.gov/25732419/" TargetMode="External"/><Relationship Id="rId12" Type="http://schemas.openxmlformats.org/officeDocument/2006/relationships/hyperlink" Target="https://pubmed.ncbi.nlm.nih.gov/31302098/" TargetMode="External"/><Relationship Id="rId1" Type="http://schemas.openxmlformats.org/officeDocument/2006/relationships/image" Target="../media/image-10-1.png"/><Relationship Id="rId13" Type="http://schemas.openxmlformats.org/officeDocument/2006/relationships/slideLayout" Target="../slideLayouts/slideLayout2.xml"/><Relationship Id="rId1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stethopedia.ca/approach/acute-kidney-injury" TargetMode="External"/><Relationship Id="rId3" Type="http://schemas.openxmlformats.org/officeDocument/2006/relationships/hyperlink" Target="https://pubmed.ncbi.nlm.nih.gov/23394211/" TargetMode="External"/><Relationship Id="rId4" Type="http://schemas.openxmlformats.org/officeDocument/2006/relationships/hyperlink" Target="https://pubmed.ncbi.nlm.nih.gov/23518195/" TargetMode="External"/><Relationship Id="rId5" Type="http://schemas.openxmlformats.org/officeDocument/2006/relationships/hyperlink" Target="https://pubmed.ncbi.nlm.nih.gov/12427149/" TargetMode="External"/><Relationship Id="rId6" Type="http://schemas.openxmlformats.org/officeDocument/2006/relationships/hyperlink" Target="https://pubmed.ncbi.nlm.nih.gov/18784207/" TargetMode="External"/><Relationship Id="rId7" Type="http://schemas.openxmlformats.org/officeDocument/2006/relationships/hyperlink" Target="https://pubmed.ncbi.nlm.nih.gov/24052222/" TargetMode="External"/><Relationship Id="rId8" Type="http://schemas.openxmlformats.org/officeDocument/2006/relationships/hyperlink" Target="https://pubmed.ncbi.nlm.nih.gov/21098348/" TargetMode="External"/><Relationship Id="rId9" Type="http://schemas.openxmlformats.org/officeDocument/2006/relationships/hyperlink" Target="https://pubmed.ncbi.nlm.nih.gov/29485925/" TargetMode="External"/><Relationship Id="rId10" Type="http://schemas.openxmlformats.org/officeDocument/2006/relationships/hyperlink" Target="https://pubmed.ncbi.nlm.nih.gov/32668114/" TargetMode="External"/><Relationship Id="rId11" Type="http://schemas.openxmlformats.org/officeDocument/2006/relationships/hyperlink" Target="https://pubmed.ncbi.nlm.nih.gov/19571284/" TargetMode="External"/><Relationship Id="rId12" Type="http://schemas.openxmlformats.org/officeDocument/2006/relationships/hyperlink" Target="https://pubmed.ncbi.nlm.nih.gov/34556300/" TargetMode="External"/><Relationship Id="rId13" Type="http://schemas.openxmlformats.org/officeDocument/2006/relationships/hyperlink" Target="https://pubmed.ncbi.nlm.nih.gov/17900456/" TargetMode="External"/><Relationship Id="rId1" Type="http://schemas.openxmlformats.org/officeDocument/2006/relationships/image" Target="../media/image-11-1.png"/><Relationship Id="rId14" Type="http://schemas.openxmlformats.org/officeDocument/2006/relationships/slideLayout" Target="../slideLayouts/slideLayout2.xml"/><Relationship Id="rId1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stethopedia.ca/approach/hyponatremia" TargetMode="External"/><Relationship Id="rId3" Type="http://schemas.openxmlformats.org/officeDocument/2006/relationships/hyperlink" Target="https://pubmed.ncbi.nlm.nih.gov/24569125/" TargetMode="External"/><Relationship Id="rId4" Type="http://schemas.openxmlformats.org/officeDocument/2006/relationships/hyperlink" Target="https://pubmed.ncbi.nlm.nih.gov/24074529/" TargetMode="External"/><Relationship Id="rId5" Type="http://schemas.openxmlformats.org/officeDocument/2006/relationships/hyperlink" Target="https://pubmed.ncbi.nlm.nih.gov/28174217/" TargetMode="External"/><Relationship Id="rId6" Type="http://schemas.openxmlformats.org/officeDocument/2006/relationships/hyperlink" Target="https://pubmed.ncbi.nlm.nih.gov/35852524/" TargetMode="External"/><Relationship Id="rId7" Type="http://schemas.openxmlformats.org/officeDocument/2006/relationships/hyperlink" Target="https://pubmed.ncbi.nlm.nih.gov/33104189/" TargetMode="External"/><Relationship Id="rId8" Type="http://schemas.openxmlformats.org/officeDocument/2006/relationships/hyperlink" Target="https://pubmed.ncbi.nlm.nih.gov/29871886/" TargetMode="External"/><Relationship Id="rId9" Type="http://schemas.openxmlformats.org/officeDocument/2006/relationships/hyperlink" Target="https://pubmed.ncbi.nlm.nih.gov/18477658/" TargetMode="External"/><Relationship Id="rId10" Type="http://schemas.openxmlformats.org/officeDocument/2006/relationships/hyperlink" Target="https://pubmed.ncbi.nlm.nih.gov/10225241/" TargetMode="External"/><Relationship Id="rId1" Type="http://schemas.openxmlformats.org/officeDocument/2006/relationships/image" Target="../media/image-12-1.png"/><Relationship Id="rId11" Type="http://schemas.openxmlformats.org/officeDocument/2006/relationships/slideLayout" Target="../slideLayouts/slideLayout2.xml"/><Relationship Id="rId1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hyperlink" Target="https://stethopedia.ca/approach/hyperkalemia" TargetMode="External"/><Relationship Id="rId3" Type="http://schemas.openxmlformats.org/officeDocument/2006/relationships/hyperlink" Target="https://pubmed.ncbi.nlm.nih.gov/32852924/" TargetMode="External"/><Relationship Id="rId4" Type="http://schemas.openxmlformats.org/officeDocument/2006/relationships/hyperlink" Target="https://pubmed.ncbi.nlm.nih.gov/31706619/" TargetMode="External"/><Relationship Id="rId5" Type="http://schemas.openxmlformats.org/officeDocument/2006/relationships/hyperlink" Target="https://pubmed.ncbi.nlm.nih.gov/18235147/" TargetMode="External"/><Relationship Id="rId6" Type="http://schemas.openxmlformats.org/officeDocument/2006/relationships/hyperlink" Target="https://pubmed.ncbi.nlm.nih.gov/27148740/" TargetMode="External"/><Relationship Id="rId7" Type="http://schemas.openxmlformats.org/officeDocument/2006/relationships/hyperlink" Target="https://pubmed.ncbi.nlm.nih.gov/25852884/" TargetMode="External"/><Relationship Id="rId8" Type="http://schemas.openxmlformats.org/officeDocument/2006/relationships/hyperlink" Target="https://pubmed.ncbi.nlm.nih.gov/2919849/" TargetMode="External"/><Relationship Id="rId9" Type="http://schemas.openxmlformats.org/officeDocument/2006/relationships/hyperlink" Target="https://pubmed.ncbi.nlm.nih.gov/31180477/" TargetMode="External"/><Relationship Id="rId10" Type="http://schemas.openxmlformats.org/officeDocument/2006/relationships/hyperlink" Target="https://pubmed.ncbi.nlm.nih.gov/25402495/" TargetMode="External"/><Relationship Id="rId11" Type="http://schemas.openxmlformats.org/officeDocument/2006/relationships/hyperlink" Target="https://pubmed.ncbi.nlm.nih.gov/26132942/" TargetMode="External"/><Relationship Id="rId12" Type="http://schemas.openxmlformats.org/officeDocument/2006/relationships/hyperlink" Target="https://pubmed.ncbi.nlm.nih.gov/38490803/" TargetMode="External"/><Relationship Id="rId13" Type="http://schemas.openxmlformats.org/officeDocument/2006/relationships/hyperlink" Target="https://pubmed.ncbi.nlm.nih.gov/25089630/" TargetMode="External"/><Relationship Id="rId1" Type="http://schemas.openxmlformats.org/officeDocument/2006/relationships/image" Target="../media/image-13-1.png"/><Relationship Id="rId14" Type="http://schemas.openxmlformats.org/officeDocument/2006/relationships/slideLayout" Target="../slideLayouts/slideLayout2.xml"/><Relationship Id="rId1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hyperlink" Target="https://stethopedia.ca/approach/acid-base" TargetMode="External"/><Relationship Id="rId3" Type="http://schemas.openxmlformats.org/officeDocument/2006/relationships/hyperlink" Target="https://pubmed.ncbi.nlm.nih.gov/25295502/" TargetMode="External"/><Relationship Id="rId4" Type="http://schemas.openxmlformats.org/officeDocument/2006/relationships/hyperlink" Target="https://pubmed.ncbi.nlm.nih.gov/9824071/" TargetMode="External"/><Relationship Id="rId5" Type="http://schemas.openxmlformats.org/officeDocument/2006/relationships/hyperlink" Target="https://pubmed.ncbi.nlm.nih.gov/24383789/" TargetMode="External"/><Relationship Id="rId6" Type="http://schemas.openxmlformats.org/officeDocument/2006/relationships/hyperlink" Target="https://pubmed.ncbi.nlm.nih.gov/18821862/" TargetMode="External"/><Relationship Id="rId7" Type="http://schemas.openxmlformats.org/officeDocument/2006/relationships/hyperlink" Target="https://pubmed.ncbi.nlm.nih.gov/3344005/" TargetMode="External"/><Relationship Id="rId8" Type="http://schemas.openxmlformats.org/officeDocument/2006/relationships/hyperlink" Target="https://pubmed.ncbi.nlm.nih.gov/29342392/" TargetMode="External"/><Relationship Id="rId9" Type="http://schemas.openxmlformats.org/officeDocument/2006/relationships/hyperlink" Target="https://pubmed.ncbi.nlm.nih.gov/25494270/" TargetMode="External"/><Relationship Id="rId10" Type="http://schemas.openxmlformats.org/officeDocument/2006/relationships/hyperlink" Target="https://pubmed.ncbi.nlm.nih.gov/41159812/" TargetMode="External"/><Relationship Id="rId11" Type="http://schemas.openxmlformats.org/officeDocument/2006/relationships/hyperlink" Target="https://pubmed.ncbi.nlm.nih.gov/41869847/" TargetMode="External"/><Relationship Id="rId12" Type="http://schemas.openxmlformats.org/officeDocument/2006/relationships/hyperlink" Target="https://pubmed.ncbi.nlm.nih.gov/25986310/" TargetMode="External"/><Relationship Id="rId13" Type="http://schemas.openxmlformats.org/officeDocument/2006/relationships/hyperlink" Target="https://pubmed.ncbi.nlm.nih.gov/32586924/" TargetMode="External"/><Relationship Id="rId1" Type="http://schemas.openxmlformats.org/officeDocument/2006/relationships/image" Target="../media/image-14-1.png"/><Relationship Id="rId14" Type="http://schemas.openxmlformats.org/officeDocument/2006/relationships/slideLayout" Target="../slideLayouts/slideLayout2.xml"/><Relationship Id="rId1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hyperlink" Target="https://stethopedia.ca/approach/anemia" TargetMode="External"/><Relationship Id="rId3" Type="http://schemas.openxmlformats.org/officeDocument/2006/relationships/hyperlink" Target="https://pubmed.ncbi.nlm.nih.gov/37824153/" TargetMode="External"/><Relationship Id="rId4" Type="http://schemas.openxmlformats.org/officeDocument/2006/relationships/hyperlink" Target="https://pubmed.ncbi.nlm.nih.gov/32810434/" TargetMode="External"/><Relationship Id="rId5" Type="http://schemas.openxmlformats.org/officeDocument/2006/relationships/hyperlink" Target="https://pubmed.ncbi.nlm.nih.gov/34497146/" TargetMode="External"/><Relationship Id="rId6" Type="http://schemas.openxmlformats.org/officeDocument/2006/relationships/hyperlink" Target="https://pubmed.ncbi.nlm.nih.gov/25946282/" TargetMode="External"/><Relationship Id="rId7" Type="http://schemas.openxmlformats.org/officeDocument/2006/relationships/hyperlink" Target="https://pubmed.ncbi.nlm.nih.gov/29032957/" TargetMode="External"/><Relationship Id="rId8" Type="http://schemas.openxmlformats.org/officeDocument/2006/relationships/hyperlink" Target="https://pubmed.ncbi.nlm.nih.gov/23301732/" TargetMode="External"/><Relationship Id="rId9" Type="http://schemas.openxmlformats.org/officeDocument/2006/relationships/hyperlink" Target="https://pubmed.ncbi.nlm.nih.gov/31412178/" TargetMode="External"/><Relationship Id="rId10" Type="http://schemas.openxmlformats.org/officeDocument/2006/relationships/hyperlink" Target="https://pubmed.ncbi.nlm.nih.gov/28259520/" TargetMode="External"/><Relationship Id="rId11" Type="http://schemas.openxmlformats.org/officeDocument/2006/relationships/hyperlink" Target="https://pubmed.ncbi.nlm.nih.gov/37952133/" TargetMode="External"/><Relationship Id="rId12" Type="http://schemas.openxmlformats.org/officeDocument/2006/relationships/hyperlink" Target="https://pubmed.ncbi.nlm.nih.gov/32914526/" TargetMode="External"/><Relationship Id="rId1" Type="http://schemas.openxmlformats.org/officeDocument/2006/relationships/image" Target="../media/image-15-1.png"/><Relationship Id="rId13" Type="http://schemas.openxmlformats.org/officeDocument/2006/relationships/slideLayout" Target="../slideLayouts/slideLayout2.xml"/><Relationship Id="rId1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stethopedia.ca/approach/thrombocytopenia" TargetMode="External"/><Relationship Id="rId3" Type="http://schemas.openxmlformats.org/officeDocument/2006/relationships/hyperlink" Target="https://pubmed.ncbi.nlm.nih.gov/30482768/" TargetMode="External"/><Relationship Id="rId4" Type="http://schemas.openxmlformats.org/officeDocument/2006/relationships/hyperlink" Target="https://pubmed.ncbi.nlm.nih.gov/22990018/" TargetMode="External"/><Relationship Id="rId5" Type="http://schemas.openxmlformats.org/officeDocument/2006/relationships/hyperlink" Target="https://pubmed.ncbi.nlm.nih.gov/28259520/" TargetMode="External"/><Relationship Id="rId6" Type="http://schemas.openxmlformats.org/officeDocument/2006/relationships/hyperlink" Target="https://pubmed.ncbi.nlm.nih.gov/32914582/" TargetMode="External"/><Relationship Id="rId7" Type="http://schemas.openxmlformats.org/officeDocument/2006/relationships/hyperlink" Target="https://pubmed.ncbi.nlm.nih.gov/32914526/" TargetMode="External"/><Relationship Id="rId8" Type="http://schemas.openxmlformats.org/officeDocument/2006/relationships/hyperlink" Target="https://pubmed.ncbi.nlm.nih.gov/42617047/" TargetMode="External"/><Relationship Id="rId9" Type="http://schemas.openxmlformats.org/officeDocument/2006/relationships/hyperlink" Target="https://pubmed.ncbi.nlm.nih.gov/40440268/" TargetMode="External"/><Relationship Id="rId10" Type="http://schemas.openxmlformats.org/officeDocument/2006/relationships/hyperlink" Target="https://pubmed.ncbi.nlm.nih.gov/41637560/" TargetMode="External"/><Relationship Id="rId11" Type="http://schemas.openxmlformats.org/officeDocument/2006/relationships/hyperlink" Target="https://pubmed.ncbi.nlm.nih.gov/29972751/" TargetMode="External"/><Relationship Id="rId12" Type="http://schemas.openxmlformats.org/officeDocument/2006/relationships/hyperlink" Target="https://pubmed.ncbi.nlm.nih.gov/40533296/" TargetMode="External"/><Relationship Id="rId13" Type="http://schemas.openxmlformats.org/officeDocument/2006/relationships/hyperlink" Target="https://pubmed.ncbi.nlm.nih.gov/19222477/" TargetMode="External"/><Relationship Id="rId1" Type="http://schemas.openxmlformats.org/officeDocument/2006/relationships/image" Target="../media/image-16-1.png"/><Relationship Id="rId14" Type="http://schemas.openxmlformats.org/officeDocument/2006/relationships/slideLayout" Target="../slideLayouts/slideLayout2.xml"/><Relationship Id="rId1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hyperlink" Target="https://stethopedia.ca/approach/fever-of-unknown-origin" TargetMode="External"/><Relationship Id="rId3" Type="http://schemas.openxmlformats.org/officeDocument/2006/relationships/hyperlink" Target="https://pubmed.ncbi.nlm.nih.gov/35108471/" TargetMode="External"/><Relationship Id="rId4" Type="http://schemas.openxmlformats.org/officeDocument/2006/relationships/hyperlink" Target="https://pubmed.ncbi.nlm.nih.gov/38966848/" TargetMode="External"/><Relationship Id="rId5" Type="http://schemas.openxmlformats.org/officeDocument/2006/relationships/hyperlink" Target="https://pubmed.ncbi.nlm.nih.gov/31331269/" TargetMode="External"/><Relationship Id="rId6" Type="http://schemas.openxmlformats.org/officeDocument/2006/relationships/hyperlink" Target="https://pubmed.ncbi.nlm.nih.gov/17220753/" TargetMode="External"/><Relationship Id="rId7" Type="http://schemas.openxmlformats.org/officeDocument/2006/relationships/hyperlink" Target="https://pubmed.ncbi.nlm.nih.gov/17171357/" TargetMode="External"/><Relationship Id="rId8" Type="http://schemas.openxmlformats.org/officeDocument/2006/relationships/hyperlink" Target="https://pubmed.ncbi.nlm.nih.gov/27339873/" TargetMode="External"/><Relationship Id="rId9" Type="http://schemas.openxmlformats.org/officeDocument/2006/relationships/hyperlink" Target="https://pubmed.ncbi.nlm.nih.gov/37138445/" TargetMode="External"/><Relationship Id="rId10" Type="http://schemas.openxmlformats.org/officeDocument/2006/relationships/hyperlink" Target="https://pubmed.ncbi.nlm.nih.gov/42481270/" TargetMode="External"/><Relationship Id="rId11" Type="http://schemas.openxmlformats.org/officeDocument/2006/relationships/hyperlink" Target="https://pubmed.ncbi.nlm.nih.gov/37550004/" TargetMode="External"/><Relationship Id="rId12" Type="http://schemas.openxmlformats.org/officeDocument/2006/relationships/hyperlink" Target="https://pubmed.ncbi.nlm.nih.gov/24782338/" TargetMode="External"/><Relationship Id="rId13" Type="http://schemas.openxmlformats.org/officeDocument/2006/relationships/hyperlink" Target="https://pubmed.ncbi.nlm.nih.gov/30992265/" TargetMode="External"/><Relationship Id="rId1" Type="http://schemas.openxmlformats.org/officeDocument/2006/relationships/image" Target="../media/image-17-1.png"/><Relationship Id="rId14" Type="http://schemas.openxmlformats.org/officeDocument/2006/relationships/slideLayout" Target="../slideLayouts/slideLayout2.xml"/><Relationship Id="rId1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hyperlink" Target="https://stethopedia.ca/approach/altered-mental-status" TargetMode="External"/><Relationship Id="rId3" Type="http://schemas.openxmlformats.org/officeDocument/2006/relationships/hyperlink" Target="https://pubmed.ncbi.nlm.nih.gov/20716741/" TargetMode="External"/><Relationship Id="rId4" Type="http://schemas.openxmlformats.org/officeDocument/2006/relationships/hyperlink" Target="https://pubmed.ncbi.nlm.nih.gov/33951145/" TargetMode="External"/><Relationship Id="rId5" Type="http://schemas.openxmlformats.org/officeDocument/2006/relationships/hyperlink" Target="https://pubmed.ncbi.nlm.nih.gov/37821214/" TargetMode="External"/><Relationship Id="rId6" Type="http://schemas.openxmlformats.org/officeDocument/2006/relationships/hyperlink" Target="https://pubmed.ncbi.nlm.nih.gov/20642790/" TargetMode="External"/><Relationship Id="rId7" Type="http://schemas.openxmlformats.org/officeDocument/2006/relationships/hyperlink" Target="https://pubmed.ncbi.nlm.nih.gov/26900382/" TargetMode="External"/><Relationship Id="rId8" Type="http://schemas.openxmlformats.org/officeDocument/2006/relationships/hyperlink" Target="https://pubmed.ncbi.nlm.nih.gov/27062097/" TargetMode="External"/><Relationship Id="rId9" Type="http://schemas.openxmlformats.org/officeDocument/2006/relationships/hyperlink" Target="https://pubmed.ncbi.nlm.nih.gov/10668693/" TargetMode="External"/><Relationship Id="rId10" Type="http://schemas.openxmlformats.org/officeDocument/2006/relationships/hyperlink" Target="https://pubmed.ncbi.nlm.nih.gov/29020579/" TargetMode="External"/><Relationship Id="rId11" Type="http://schemas.openxmlformats.org/officeDocument/2006/relationships/hyperlink" Target="https://pubmed.ncbi.nlm.nih.gov/22104258/" TargetMode="External"/><Relationship Id="rId12" Type="http://schemas.openxmlformats.org/officeDocument/2006/relationships/hyperlink" Target="https://pubmed.ncbi.nlm.nih.gov/30895288/" TargetMode="External"/><Relationship Id="rId13" Type="http://schemas.openxmlformats.org/officeDocument/2006/relationships/hyperlink" Target="https://pubmed.ncbi.nlm.nih.gov/24569125/" TargetMode="External"/><Relationship Id="rId1" Type="http://schemas.openxmlformats.org/officeDocument/2006/relationships/image" Target="../media/image-18-1.png"/><Relationship Id="rId14" Type="http://schemas.openxmlformats.org/officeDocument/2006/relationships/slideLayout" Target="../slideLayouts/slideLayout2.xml"/><Relationship Id="rId1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hyperlink" Target="https://stethopedia.ca/approach/headache" TargetMode="External"/><Relationship Id="rId3" Type="http://schemas.openxmlformats.org/officeDocument/2006/relationships/hyperlink" Target="https://pubmed.ncbi.nlm.nih.gov/30587518/" TargetMode="External"/><Relationship Id="rId4" Type="http://schemas.openxmlformats.org/officeDocument/2006/relationships/hyperlink" Target="https://pubmed.ncbi.nlm.nih.gov/31543134/" TargetMode="External"/><Relationship Id="rId5" Type="http://schemas.openxmlformats.org/officeDocument/2006/relationships/hyperlink" Target="https://pubmed.ncbi.nlm.nih.gov/24065011/" TargetMode="External"/><Relationship Id="rId6" Type="http://schemas.openxmlformats.org/officeDocument/2006/relationships/hyperlink" Target="https://pubmed.ncbi.nlm.nih.gov/39506371/" TargetMode="External"/><Relationship Id="rId7" Type="http://schemas.openxmlformats.org/officeDocument/2006/relationships/hyperlink" Target="https://pubmed.ncbi.nlm.nih.gov/37212182/" TargetMode="External"/><Relationship Id="rId8" Type="http://schemas.openxmlformats.org/officeDocument/2006/relationships/hyperlink" Target="https://pubmed.ncbi.nlm.nih.gov/16968852/" TargetMode="External"/><Relationship Id="rId9" Type="http://schemas.openxmlformats.org/officeDocument/2006/relationships/hyperlink" Target="https://pubmed.ncbi.nlm.nih.gov/42481270/" TargetMode="External"/><Relationship Id="rId10" Type="http://schemas.openxmlformats.org/officeDocument/2006/relationships/hyperlink" Target="https://pubmed.ncbi.nlm.nih.gov/11754714/" TargetMode="External"/><Relationship Id="rId11" Type="http://schemas.openxmlformats.org/officeDocument/2006/relationships/hyperlink" Target="https://pubmed.ncbi.nlm.nih.gov/37550004/" TargetMode="External"/><Relationship Id="rId12" Type="http://schemas.openxmlformats.org/officeDocument/2006/relationships/hyperlink" Target="https://pubmed.ncbi.nlm.nih.gov/41321235/" TargetMode="External"/><Relationship Id="rId13" Type="http://schemas.openxmlformats.org/officeDocument/2006/relationships/hyperlink" Target="https://pubmed.ncbi.nlm.nih.gov/27062097/" TargetMode="External"/><Relationship Id="rId1" Type="http://schemas.openxmlformats.org/officeDocument/2006/relationships/image" Target="../media/image-19-1.png"/><Relationship Id="rId14" Type="http://schemas.openxmlformats.org/officeDocument/2006/relationships/slideLayout" Target="../slideLayouts/slideLayout2.xml"/><Relationship Id="rId1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hyperlink" Target="https://stethopedia.ca/approach/weakness" TargetMode="External"/><Relationship Id="rId3" Type="http://schemas.openxmlformats.org/officeDocument/2006/relationships/hyperlink" Target="https://pubmed.ncbi.nlm.nih.gov/15900010/" TargetMode="External"/><Relationship Id="rId4" Type="http://schemas.openxmlformats.org/officeDocument/2006/relationships/hyperlink" Target="https://pubmed.ncbi.nlm.nih.gov/36529857/" TargetMode="External"/><Relationship Id="rId5" Type="http://schemas.openxmlformats.org/officeDocument/2006/relationships/hyperlink" Target="https://pubmed.ncbi.nlm.nih.gov/35779553/" TargetMode="External"/><Relationship Id="rId6" Type="http://schemas.openxmlformats.org/officeDocument/2006/relationships/hyperlink" Target="https://pubmed.ncbi.nlm.nih.gov/26898852/" TargetMode="External"/><Relationship Id="rId7" Type="http://schemas.openxmlformats.org/officeDocument/2006/relationships/hyperlink" Target="https://pubmed.ncbi.nlm.nih.gov/11405803/" TargetMode="External"/><Relationship Id="rId8" Type="http://schemas.openxmlformats.org/officeDocument/2006/relationships/hyperlink" Target="https://pubmed.ncbi.nlm.nih.gov/36428088/" TargetMode="External"/><Relationship Id="rId9" Type="http://schemas.openxmlformats.org/officeDocument/2006/relationships/hyperlink" Target="https://pubmed.ncbi.nlm.nih.gov/37814552/" TargetMode="External"/><Relationship Id="rId10" Type="http://schemas.openxmlformats.org/officeDocument/2006/relationships/hyperlink" Target="https://pubmed.ncbi.nlm.nih.gov/27358333/" TargetMode="External"/><Relationship Id="rId11" Type="http://schemas.openxmlformats.org/officeDocument/2006/relationships/hyperlink" Target="https://pubmed.ncbi.nlm.nih.gov/32852924/" TargetMode="External"/><Relationship Id="rId12" Type="http://schemas.openxmlformats.org/officeDocument/2006/relationships/hyperlink" Target="https://pubmed.ncbi.nlm.nih.gov/30395488/" TargetMode="External"/><Relationship Id="rId13" Type="http://schemas.openxmlformats.org/officeDocument/2006/relationships/hyperlink" Target="https://pubmed.ncbi.nlm.nih.gov/41340372/" TargetMode="External"/><Relationship Id="rId1" Type="http://schemas.openxmlformats.org/officeDocument/2006/relationships/image" Target="../media/image-20-1.png"/><Relationship Id="rId14" Type="http://schemas.openxmlformats.org/officeDocument/2006/relationships/slideLayout" Target="../slideLayouts/slideLayout2.xml"/><Relationship Id="rId1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2" Type="http://schemas.openxmlformats.org/officeDocument/2006/relationships/hyperlink" Target="https://stethopedia.ca/approach/arthritis" TargetMode="External"/><Relationship Id="rId3" Type="http://schemas.openxmlformats.org/officeDocument/2006/relationships/hyperlink" Target="https://pubmed.ncbi.nlm.nih.gov/17405973/" TargetMode="External"/><Relationship Id="rId4" Type="http://schemas.openxmlformats.org/officeDocument/2006/relationships/hyperlink" Target="https://pubmed.ncbi.nlm.nih.gov/17239729/" TargetMode="External"/><Relationship Id="rId5" Type="http://schemas.openxmlformats.org/officeDocument/2006/relationships/hyperlink" Target="https://pubmed.ncbi.nlm.nih.gov/26359487/" TargetMode="External"/><Relationship Id="rId6" Type="http://schemas.openxmlformats.org/officeDocument/2006/relationships/hyperlink" Target="https://pubmed.ncbi.nlm.nih.gov/32391934/" TargetMode="External"/><Relationship Id="rId7" Type="http://schemas.openxmlformats.org/officeDocument/2006/relationships/hyperlink" Target="https://pubmed.ncbi.nlm.nih.gov/20872595/" TargetMode="External"/><Relationship Id="rId8" Type="http://schemas.openxmlformats.org/officeDocument/2006/relationships/hyperlink" Target="https://pubmed.ncbi.nlm.nih.gov/34101387/" TargetMode="External"/><Relationship Id="rId9" Type="http://schemas.openxmlformats.org/officeDocument/2006/relationships/hyperlink" Target="https://pubmed.ncbi.nlm.nih.gov/21257614/" TargetMode="External"/><Relationship Id="rId10" Type="http://schemas.openxmlformats.org/officeDocument/2006/relationships/hyperlink" Target="https://pubmed.ncbi.nlm.nih.gov/31908149/" TargetMode="External"/><Relationship Id="rId11" Type="http://schemas.openxmlformats.org/officeDocument/2006/relationships/hyperlink" Target="https://pubmed.ncbi.nlm.nih.gov/30992295/" TargetMode="External"/><Relationship Id="rId12" Type="http://schemas.openxmlformats.org/officeDocument/2006/relationships/hyperlink" Target="https://pubmed.ncbi.nlm.nih.gov/36756304/" TargetMode="External"/><Relationship Id="rId13" Type="http://schemas.openxmlformats.org/officeDocument/2006/relationships/hyperlink" Target="https://pubmed.ncbi.nlm.nih.gov/33380199/" TargetMode="External"/><Relationship Id="rId1" Type="http://schemas.openxmlformats.org/officeDocument/2006/relationships/image" Target="../media/image-21-1.png"/><Relationship Id="rId14" Type="http://schemas.openxmlformats.org/officeDocument/2006/relationships/slideLayout" Target="../slideLayouts/slideLayout2.xml"/><Relationship Id="rId1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hyperlink" Target="https://stethopedia.ca/approach/shock" TargetMode="External"/><Relationship Id="rId3" Type="http://schemas.openxmlformats.org/officeDocument/2006/relationships/hyperlink" Target="https://pubmed.ncbi.nlm.nih.gov/24171518/" TargetMode="External"/><Relationship Id="rId4" Type="http://schemas.openxmlformats.org/officeDocument/2006/relationships/hyperlink" Target="https://pubmed.ncbi.nlm.nih.gov/41869847/" TargetMode="External"/><Relationship Id="rId5" Type="http://schemas.openxmlformats.org/officeDocument/2006/relationships/hyperlink" Target="https://pubmed.ncbi.nlm.nih.gov/26903338/" TargetMode="External"/><Relationship Id="rId6" Type="http://schemas.openxmlformats.org/officeDocument/2006/relationships/hyperlink" Target="https://pubmed.ncbi.nlm.nih.gov/27673307/" TargetMode="External"/><Relationship Id="rId7" Type="http://schemas.openxmlformats.org/officeDocument/2006/relationships/hyperlink" Target="https://pubmed.ncbi.nlm.nih.gov/20200382/" TargetMode="External"/><Relationship Id="rId8" Type="http://schemas.openxmlformats.org/officeDocument/2006/relationships/hyperlink" Target="https://pubmed.ncbi.nlm.nih.gov/40100174/" TargetMode="External"/><Relationship Id="rId9" Type="http://schemas.openxmlformats.org/officeDocument/2006/relationships/hyperlink" Target="https://pubmed.ncbi.nlm.nih.gov/41712677/" TargetMode="External"/><Relationship Id="rId10" Type="http://schemas.openxmlformats.org/officeDocument/2006/relationships/hyperlink" Target="https://pubmed.ncbi.nlm.nih.gov/33204386/" TargetMode="External"/><Relationship Id="rId11" Type="http://schemas.openxmlformats.org/officeDocument/2006/relationships/hyperlink" Target="https://pubmed.ncbi.nlm.nih.gov/36859355/" TargetMode="External"/><Relationship Id="rId12" Type="http://schemas.openxmlformats.org/officeDocument/2006/relationships/hyperlink" Target="https://pubmed.ncbi.nlm.nih.gov/38724043/" TargetMode="External"/><Relationship Id="rId13" Type="http://schemas.openxmlformats.org/officeDocument/2006/relationships/hyperlink" Target="https://pubmed.ncbi.nlm.nih.gov/29083953/" TargetMode="External"/><Relationship Id="rId1" Type="http://schemas.openxmlformats.org/officeDocument/2006/relationships/image" Target="../media/image-22-1.png"/><Relationship Id="rId14" Type="http://schemas.openxmlformats.org/officeDocument/2006/relationships/slideLayout" Target="../slideLayouts/slideLayout2.xml"/><Relationship Id="rId15"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0"/>
        </a:solidFill>
      </p:bgPr>
    </p:bg>
    <p:spTree>
      <p:nvGrpSpPr>
        <p:cNvPr id="1" name=""/>
        <p:cNvGrpSpPr/>
        <p:nvPr/>
      </p:nvGrpSpPr>
      <p:grpSpPr>
        <a:xfrm>
          <a:off x="0" y="0"/>
          <a:ext cx="0" cy="0"/>
          <a:chOff x="0" y="0"/>
          <a:chExt cx="0" cy="0"/>
        </a:xfrm>
      </p:grpSpPr>
      <p:pic>
        <p:nvPicPr>
          <p:cNvPr id="2" name="Logo" descr="Stethopedia">    </p:cNvPr>
          <p:cNvPicPr>
            <a:picLocks noChangeAspect="1"/>
          </p:cNvPicPr>
          <p:nvPr/>
        </p:nvPicPr>
        <p:blipFill>
          <a:blip r:embed="rId1"/>
          <a:stretch>
            <a:fillRect/>
          </a:stretch>
        </p:blipFill>
        <p:spPr>
          <a:xfrm>
            <a:off x="640080" y="640080"/>
            <a:ext cx="502920" cy="502920"/>
          </a:xfrm>
          <a:prstGeom prst="rect">
            <a:avLst/>
          </a:prstGeom>
        </p:spPr>
      </p:pic>
      <p:sp>
        <p:nvSpPr>
          <p:cNvPr id="3" name="Brand"/>
          <p:cNvSpPr txBox="1"/>
          <p:nvPr/>
        </p:nvSpPr>
        <p:spPr>
          <a:xfrm>
            <a:off x="1280160" y="621792"/>
            <a:ext cx="4572000" cy="548640"/>
          </a:xfrm>
          <a:prstGeom prst="rect">
            <a:avLst/>
          </a:prstGeom>
          <a:noFill/>
          <a:ln/>
        </p:spPr>
        <p:txBody>
          <a:bodyPr wrap="square" lIns="0" tIns="0" rIns="0" bIns="0" rtlCol="0" anchor="ctr"/>
          <a:lstStyle/>
          <a:p>
            <a:pPr indent="0" marL="0">
              <a:buNone/>
            </a:pPr>
            <a:r>
              <a:rPr lang="en-US" sz="2600" b="1" dirty="0">
                <a:solidFill>
                  <a:srgbClr val="FFFFFF"/>
                </a:solidFill>
                <a:latin typeface="Poppins" pitchFamily="34" charset="0"/>
                <a:ea typeface="Poppins" pitchFamily="34" charset="-122"/>
                <a:cs typeface="Poppins" pitchFamily="34" charset="-120"/>
              </a:rPr>
              <a:t>Stethopedia</a:t>
            </a:r>
            <a:endParaRPr lang="en-US" sz="2600" dirty="0"/>
          </a:p>
        </p:txBody>
      </p:sp>
      <p:sp>
        <p:nvSpPr>
          <p:cNvPr id="4" name="Eyebrow"/>
          <p:cNvSpPr txBox="1"/>
          <p:nvPr/>
        </p:nvSpPr>
        <p:spPr>
          <a:xfrm>
            <a:off x="640080" y="2377440"/>
            <a:ext cx="7315200" cy="411480"/>
          </a:xfrm>
          <a:prstGeom prst="rect">
            <a:avLst/>
          </a:prstGeom>
          <a:noFill/>
          <a:ln/>
        </p:spPr>
        <p:txBody>
          <a:bodyPr wrap="square" lIns="0" tIns="0" rIns="0" bIns="0" rtlCol="0" anchor="ctr"/>
          <a:lstStyle/>
          <a:p>
            <a:pPr indent="0" marL="0">
              <a:buNone/>
            </a:pPr>
            <a:r>
              <a:rPr lang="en-US" sz="1600" b="1" spc="500" kern="0" dirty="0">
                <a:solidFill>
                  <a:srgbClr val="38B6FF"/>
                </a:solidFill>
              </a:rPr>
              <a:t>CLINICAL REASONING</a:t>
            </a:r>
            <a:endParaRPr lang="en-US" sz="1600" dirty="0"/>
          </a:p>
        </p:txBody>
      </p:sp>
      <p:sp>
        <p:nvSpPr>
          <p:cNvPr id="5" name="Cover title"/>
          <p:cNvSpPr txBox="1"/>
          <p:nvPr/>
        </p:nvSpPr>
        <p:spPr>
          <a:xfrm>
            <a:off x="640080" y="2834640"/>
            <a:ext cx="10972800" cy="1143000"/>
          </a:xfrm>
          <a:prstGeom prst="rect">
            <a:avLst/>
          </a:prstGeom>
          <a:noFill/>
          <a:ln/>
        </p:spPr>
        <p:txBody>
          <a:bodyPr wrap="square" lIns="0" tIns="0" rIns="0" bIns="0" rtlCol="0" anchor="ctr"/>
          <a:lstStyle/>
          <a:p>
            <a:pPr indent="0" marL="0">
              <a:buNone/>
            </a:pPr>
            <a:r>
              <a:rPr lang="en-US" sz="7200" b="1" dirty="0">
                <a:solidFill>
                  <a:srgbClr val="FFFFFF"/>
                </a:solidFill>
                <a:latin typeface="Poppins" pitchFamily="34" charset="0"/>
                <a:ea typeface="Poppins" pitchFamily="34" charset="-122"/>
                <a:cs typeface="Poppins" pitchFamily="34" charset="-120"/>
              </a:rPr>
              <a:t>Approach to…</a:t>
            </a:r>
            <a:endParaRPr lang="en-US" sz="7200" dirty="0"/>
          </a:p>
        </p:txBody>
      </p:sp>
      <p:sp>
        <p:nvSpPr>
          <p:cNvPr id="6" name="Cover subtitle"/>
          <p:cNvSpPr txBox="1"/>
          <p:nvPr/>
        </p:nvSpPr>
        <p:spPr>
          <a:xfrm>
            <a:off x="640080" y="4069080"/>
            <a:ext cx="10972800" cy="548640"/>
          </a:xfrm>
          <a:prstGeom prst="rect">
            <a:avLst/>
          </a:prstGeom>
          <a:noFill/>
          <a:ln/>
        </p:spPr>
        <p:txBody>
          <a:bodyPr wrap="square" lIns="0" tIns="0" rIns="0" bIns="0" rtlCol="0" anchor="ctr"/>
          <a:lstStyle/>
          <a:p>
            <a:pPr indent="0" marL="0">
              <a:buNone/>
            </a:pPr>
            <a:r>
              <a:rPr lang="en-US" sz="2600" dirty="0">
                <a:solidFill>
                  <a:srgbClr val="38B6FF"/>
                </a:solidFill>
                <a:latin typeface="Poppins" pitchFamily="34" charset="0"/>
                <a:ea typeface="Poppins" pitchFamily="34" charset="-122"/>
                <a:cs typeface="Poppins" pitchFamily="34" charset="-120"/>
              </a:rPr>
              <a:t>20 presentations · one flowchart each</a:t>
            </a:r>
            <a:endParaRPr lang="en-US" sz="2600" dirty="0"/>
          </a:p>
        </p:txBody>
      </p:sp>
      <p:sp>
        <p:nvSpPr>
          <p:cNvPr id="7" name="Cover summary"/>
          <p:cNvSpPr txBox="1"/>
          <p:nvPr/>
        </p:nvSpPr>
        <p:spPr>
          <a:xfrm>
            <a:off x="640080" y="4892040"/>
            <a:ext cx="9601200" cy="822960"/>
          </a:xfrm>
          <a:prstGeom prst="rect">
            <a:avLst/>
          </a:prstGeom>
          <a:noFill/>
          <a:ln/>
        </p:spPr>
        <p:txBody>
          <a:bodyPr wrap="square" lIns="0" tIns="0" rIns="0" bIns="0" rtlCol="0" anchor="ctr"/>
          <a:lstStyle/>
          <a:p>
            <a:pPr indent="0" marL="0">
              <a:buNone/>
            </a:pPr>
            <a:r>
              <a:rPr lang="en-US" sz="1700" dirty="0">
                <a:solidFill>
                  <a:srgbClr val="B6C2D1"/>
                </a:solidFill>
              </a:rPr>
              <a:t>Differential, workup and management on a single page. Every number comes from current guidelines and primary studies, with PubMed-verified citations.</a:t>
            </a:r>
            <a:endParaRPr lang="en-US" sz="1700" dirty="0"/>
          </a:p>
        </p:txBody>
      </p:sp>
      <p:sp>
        <p:nvSpPr>
          <p:cNvPr id="8" name="Cover footer"/>
          <p:cNvSpPr txBox="1"/>
          <p:nvPr/>
        </p:nvSpPr>
        <p:spPr>
          <a:xfrm>
            <a:off x="640080" y="7406640"/>
            <a:ext cx="13350240" cy="320040"/>
          </a:xfrm>
          <a:prstGeom prst="rect">
            <a:avLst/>
          </a:prstGeom>
          <a:noFill/>
          <a:ln/>
        </p:spPr>
        <p:txBody>
          <a:bodyPr wrap="square" lIns="0" tIns="0" rIns="0" bIns="0" rtlCol="0" anchor="ctr"/>
          <a:lstStyle/>
          <a:p>
            <a:pPr indent="0" marL="0">
              <a:buNone/>
            </a:pPr>
            <a:r>
              <a:rPr lang="en-US" sz="1200" u="sng" dirty="0">
                <a:solidFill>
                  <a:srgbClr val="38B6FF"/>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a:t>
            </a:r>
            <a:pPr indent="0" marL="0">
              <a:buNone/>
            </a:pPr>
            <a:r>
              <a:rPr lang="en-US" sz="1200" dirty="0">
                <a:solidFill>
                  <a:srgbClr val="B6C2D1"/>
                </a:solidFill>
              </a:rPr>
              <a:t>   ·   For education only; not a substitute for clinical judgment or local protocols.</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B2540"/>
                </a:solidFill>
                <a:latin typeface="Poppins" pitchFamily="34" charset="0"/>
                <a:ea typeface="Poppins" pitchFamily="34" charset="-122"/>
                <a:cs typeface="Poppins" pitchFamily="34" charset="-120"/>
              </a:rPr>
              <a:t>Contents</a:t>
            </a:r>
            <a:endParaRPr lang="en-US" sz="3000" dirty="0"/>
          </a:p>
        </p:txBody>
      </p:sp>
      <p:sp>
        <p:nvSpPr>
          <p:cNvPr id="3" name="Contents Cardiovascular"/>
          <p:cNvSpPr txBox="1"/>
          <p:nvPr/>
        </p:nvSpPr>
        <p:spPr>
          <a:xfrm>
            <a:off x="457200" y="1234440"/>
            <a:ext cx="4328160" cy="1170432"/>
          </a:xfrm>
          <a:prstGeom prst="rect">
            <a:avLst/>
          </a:prstGeom>
          <a:noFill/>
          <a:ln/>
        </p:spPr>
        <p:txBody>
          <a:bodyPr wrap="square" lIns="0" tIns="0" rIns="0" bIns="0" rtlCol="0" anchor="t"/>
          <a:lstStyle/>
          <a:p>
            <a:pPr indent="0" marL="0">
              <a:spcAft>
                <a:spcPts val="400"/>
              </a:spcAft>
              <a:buNone/>
            </a:pPr>
            <a:r>
              <a:rPr lang="en-US" sz="1100" b="1" spc="200" kern="0" dirty="0">
                <a:solidFill>
                  <a:srgbClr val="0A6AA3"/>
                </a:solidFill>
              </a:rPr>
              <a:t>CARDIOVASCULAR</a:t>
            </a:r>
            <a:endParaRPr lang="en-US" sz="1100" dirty="0"/>
          </a:p>
          <a:p>
            <a:pPr indent="0" marL="0">
              <a:spcAft>
                <a:spcPts val="300"/>
              </a:spcAft>
              <a:buNone/>
            </a:pPr>
            <a:r>
              <a:rPr lang="en-US" sz="1500" u="sng" dirty="0">
                <a:solidFill>
                  <a:srgbClr val="0B1220"/>
                </a:solidFill>
                <a:hlinkClick r:id="rId1" action="ppaction://hlinksldjump" tooltip="Approach to Chest Pain">
                  <a:extLst>
                    <a:ext uri="{A12FA001-AC4F-418D-AE19-62706E023703}">
                      <ahyp:hlinkClr xmlns:ahyp="http://schemas.microsoft.com/office/drawing/2018/hyperlinkcolor" val="tx"/>
                    </a:ext>
                  </a:extLst>
                </a:hlinkClick>
              </a:rPr>
              <a:t>Chest Pain</a:t>
            </a:r>
            <a:endParaRPr lang="en-US" sz="1100" dirty="0"/>
          </a:p>
          <a:p>
            <a:pPr indent="0" marL="0">
              <a:spcAft>
                <a:spcPts val="300"/>
              </a:spcAft>
              <a:buNone/>
            </a:pPr>
            <a:r>
              <a:rPr lang="en-US" sz="1500" u="sng" dirty="0">
                <a:solidFill>
                  <a:srgbClr val="0B1220"/>
                </a:solidFill>
                <a:hlinkClick r:id="rId2" action="ppaction://hlinksldjump" tooltip="Approach to Syncope">
                  <a:extLst>
                    <a:ext uri="{A12FA001-AC4F-418D-AE19-62706E023703}">
                      <ahyp:hlinkClr xmlns:ahyp="http://schemas.microsoft.com/office/drawing/2018/hyperlinkcolor" val="tx"/>
                    </a:ext>
                  </a:extLst>
                </a:hlinkClick>
              </a:rPr>
              <a:t>Syncope</a:t>
            </a:r>
            <a:endParaRPr lang="en-US" sz="1100" dirty="0"/>
          </a:p>
          <a:p>
            <a:pPr indent="0" marL="0">
              <a:spcAft>
                <a:spcPts val="300"/>
              </a:spcAft>
              <a:buNone/>
            </a:pPr>
            <a:r>
              <a:rPr lang="en-US" sz="1500" u="sng" dirty="0">
                <a:solidFill>
                  <a:srgbClr val="0B1220"/>
                </a:solidFill>
                <a:hlinkClick r:id="rId3" action="ppaction://hlinksldjump" tooltip="Approach to Palpitations">
                  <a:extLst>
                    <a:ext uri="{A12FA001-AC4F-418D-AE19-62706E023703}">
                      <ahyp:hlinkClr xmlns:ahyp="http://schemas.microsoft.com/office/drawing/2018/hyperlinkcolor" val="tx"/>
                    </a:ext>
                  </a:extLst>
                </a:hlinkClick>
              </a:rPr>
              <a:t>Palpitations</a:t>
            </a:r>
            <a:endParaRPr lang="en-US" sz="1100" dirty="0"/>
          </a:p>
        </p:txBody>
      </p:sp>
      <p:sp>
        <p:nvSpPr>
          <p:cNvPr id="4" name="Contents Respiratory"/>
          <p:cNvSpPr txBox="1"/>
          <p:nvPr/>
        </p:nvSpPr>
        <p:spPr>
          <a:xfrm>
            <a:off x="457200" y="2679192"/>
            <a:ext cx="4328160" cy="585216"/>
          </a:xfrm>
          <a:prstGeom prst="rect">
            <a:avLst/>
          </a:prstGeom>
          <a:noFill/>
          <a:ln/>
        </p:spPr>
        <p:txBody>
          <a:bodyPr wrap="square" lIns="0" tIns="0" rIns="0" bIns="0" rtlCol="0" anchor="t"/>
          <a:lstStyle/>
          <a:p>
            <a:pPr indent="0" marL="0">
              <a:spcAft>
                <a:spcPts val="400"/>
              </a:spcAft>
              <a:buNone/>
            </a:pPr>
            <a:r>
              <a:rPr lang="en-US" sz="1100" b="1" spc="200" kern="0" dirty="0">
                <a:solidFill>
                  <a:srgbClr val="0A6AA3"/>
                </a:solidFill>
              </a:rPr>
              <a:t>RESPIRATORY</a:t>
            </a:r>
            <a:endParaRPr lang="en-US" sz="1100" dirty="0"/>
          </a:p>
          <a:p>
            <a:pPr indent="0" marL="0">
              <a:spcAft>
                <a:spcPts val="300"/>
              </a:spcAft>
              <a:buNone/>
            </a:pPr>
            <a:r>
              <a:rPr lang="en-US" sz="1500" u="sng" dirty="0">
                <a:solidFill>
                  <a:srgbClr val="0B1220"/>
                </a:solidFill>
                <a:hlinkClick r:id="rId4" action="ppaction://hlinksldjump" tooltip="Approach to Dyspnea">
                  <a:extLst>
                    <a:ext uri="{A12FA001-AC4F-418D-AE19-62706E023703}">
                      <ahyp:hlinkClr xmlns:ahyp="http://schemas.microsoft.com/office/drawing/2018/hyperlinkcolor" val="tx"/>
                    </a:ext>
                  </a:extLst>
                </a:hlinkClick>
              </a:rPr>
              <a:t>Dyspnea</a:t>
            </a:r>
            <a:endParaRPr lang="en-US" sz="1100" dirty="0"/>
          </a:p>
        </p:txBody>
      </p:sp>
      <p:sp>
        <p:nvSpPr>
          <p:cNvPr id="5" name="Contents Abdominal"/>
          <p:cNvSpPr txBox="1"/>
          <p:nvPr/>
        </p:nvSpPr>
        <p:spPr>
          <a:xfrm>
            <a:off x="457200" y="3538728"/>
            <a:ext cx="4328160" cy="1463040"/>
          </a:xfrm>
          <a:prstGeom prst="rect">
            <a:avLst/>
          </a:prstGeom>
          <a:noFill/>
          <a:ln/>
        </p:spPr>
        <p:txBody>
          <a:bodyPr wrap="square" lIns="0" tIns="0" rIns="0" bIns="0" rtlCol="0" anchor="t"/>
          <a:lstStyle/>
          <a:p>
            <a:pPr indent="0" marL="0">
              <a:spcAft>
                <a:spcPts val="400"/>
              </a:spcAft>
              <a:buNone/>
            </a:pPr>
            <a:r>
              <a:rPr lang="en-US" sz="1100" b="1" spc="200" kern="0" dirty="0">
                <a:solidFill>
                  <a:srgbClr val="0A6AA3"/>
                </a:solidFill>
              </a:rPr>
              <a:t>ABDOMINAL</a:t>
            </a:r>
            <a:endParaRPr lang="en-US" sz="1100" dirty="0"/>
          </a:p>
          <a:p>
            <a:pPr indent="0" marL="0">
              <a:spcAft>
                <a:spcPts val="300"/>
              </a:spcAft>
              <a:buNone/>
            </a:pPr>
            <a:r>
              <a:rPr lang="en-US" sz="1500" u="sng" dirty="0">
                <a:solidFill>
                  <a:srgbClr val="0B1220"/>
                </a:solidFill>
                <a:hlinkClick r:id="rId5" action="ppaction://hlinksldjump" tooltip="Approach to Abdominal Pain">
                  <a:extLst>
                    <a:ext uri="{A12FA001-AC4F-418D-AE19-62706E023703}">
                      <ahyp:hlinkClr xmlns:ahyp="http://schemas.microsoft.com/office/drawing/2018/hyperlinkcolor" val="tx"/>
                    </a:ext>
                  </a:extLst>
                </a:hlinkClick>
              </a:rPr>
              <a:t>Abdominal Pain</a:t>
            </a:r>
            <a:endParaRPr lang="en-US" sz="1100" dirty="0"/>
          </a:p>
          <a:p>
            <a:pPr indent="0" marL="0">
              <a:spcAft>
                <a:spcPts val="300"/>
              </a:spcAft>
              <a:buNone/>
            </a:pPr>
            <a:r>
              <a:rPr lang="en-US" sz="1500" u="sng" dirty="0">
                <a:solidFill>
                  <a:srgbClr val="0B1220"/>
                </a:solidFill>
                <a:hlinkClick r:id="rId6" action="ppaction://hlinksldjump" tooltip="Approach to GI Bleeding">
                  <a:extLst>
                    <a:ext uri="{A12FA001-AC4F-418D-AE19-62706E023703}">
                      <ahyp:hlinkClr xmlns:ahyp="http://schemas.microsoft.com/office/drawing/2018/hyperlinkcolor" val="tx"/>
                    </a:ext>
                  </a:extLst>
                </a:hlinkClick>
              </a:rPr>
              <a:t>GI Bleeding</a:t>
            </a:r>
            <a:endParaRPr lang="en-US" sz="1100" dirty="0"/>
          </a:p>
          <a:p>
            <a:pPr indent="0" marL="0">
              <a:spcAft>
                <a:spcPts val="300"/>
              </a:spcAft>
              <a:buNone/>
            </a:pPr>
            <a:r>
              <a:rPr lang="en-US" sz="1500" u="sng" dirty="0">
                <a:solidFill>
                  <a:srgbClr val="0B1220"/>
                </a:solidFill>
                <a:hlinkClick r:id="rId7" action="ppaction://hlinksldjump" tooltip="Approach to Abnormal Liver Tests">
                  <a:extLst>
                    <a:ext uri="{A12FA001-AC4F-418D-AE19-62706E023703}">
                      <ahyp:hlinkClr xmlns:ahyp="http://schemas.microsoft.com/office/drawing/2018/hyperlinkcolor" val="tx"/>
                    </a:ext>
                  </a:extLst>
                </a:hlinkClick>
              </a:rPr>
              <a:t>Abnormal Liver Tests</a:t>
            </a:r>
            <a:endParaRPr lang="en-US" sz="1100" dirty="0"/>
          </a:p>
          <a:p>
            <a:pPr indent="0" marL="0">
              <a:spcAft>
                <a:spcPts val="300"/>
              </a:spcAft>
              <a:buNone/>
            </a:pPr>
            <a:r>
              <a:rPr lang="en-US" sz="1500" u="sng" dirty="0">
                <a:solidFill>
                  <a:srgbClr val="0B1220"/>
                </a:solidFill>
                <a:hlinkClick r:id="rId8" action="ppaction://hlinksldjump" tooltip="Approach to Diarrhea">
                  <a:extLst>
                    <a:ext uri="{A12FA001-AC4F-418D-AE19-62706E023703}">
                      <ahyp:hlinkClr xmlns:ahyp="http://schemas.microsoft.com/office/drawing/2018/hyperlinkcolor" val="tx"/>
                    </a:ext>
                  </a:extLst>
                </a:hlinkClick>
              </a:rPr>
              <a:t>Diarrhea</a:t>
            </a:r>
            <a:endParaRPr lang="en-US" sz="1100" dirty="0"/>
          </a:p>
        </p:txBody>
      </p:sp>
      <p:sp>
        <p:nvSpPr>
          <p:cNvPr id="6" name="Contents Renal &amp; Volume Status"/>
          <p:cNvSpPr txBox="1"/>
          <p:nvPr/>
        </p:nvSpPr>
        <p:spPr>
          <a:xfrm>
            <a:off x="5151120" y="1234440"/>
            <a:ext cx="4328160" cy="1463040"/>
          </a:xfrm>
          <a:prstGeom prst="rect">
            <a:avLst/>
          </a:prstGeom>
          <a:noFill/>
          <a:ln/>
        </p:spPr>
        <p:txBody>
          <a:bodyPr wrap="square" lIns="0" tIns="0" rIns="0" bIns="0" rtlCol="0" anchor="t"/>
          <a:lstStyle/>
          <a:p>
            <a:pPr indent="0" marL="0">
              <a:spcAft>
                <a:spcPts val="400"/>
              </a:spcAft>
              <a:buNone/>
            </a:pPr>
            <a:r>
              <a:rPr lang="en-US" sz="1100" b="1" spc="200" kern="0" dirty="0">
                <a:solidFill>
                  <a:srgbClr val="0A6AA3"/>
                </a:solidFill>
              </a:rPr>
              <a:t>RENAL &amp; VOLUME STATUS</a:t>
            </a:r>
            <a:endParaRPr lang="en-US" sz="1100" dirty="0"/>
          </a:p>
          <a:p>
            <a:pPr indent="0" marL="0">
              <a:spcAft>
                <a:spcPts val="300"/>
              </a:spcAft>
              <a:buNone/>
            </a:pPr>
            <a:r>
              <a:rPr lang="en-US" sz="1500" u="sng" dirty="0">
                <a:solidFill>
                  <a:srgbClr val="0B1220"/>
                </a:solidFill>
                <a:hlinkClick r:id="rId9" action="ppaction://hlinksldjump" tooltip="Approach to Acute Kidney Injury">
                  <a:extLst>
                    <a:ext uri="{A12FA001-AC4F-418D-AE19-62706E023703}">
                      <ahyp:hlinkClr xmlns:ahyp="http://schemas.microsoft.com/office/drawing/2018/hyperlinkcolor" val="tx"/>
                    </a:ext>
                  </a:extLst>
                </a:hlinkClick>
              </a:rPr>
              <a:t>Acute Kidney Injury</a:t>
            </a:r>
            <a:endParaRPr lang="en-US" sz="1100" dirty="0"/>
          </a:p>
          <a:p>
            <a:pPr indent="0" marL="0">
              <a:spcAft>
                <a:spcPts val="300"/>
              </a:spcAft>
              <a:buNone/>
            </a:pPr>
            <a:r>
              <a:rPr lang="en-US" sz="1500" u="sng" dirty="0">
                <a:solidFill>
                  <a:srgbClr val="0B1220"/>
                </a:solidFill>
                <a:hlinkClick r:id="rId10" action="ppaction://hlinksldjump" tooltip="Approach to Hyponatremia">
                  <a:extLst>
                    <a:ext uri="{A12FA001-AC4F-418D-AE19-62706E023703}">
                      <ahyp:hlinkClr xmlns:ahyp="http://schemas.microsoft.com/office/drawing/2018/hyperlinkcolor" val="tx"/>
                    </a:ext>
                  </a:extLst>
                </a:hlinkClick>
              </a:rPr>
              <a:t>Hyponatremia</a:t>
            </a:r>
            <a:endParaRPr lang="en-US" sz="1100" dirty="0"/>
          </a:p>
          <a:p>
            <a:pPr indent="0" marL="0">
              <a:spcAft>
                <a:spcPts val="300"/>
              </a:spcAft>
              <a:buNone/>
            </a:pPr>
            <a:r>
              <a:rPr lang="en-US" sz="1500" u="sng" dirty="0">
                <a:solidFill>
                  <a:srgbClr val="0B1220"/>
                </a:solidFill>
                <a:hlinkClick r:id="rId11" action="ppaction://hlinksldjump" tooltip="Approach to Hyperkalemia">
                  <a:extLst>
                    <a:ext uri="{A12FA001-AC4F-418D-AE19-62706E023703}">
                      <ahyp:hlinkClr xmlns:ahyp="http://schemas.microsoft.com/office/drawing/2018/hyperlinkcolor" val="tx"/>
                    </a:ext>
                  </a:extLst>
                </a:hlinkClick>
              </a:rPr>
              <a:t>Hyperkalemia</a:t>
            </a:r>
            <a:endParaRPr lang="en-US" sz="1100" dirty="0"/>
          </a:p>
          <a:p>
            <a:pPr indent="0" marL="0">
              <a:spcAft>
                <a:spcPts val="300"/>
              </a:spcAft>
              <a:buNone/>
            </a:pPr>
            <a:r>
              <a:rPr lang="en-US" sz="1500" u="sng" dirty="0">
                <a:solidFill>
                  <a:srgbClr val="0B1220"/>
                </a:solidFill>
                <a:hlinkClick r:id="rId12" action="ppaction://hlinksldjump" tooltip="Approach to Acid–Base Disorders">
                  <a:extLst>
                    <a:ext uri="{A12FA001-AC4F-418D-AE19-62706E023703}">
                      <ahyp:hlinkClr xmlns:ahyp="http://schemas.microsoft.com/office/drawing/2018/hyperlinkcolor" val="tx"/>
                    </a:ext>
                  </a:extLst>
                </a:hlinkClick>
              </a:rPr>
              <a:t>Acid–Base Disorders</a:t>
            </a:r>
            <a:endParaRPr lang="en-US" sz="1100" dirty="0"/>
          </a:p>
        </p:txBody>
      </p:sp>
      <p:sp>
        <p:nvSpPr>
          <p:cNvPr id="7" name="Contents Hematology"/>
          <p:cNvSpPr txBox="1"/>
          <p:nvPr/>
        </p:nvSpPr>
        <p:spPr>
          <a:xfrm>
            <a:off x="5151120" y="2971800"/>
            <a:ext cx="4328160" cy="877824"/>
          </a:xfrm>
          <a:prstGeom prst="rect">
            <a:avLst/>
          </a:prstGeom>
          <a:noFill/>
          <a:ln/>
        </p:spPr>
        <p:txBody>
          <a:bodyPr wrap="square" lIns="0" tIns="0" rIns="0" bIns="0" rtlCol="0" anchor="t"/>
          <a:lstStyle/>
          <a:p>
            <a:pPr indent="0" marL="0">
              <a:spcAft>
                <a:spcPts val="400"/>
              </a:spcAft>
              <a:buNone/>
            </a:pPr>
            <a:r>
              <a:rPr lang="en-US" sz="1100" b="1" spc="200" kern="0" dirty="0">
                <a:solidFill>
                  <a:srgbClr val="0A6AA3"/>
                </a:solidFill>
              </a:rPr>
              <a:t>HEMATOLOGY</a:t>
            </a:r>
            <a:endParaRPr lang="en-US" sz="1100" dirty="0"/>
          </a:p>
          <a:p>
            <a:pPr indent="0" marL="0">
              <a:spcAft>
                <a:spcPts val="300"/>
              </a:spcAft>
              <a:buNone/>
            </a:pPr>
            <a:r>
              <a:rPr lang="en-US" sz="1500" u="sng" dirty="0">
                <a:solidFill>
                  <a:srgbClr val="0B1220"/>
                </a:solidFill>
                <a:hlinkClick r:id="rId13" action="ppaction://hlinksldjump" tooltip="Approach to Anemia">
                  <a:extLst>
                    <a:ext uri="{A12FA001-AC4F-418D-AE19-62706E023703}">
                      <ahyp:hlinkClr xmlns:ahyp="http://schemas.microsoft.com/office/drawing/2018/hyperlinkcolor" val="tx"/>
                    </a:ext>
                  </a:extLst>
                </a:hlinkClick>
              </a:rPr>
              <a:t>Anemia</a:t>
            </a:r>
            <a:endParaRPr lang="en-US" sz="1100" dirty="0"/>
          </a:p>
          <a:p>
            <a:pPr indent="0" marL="0">
              <a:spcAft>
                <a:spcPts val="300"/>
              </a:spcAft>
              <a:buNone/>
            </a:pPr>
            <a:r>
              <a:rPr lang="en-US" sz="1500" u="sng" dirty="0">
                <a:solidFill>
                  <a:srgbClr val="0B1220"/>
                </a:solidFill>
                <a:hlinkClick r:id="rId14" action="ppaction://hlinksldjump" tooltip="Approach to Thrombocytopenia">
                  <a:extLst>
                    <a:ext uri="{A12FA001-AC4F-418D-AE19-62706E023703}">
                      <ahyp:hlinkClr xmlns:ahyp="http://schemas.microsoft.com/office/drawing/2018/hyperlinkcolor" val="tx"/>
                    </a:ext>
                  </a:extLst>
                </a:hlinkClick>
              </a:rPr>
              <a:t>Thrombocytopenia</a:t>
            </a:r>
            <a:endParaRPr lang="en-US" sz="1100" dirty="0"/>
          </a:p>
        </p:txBody>
      </p:sp>
      <p:sp>
        <p:nvSpPr>
          <p:cNvPr id="8" name="Contents Infectious Disease"/>
          <p:cNvSpPr txBox="1"/>
          <p:nvPr/>
        </p:nvSpPr>
        <p:spPr>
          <a:xfrm>
            <a:off x="5151120" y="4123944"/>
            <a:ext cx="4328160" cy="585216"/>
          </a:xfrm>
          <a:prstGeom prst="rect">
            <a:avLst/>
          </a:prstGeom>
          <a:noFill/>
          <a:ln/>
        </p:spPr>
        <p:txBody>
          <a:bodyPr wrap="square" lIns="0" tIns="0" rIns="0" bIns="0" rtlCol="0" anchor="t"/>
          <a:lstStyle/>
          <a:p>
            <a:pPr indent="0" marL="0">
              <a:spcAft>
                <a:spcPts val="400"/>
              </a:spcAft>
              <a:buNone/>
            </a:pPr>
            <a:r>
              <a:rPr lang="en-US" sz="1100" b="1" spc="200" kern="0" dirty="0">
                <a:solidFill>
                  <a:srgbClr val="0A6AA3"/>
                </a:solidFill>
              </a:rPr>
              <a:t>INFECTIOUS DISEASE</a:t>
            </a:r>
            <a:endParaRPr lang="en-US" sz="1100" dirty="0"/>
          </a:p>
          <a:p>
            <a:pPr indent="0" marL="0">
              <a:spcAft>
                <a:spcPts val="300"/>
              </a:spcAft>
              <a:buNone/>
            </a:pPr>
            <a:r>
              <a:rPr lang="en-US" sz="1500" u="sng" dirty="0">
                <a:solidFill>
                  <a:srgbClr val="0B1220"/>
                </a:solidFill>
                <a:hlinkClick r:id="rId15" action="ppaction://hlinksldjump" tooltip="Approach to Fever of Unknown Origin">
                  <a:extLst>
                    <a:ext uri="{A12FA001-AC4F-418D-AE19-62706E023703}">
                      <ahyp:hlinkClr xmlns:ahyp="http://schemas.microsoft.com/office/drawing/2018/hyperlinkcolor" val="tx"/>
                    </a:ext>
                  </a:extLst>
                </a:hlinkClick>
              </a:rPr>
              <a:t>Fever of Unknown Origin</a:t>
            </a:r>
            <a:endParaRPr lang="en-US" sz="1100" dirty="0"/>
          </a:p>
        </p:txBody>
      </p:sp>
      <p:sp>
        <p:nvSpPr>
          <p:cNvPr id="9" name="Contents Neurology &amp; Mental Status"/>
          <p:cNvSpPr txBox="1"/>
          <p:nvPr/>
        </p:nvSpPr>
        <p:spPr>
          <a:xfrm>
            <a:off x="9845040" y="1234440"/>
            <a:ext cx="4328160" cy="1170432"/>
          </a:xfrm>
          <a:prstGeom prst="rect">
            <a:avLst/>
          </a:prstGeom>
          <a:noFill/>
          <a:ln/>
        </p:spPr>
        <p:txBody>
          <a:bodyPr wrap="square" lIns="0" tIns="0" rIns="0" bIns="0" rtlCol="0" anchor="t"/>
          <a:lstStyle/>
          <a:p>
            <a:pPr indent="0" marL="0">
              <a:spcAft>
                <a:spcPts val="400"/>
              </a:spcAft>
              <a:buNone/>
            </a:pPr>
            <a:r>
              <a:rPr lang="en-US" sz="1100" b="1" spc="200" kern="0" dirty="0">
                <a:solidFill>
                  <a:srgbClr val="0A6AA3"/>
                </a:solidFill>
              </a:rPr>
              <a:t>NEUROLOGY &amp; MENTAL STATUS</a:t>
            </a:r>
            <a:endParaRPr lang="en-US" sz="1100" dirty="0"/>
          </a:p>
          <a:p>
            <a:pPr indent="0" marL="0">
              <a:spcAft>
                <a:spcPts val="300"/>
              </a:spcAft>
              <a:buNone/>
            </a:pPr>
            <a:r>
              <a:rPr lang="en-US" sz="1500" u="sng" dirty="0">
                <a:solidFill>
                  <a:srgbClr val="0B1220"/>
                </a:solidFill>
                <a:hlinkClick r:id="rId16" action="ppaction://hlinksldjump" tooltip="Approach to Altered Mental Status">
                  <a:extLst>
                    <a:ext uri="{A12FA001-AC4F-418D-AE19-62706E023703}">
                      <ahyp:hlinkClr xmlns:ahyp="http://schemas.microsoft.com/office/drawing/2018/hyperlinkcolor" val="tx"/>
                    </a:ext>
                  </a:extLst>
                </a:hlinkClick>
              </a:rPr>
              <a:t>Altered Mental Status</a:t>
            </a:r>
            <a:endParaRPr lang="en-US" sz="1100" dirty="0"/>
          </a:p>
          <a:p>
            <a:pPr indent="0" marL="0">
              <a:spcAft>
                <a:spcPts val="300"/>
              </a:spcAft>
              <a:buNone/>
            </a:pPr>
            <a:r>
              <a:rPr lang="en-US" sz="1500" u="sng" dirty="0">
                <a:solidFill>
                  <a:srgbClr val="0B1220"/>
                </a:solidFill>
                <a:hlinkClick r:id="rId17" action="ppaction://hlinksldjump" tooltip="Approach to Headache">
                  <a:extLst>
                    <a:ext uri="{A12FA001-AC4F-418D-AE19-62706E023703}">
                      <ahyp:hlinkClr xmlns:ahyp="http://schemas.microsoft.com/office/drawing/2018/hyperlinkcolor" val="tx"/>
                    </a:ext>
                  </a:extLst>
                </a:hlinkClick>
              </a:rPr>
              <a:t>Headache</a:t>
            </a:r>
            <a:endParaRPr lang="en-US" sz="1100" dirty="0"/>
          </a:p>
          <a:p>
            <a:pPr indent="0" marL="0">
              <a:spcAft>
                <a:spcPts val="300"/>
              </a:spcAft>
              <a:buNone/>
            </a:pPr>
            <a:r>
              <a:rPr lang="en-US" sz="1500" u="sng" dirty="0">
                <a:solidFill>
                  <a:srgbClr val="0B1220"/>
                </a:solidFill>
                <a:hlinkClick r:id="rId18" action="ppaction://hlinksldjump" tooltip="Approach to Weakness">
                  <a:extLst>
                    <a:ext uri="{A12FA001-AC4F-418D-AE19-62706E023703}">
                      <ahyp:hlinkClr xmlns:ahyp="http://schemas.microsoft.com/office/drawing/2018/hyperlinkcolor" val="tx"/>
                    </a:ext>
                  </a:extLst>
                </a:hlinkClick>
              </a:rPr>
              <a:t>Weakness</a:t>
            </a:r>
            <a:endParaRPr lang="en-US" sz="1100" dirty="0"/>
          </a:p>
        </p:txBody>
      </p:sp>
      <p:sp>
        <p:nvSpPr>
          <p:cNvPr id="10" name="Contents Musculoskeletal (MSK)"/>
          <p:cNvSpPr txBox="1"/>
          <p:nvPr/>
        </p:nvSpPr>
        <p:spPr>
          <a:xfrm>
            <a:off x="9845040" y="2679192"/>
            <a:ext cx="4328160" cy="585216"/>
          </a:xfrm>
          <a:prstGeom prst="rect">
            <a:avLst/>
          </a:prstGeom>
          <a:noFill/>
          <a:ln/>
        </p:spPr>
        <p:txBody>
          <a:bodyPr wrap="square" lIns="0" tIns="0" rIns="0" bIns="0" rtlCol="0" anchor="t"/>
          <a:lstStyle/>
          <a:p>
            <a:pPr indent="0" marL="0">
              <a:spcAft>
                <a:spcPts val="400"/>
              </a:spcAft>
              <a:buNone/>
            </a:pPr>
            <a:r>
              <a:rPr lang="en-US" sz="1100" b="1" spc="200" kern="0" dirty="0">
                <a:solidFill>
                  <a:srgbClr val="0A6AA3"/>
                </a:solidFill>
              </a:rPr>
              <a:t>MUSCULOSKELETAL (MSK)</a:t>
            </a:r>
            <a:endParaRPr lang="en-US" sz="1100" dirty="0"/>
          </a:p>
          <a:p>
            <a:pPr indent="0" marL="0">
              <a:spcAft>
                <a:spcPts val="300"/>
              </a:spcAft>
              <a:buNone/>
            </a:pPr>
            <a:r>
              <a:rPr lang="en-US" sz="1500" u="sng" dirty="0">
                <a:solidFill>
                  <a:srgbClr val="0B1220"/>
                </a:solidFill>
                <a:hlinkClick r:id="rId19" action="ppaction://hlinksldjump" tooltip="Approach to Arthritis">
                  <a:extLst>
                    <a:ext uri="{A12FA001-AC4F-418D-AE19-62706E023703}">
                      <ahyp:hlinkClr xmlns:ahyp="http://schemas.microsoft.com/office/drawing/2018/hyperlinkcolor" val="tx"/>
                    </a:ext>
                  </a:extLst>
                </a:hlinkClick>
              </a:rPr>
              <a:t>Arthritis</a:t>
            </a:r>
            <a:endParaRPr lang="en-US" sz="1100" dirty="0"/>
          </a:p>
        </p:txBody>
      </p:sp>
      <p:sp>
        <p:nvSpPr>
          <p:cNvPr id="11" name="Contents Critical Care"/>
          <p:cNvSpPr txBox="1"/>
          <p:nvPr/>
        </p:nvSpPr>
        <p:spPr>
          <a:xfrm>
            <a:off x="9845040" y="3538728"/>
            <a:ext cx="4328160" cy="585216"/>
          </a:xfrm>
          <a:prstGeom prst="rect">
            <a:avLst/>
          </a:prstGeom>
          <a:noFill/>
          <a:ln/>
        </p:spPr>
        <p:txBody>
          <a:bodyPr wrap="square" lIns="0" tIns="0" rIns="0" bIns="0" rtlCol="0" anchor="t"/>
          <a:lstStyle/>
          <a:p>
            <a:pPr indent="0" marL="0">
              <a:spcAft>
                <a:spcPts val="400"/>
              </a:spcAft>
              <a:buNone/>
            </a:pPr>
            <a:r>
              <a:rPr lang="en-US" sz="1100" b="1" spc="200" kern="0" dirty="0">
                <a:solidFill>
                  <a:srgbClr val="0A6AA3"/>
                </a:solidFill>
              </a:rPr>
              <a:t>CRITICAL CARE</a:t>
            </a:r>
            <a:endParaRPr lang="en-US" sz="1100" dirty="0"/>
          </a:p>
          <a:p>
            <a:pPr indent="0" marL="0">
              <a:spcAft>
                <a:spcPts val="300"/>
              </a:spcAft>
              <a:buNone/>
            </a:pPr>
            <a:r>
              <a:rPr lang="en-US" sz="1500" u="sng" dirty="0">
                <a:solidFill>
                  <a:srgbClr val="0B1220"/>
                </a:solidFill>
                <a:hlinkClick r:id="rId20" action="ppaction://hlinksldjump" tooltip="Approach to Shock">
                  <a:extLst>
                    <a:ext uri="{A12FA001-AC4F-418D-AE19-62706E023703}">
                      <ahyp:hlinkClr xmlns:ahyp="http://schemas.microsoft.com/office/drawing/2018/hyperlinkcolor" val="tx"/>
                    </a:ext>
                  </a:extLst>
                </a:hlinkClick>
              </a:rPr>
              <a:t>Shock</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Chest Pain</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CARDIOVASCULAR</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1.7%</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HEART score 0–3⁵</a:t>
            </a:r>
            <a:endParaRPr lang="en-US" sz="850" dirty="0"/>
          </a:p>
          <a:p>
            <a:pPr indent="0" marL="0">
              <a:buNone/>
            </a:pPr>
            <a:r>
              <a:rPr lang="en-US" sz="1050" dirty="0">
                <a:solidFill>
                  <a:srgbClr val="334155"/>
                </a:solidFill>
              </a:rPr>
              <a:t>6-wk MACE incl. revasc at 0–3; 16.6% at 4–6, 50.1% at 7–10</a:t>
            </a:r>
            <a:endParaRPr lang="en-US" sz="850" dirty="0"/>
          </a:p>
        </p:txBody>
      </p:sp>
      <p:sp>
        <p:nvSpPr>
          <p:cNvPr id="7" name="Presentation"/>
          <p:cNvSpPr/>
          <p:nvPr/>
        </p:nvSpPr>
        <p:spPr>
          <a:xfrm>
            <a:off x="457200" y="1261872"/>
            <a:ext cx="2057400" cy="1349299"/>
          </a:xfrm>
          <a:prstGeom prst="roundRect">
            <a:avLst>
              <a:gd name="adj" fmla="val 4744"/>
            </a:avLst>
          </a:prstGeom>
          <a:solidFill>
            <a:srgbClr val="0B2540"/>
          </a:solidFill>
          <a:ln w="12700">
            <a:solidFill>
              <a:srgbClr val="0B2540"/>
            </a:solidFill>
          </a:ln>
        </p:spPr>
        <p:txBody>
          <a:bodyPr wrap="square" lIns="68580" tIns="68580" rIns="68580" bIns="68580" rtlCol="0" anchor="ctr"/>
          <a:lstStyle/>
          <a:p>
            <a:pPr algn="l" indent="0" marL="0">
              <a:buNone/>
            </a:pPr>
            <a:r>
              <a:rPr lang="en-US" sz="1150" b="1" dirty="0">
                <a:solidFill>
                  <a:srgbClr val="FFFFFF"/>
                </a:solidFill>
              </a:rPr>
              <a:t>Acute chest pain or an anginal equivalent (dyspnea, jaw, arm, epigastric)</a:t>
            </a:r>
            <a:endParaRPr lang="en-US" sz="1150" dirty="0"/>
          </a:p>
        </p:txBody>
      </p:sp>
      <p:sp>
        <p:nvSpPr>
          <p:cNvPr id="8" name="Step 1"/>
          <p:cNvSpPr/>
          <p:nvPr/>
        </p:nvSpPr>
        <p:spPr>
          <a:xfrm>
            <a:off x="2788920" y="1261872"/>
            <a:ext cx="2606040" cy="1349299"/>
          </a:xfrm>
          <a:prstGeom prst="roundRect">
            <a:avLst>
              <a:gd name="adj" fmla="val 4744"/>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12-lead ECG within 10 min vs prior; BP both arms; hs-troponin 0 and 1–3 h; CXR¹˒²˒¹²</a:t>
            </a:r>
            <a:endParaRPr lang="en-US" sz="1150" dirty="0"/>
          </a:p>
        </p:txBody>
      </p:sp>
      <p:sp>
        <p:nvSpPr>
          <p:cNvPr id="9" name="Decision"/>
          <p:cNvSpPr/>
          <p:nvPr/>
        </p:nvSpPr>
        <p:spPr>
          <a:xfrm>
            <a:off x="5669280" y="1261872"/>
            <a:ext cx="1463040" cy="1349299"/>
          </a:xfrm>
          <a:prstGeom prst="roundRect">
            <a:avLst>
              <a:gd name="adj" fmla="val 4744"/>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50" b="1" dirty="0">
                <a:solidFill>
                  <a:srgbClr val="075A8C"/>
                </a:solidFill>
                <a:latin typeface="Poppins" pitchFamily="34" charset="0"/>
                <a:ea typeface="Poppins" pitchFamily="34" charset="-122"/>
                <a:cs typeface="Poppins" pitchFamily="34" charset="-120"/>
              </a:rPr>
              <a:t>Shock, STEMI or a bedside red flag?</a:t>
            </a:r>
            <a:endParaRPr lang="en-US" sz="1150" dirty="0"/>
          </a:p>
        </p:txBody>
      </p:sp>
      <p:sp>
        <p:nvSpPr>
          <p:cNvPr id="10" name="Arrow"/>
          <p:cNvSpPr/>
          <p:nvPr/>
        </p:nvSpPr>
        <p:spPr>
          <a:xfrm>
            <a:off x="2551176" y="1936521"/>
            <a:ext cx="201168" cy="0"/>
          </a:xfrm>
          <a:prstGeom prst="line">
            <a:avLst/>
          </a:prstGeom>
          <a:noFill/>
          <a:ln w="19050">
            <a:solidFill>
              <a:srgbClr val="CBD5E1"/>
            </a:solidFill>
            <a:prstDash val="solid"/>
            <a:tailEnd type="triangle"/>
          </a:ln>
        </p:spPr>
      </p:sp>
      <p:sp>
        <p:nvSpPr>
          <p:cNvPr id="11" name="Arrow"/>
          <p:cNvSpPr/>
          <p:nvPr/>
        </p:nvSpPr>
        <p:spPr>
          <a:xfrm>
            <a:off x="5431536" y="1936521"/>
            <a:ext cx="201168" cy="0"/>
          </a:xfrm>
          <a:prstGeom prst="line">
            <a:avLst/>
          </a:prstGeom>
          <a:noFill/>
          <a:ln w="19050">
            <a:solidFill>
              <a:srgbClr val="CBD5E1"/>
            </a:solidFill>
            <a:prstDash val="solid"/>
            <a:tailEnd type="triangle"/>
          </a:ln>
        </p:spPr>
      </p:sp>
      <p:sp>
        <p:nvSpPr>
          <p:cNvPr id="12" name="Red flags"/>
          <p:cNvSpPr/>
          <p:nvPr/>
        </p:nvSpPr>
        <p:spPr>
          <a:xfrm>
            <a:off x="7406640" y="1261872"/>
            <a:ext cx="6766560" cy="1349299"/>
          </a:xfrm>
          <a:prstGeom prst="roundRect">
            <a:avLst>
              <a:gd name="adj" fmla="val 4744"/>
            </a:avLst>
          </a:prstGeom>
          <a:solidFill>
            <a:srgbClr val="B42318">
              <a:alpha val="7000"/>
            </a:srgbClr>
          </a:solidFill>
          <a:ln w="15875">
            <a:solidFill>
              <a:srgbClr val="B42318"/>
            </a:solidFill>
            <a:prstDash val="solid"/>
          </a:ln>
        </p:spPr>
      </p:sp>
      <p:sp>
        <p:nvSpPr>
          <p:cNvPr id="13" name="Red flags title"/>
          <p:cNvSpPr/>
          <p:nvPr/>
        </p:nvSpPr>
        <p:spPr>
          <a:xfrm>
            <a:off x="7406640" y="1261872"/>
            <a:ext cx="6766560" cy="326136"/>
          </a:xfrm>
          <a:prstGeom prst="roundRect">
            <a:avLst>
              <a:gd name="adj" fmla="val 19626"/>
            </a:avLst>
          </a:prstGeom>
          <a:solidFill>
            <a:srgbClr val="B42318"/>
          </a:solidFill>
          <a:ln w="15875">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Emergency: cath lab, decompress, echo or CTA²˒⁶˒¹¹</a:t>
            </a:r>
            <a:endParaRPr lang="en-US" sz="1200" dirty="0"/>
          </a:p>
        </p:txBody>
      </p:sp>
      <p:sp>
        <p:nvSpPr>
          <p:cNvPr id="14" name="Red flag items 1"/>
          <p:cNvSpPr txBox="1"/>
          <p:nvPr/>
        </p:nvSpPr>
        <p:spPr>
          <a:xfrm>
            <a:off x="7475220" y="1633728"/>
            <a:ext cx="325983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New STE ≥1 mm ×2 leads (V2–3: ≥1.5–2.5 mm)⁴</a:t>
            </a:r>
            <a:endParaRPr lang="en-US" sz="1100" dirty="0"/>
          </a:p>
          <a:p>
            <a:pPr marL="114300" indent="-114300">
              <a:lnSpc>
                <a:spcPct val="90000"/>
              </a:lnSpc>
              <a:spcAft>
                <a:spcPts val="150"/>
              </a:spcAft>
              <a:buSzPct val="100000"/>
              <a:buChar char="•"/>
            </a:pPr>
            <a:r>
              <a:rPr lang="en-US" sz="1100" dirty="0">
                <a:solidFill>
                  <a:srgbClr val="0B1220"/>
                </a:solidFill>
              </a:rPr>
              <a:t>Posterior STEMI; Sgarbossa+ LBBB/paced⁴˒¹²</a:t>
            </a:r>
            <a:endParaRPr lang="en-US" sz="1100" dirty="0"/>
          </a:p>
          <a:p>
            <a:pPr marL="114300" indent="-114300">
              <a:lnSpc>
                <a:spcPct val="90000"/>
              </a:lnSpc>
              <a:spcAft>
                <a:spcPts val="150"/>
              </a:spcAft>
              <a:buSzPct val="100000"/>
              <a:buChar char="•"/>
            </a:pPr>
            <a:r>
              <a:rPr lang="en-US" sz="1100" dirty="0">
                <a:solidFill>
                  <a:srgbClr val="0B1220"/>
                </a:solidFill>
              </a:rPr>
              <a:t>Hypotension, hypoxemia, VT/VF</a:t>
            </a:r>
            <a:endParaRPr lang="en-US" sz="1100" dirty="0"/>
          </a:p>
        </p:txBody>
      </p:sp>
      <p:sp>
        <p:nvSpPr>
          <p:cNvPr id="15" name="Red flag items 2"/>
          <p:cNvSpPr txBox="1"/>
          <p:nvPr/>
        </p:nvSpPr>
        <p:spPr>
          <a:xfrm>
            <a:off x="10844784" y="1633728"/>
            <a:ext cx="325983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Tearing pain + pulse deficit/BP Δ &gt;20 mmHg⁶˒¹²</a:t>
            </a:r>
            <a:endParaRPr lang="en-US" sz="1100" dirty="0"/>
          </a:p>
          <a:p>
            <a:pPr marL="114300" indent="-114300">
              <a:lnSpc>
                <a:spcPct val="90000"/>
              </a:lnSpc>
              <a:spcAft>
                <a:spcPts val="150"/>
              </a:spcAft>
              <a:buSzPct val="100000"/>
              <a:buChar char="•"/>
            </a:pPr>
            <a:r>
              <a:rPr lang="en-US" sz="1100" dirty="0">
                <a:solidFill>
                  <a:srgbClr val="0B1220"/>
                </a:solidFill>
              </a:rPr>
              <a:t>Absent breath sounds, tracheal shift, ↓BP</a:t>
            </a:r>
            <a:endParaRPr lang="en-US" sz="1100" dirty="0"/>
          </a:p>
          <a:p>
            <a:pPr marL="114300" indent="-114300">
              <a:lnSpc>
                <a:spcPct val="90000"/>
              </a:lnSpc>
              <a:spcAft>
                <a:spcPts val="150"/>
              </a:spcAft>
              <a:buSzPct val="100000"/>
              <a:buChar char="•"/>
            </a:pPr>
            <a:r>
              <a:rPr lang="en-US" sz="1100" dirty="0">
                <a:solidFill>
                  <a:srgbClr val="0B1220"/>
                </a:solidFill>
              </a:rPr>
              <a:t>↑JVP, muffled sounds, pulsus &gt;10 mmHg¹²</a:t>
            </a:r>
            <a:endParaRPr lang="en-US" sz="1100" dirty="0"/>
          </a:p>
        </p:txBody>
      </p:sp>
      <p:sp>
        <p:nvSpPr>
          <p:cNvPr id="16" name="Red flag action"/>
          <p:cNvSpPr txBox="1"/>
          <p:nvPr/>
        </p:nvSpPr>
        <p:spPr>
          <a:xfrm>
            <a:off x="7475220" y="2387651"/>
            <a:ext cx="6629400" cy="173228"/>
          </a:xfrm>
          <a:prstGeom prst="rect">
            <a:avLst/>
          </a:prstGeom>
          <a:noFill/>
          <a:ln/>
        </p:spPr>
        <p:txBody>
          <a:bodyPr wrap="square" lIns="0" tIns="0" rIns="0" bIns="0" rtlCol="0" anchor="b"/>
          <a:lstStyle/>
          <a:p>
            <a:pPr indent="0" marL="0">
              <a:buNone/>
            </a:pPr>
            <a:r>
              <a:rPr lang="en-US" sz="1100" b="1" dirty="0">
                <a:solidFill>
                  <a:srgbClr val="B42318"/>
                </a:solidFill>
              </a:rPr>
              <a:t>→ Cath lab: STEMI, unstable ACS; decompress; echo; CTA/TEE aorta</a:t>
            </a:r>
            <a:endParaRPr lang="en-US" sz="1100" dirty="0"/>
          </a:p>
        </p:txBody>
      </p:sp>
      <p:sp>
        <p:nvSpPr>
          <p:cNvPr id="17" name="Yes arrow"/>
          <p:cNvSpPr/>
          <p:nvPr/>
        </p:nvSpPr>
        <p:spPr>
          <a:xfrm>
            <a:off x="7168896" y="1936521"/>
            <a:ext cx="201168" cy="0"/>
          </a:xfrm>
          <a:prstGeom prst="line">
            <a:avLst/>
          </a:prstGeom>
          <a:noFill/>
          <a:ln w="22225">
            <a:solidFill>
              <a:srgbClr val="B42318"/>
            </a:solidFill>
            <a:prstDash val="solid"/>
            <a:tailEnd type="triangle"/>
          </a:ln>
        </p:spPr>
      </p:sp>
      <p:sp>
        <p:nvSpPr>
          <p:cNvPr id="18" name="Yes label"/>
          <p:cNvSpPr txBox="1"/>
          <p:nvPr/>
        </p:nvSpPr>
        <p:spPr>
          <a:xfrm>
            <a:off x="7132320" y="1717065"/>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19" name="Drop"/>
          <p:cNvSpPr/>
          <p:nvPr/>
        </p:nvSpPr>
        <p:spPr>
          <a:xfrm>
            <a:off x="6400800" y="2611171"/>
            <a:ext cx="0" cy="438912"/>
          </a:xfrm>
          <a:prstGeom prst="line">
            <a:avLst/>
          </a:prstGeom>
          <a:noFill/>
          <a:ln w="19050">
            <a:solidFill>
              <a:srgbClr val="CBD5E1"/>
            </a:solidFill>
            <a:prstDash val="solid"/>
          </a:ln>
        </p:spPr>
      </p:sp>
      <p:sp>
        <p:nvSpPr>
          <p:cNvPr id="20" name="Bus"/>
          <p:cNvSpPr/>
          <p:nvPr/>
        </p:nvSpPr>
        <p:spPr>
          <a:xfrm>
            <a:off x="2452878" y="3050083"/>
            <a:ext cx="10108692" cy="0"/>
          </a:xfrm>
          <a:prstGeom prst="line">
            <a:avLst/>
          </a:prstGeom>
          <a:noFill/>
          <a:ln w="19050">
            <a:solidFill>
              <a:srgbClr val="CBD5E1"/>
            </a:solidFill>
            <a:prstDash val="solid"/>
          </a:ln>
        </p:spPr>
      </p:sp>
      <p:sp>
        <p:nvSpPr>
          <p:cNvPr id="21" name="Arrow"/>
          <p:cNvSpPr/>
          <p:nvPr/>
        </p:nvSpPr>
        <p:spPr>
          <a:xfrm>
            <a:off x="2452878" y="3050083"/>
            <a:ext cx="0" cy="155448"/>
          </a:xfrm>
          <a:prstGeom prst="line">
            <a:avLst/>
          </a:prstGeom>
          <a:noFill/>
          <a:ln w="19050">
            <a:solidFill>
              <a:srgbClr val="CBD5E1"/>
            </a:solidFill>
            <a:prstDash val="solid"/>
            <a:tailEnd type="triangle"/>
          </a:ln>
        </p:spPr>
      </p:sp>
      <p:sp>
        <p:nvSpPr>
          <p:cNvPr id="22" name="Arrow"/>
          <p:cNvSpPr/>
          <p:nvPr/>
        </p:nvSpPr>
        <p:spPr>
          <a:xfrm>
            <a:off x="5822442" y="3050083"/>
            <a:ext cx="0" cy="155448"/>
          </a:xfrm>
          <a:prstGeom prst="line">
            <a:avLst/>
          </a:prstGeom>
          <a:noFill/>
          <a:ln w="19050">
            <a:solidFill>
              <a:srgbClr val="CBD5E1"/>
            </a:solidFill>
            <a:prstDash val="solid"/>
            <a:tailEnd type="triangle"/>
          </a:ln>
        </p:spPr>
      </p:sp>
      <p:sp>
        <p:nvSpPr>
          <p:cNvPr id="23" name="Arrow"/>
          <p:cNvSpPr/>
          <p:nvPr/>
        </p:nvSpPr>
        <p:spPr>
          <a:xfrm>
            <a:off x="9192006" y="3050083"/>
            <a:ext cx="0" cy="155448"/>
          </a:xfrm>
          <a:prstGeom prst="line">
            <a:avLst/>
          </a:prstGeom>
          <a:noFill/>
          <a:ln w="19050">
            <a:solidFill>
              <a:srgbClr val="CBD5E1"/>
            </a:solidFill>
            <a:prstDash val="solid"/>
            <a:tailEnd type="triangle"/>
          </a:ln>
        </p:spPr>
      </p:sp>
      <p:sp>
        <p:nvSpPr>
          <p:cNvPr id="24" name="Arrow"/>
          <p:cNvSpPr/>
          <p:nvPr/>
        </p:nvSpPr>
        <p:spPr>
          <a:xfrm>
            <a:off x="12561570" y="3050083"/>
            <a:ext cx="0" cy="155448"/>
          </a:xfrm>
          <a:prstGeom prst="line">
            <a:avLst/>
          </a:prstGeom>
          <a:noFill/>
          <a:ln w="19050">
            <a:solidFill>
              <a:srgbClr val="CBD5E1"/>
            </a:solidFill>
            <a:prstDash val="solid"/>
            <a:tailEnd type="triangle"/>
          </a:ln>
        </p:spPr>
      </p:sp>
      <p:sp>
        <p:nvSpPr>
          <p:cNvPr id="25" name="Branch question"/>
          <p:cNvSpPr/>
          <p:nvPr/>
        </p:nvSpPr>
        <p:spPr>
          <a:xfrm>
            <a:off x="5512814" y="2720899"/>
            <a:ext cx="1775972"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00" b="1" dirty="0">
                <a:solidFill>
                  <a:srgbClr val="075A8C"/>
                </a:solidFill>
              </a:rPr>
              <a:t>If not: which system?</a:t>
            </a:r>
            <a:endParaRPr lang="en-US" sz="1100" dirty="0"/>
          </a:p>
        </p:txBody>
      </p:sp>
      <p:sp>
        <p:nvSpPr>
          <p:cNvPr id="26" name="Branch Myocardial ischemia"/>
          <p:cNvSpPr/>
          <p:nvPr/>
        </p:nvSpPr>
        <p:spPr>
          <a:xfrm>
            <a:off x="841248" y="3232963"/>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Myocardial ischemia</a:t>
            </a:r>
            <a:pPr indent="0" marL="0">
              <a:buNone/>
            </a:pPr>
            <a:r>
              <a:rPr lang="en-US" sz="1000" dirty="0">
                <a:solidFill>
                  <a:srgbClr val="FFFFFF"/>
                </a:solidFill>
              </a:rPr>
              <a:t>  ~10% in ED</a:t>
            </a:r>
            <a:endParaRPr lang="en-US" sz="1200" dirty="0"/>
          </a:p>
        </p:txBody>
      </p:sp>
      <p:sp>
        <p:nvSpPr>
          <p:cNvPr id="27" name="Branch Aortic &amp; pericardial"/>
          <p:cNvSpPr/>
          <p:nvPr/>
        </p:nvSpPr>
        <p:spPr>
          <a:xfrm>
            <a:off x="4210812" y="3232963"/>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Aortic &amp; pericardial</a:t>
            </a:r>
            <a:endParaRPr lang="en-US" sz="1200" dirty="0"/>
          </a:p>
        </p:txBody>
      </p:sp>
      <p:sp>
        <p:nvSpPr>
          <p:cNvPr id="28" name="Branch Pulmonary"/>
          <p:cNvSpPr/>
          <p:nvPr/>
        </p:nvSpPr>
        <p:spPr>
          <a:xfrm>
            <a:off x="7580376" y="3232963"/>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Pulmonary</a:t>
            </a:r>
            <a:endParaRPr lang="en-US" sz="1200" dirty="0"/>
          </a:p>
        </p:txBody>
      </p:sp>
      <p:sp>
        <p:nvSpPr>
          <p:cNvPr id="29" name="Branch GI &amp; chest wall"/>
          <p:cNvSpPr/>
          <p:nvPr/>
        </p:nvSpPr>
        <p:spPr>
          <a:xfrm>
            <a:off x="10949940" y="3232963"/>
            <a:ext cx="3223260" cy="326136"/>
          </a:xfrm>
          <a:prstGeom prst="roundRect">
            <a:avLst>
              <a:gd name="adj" fmla="val 19626"/>
            </a:avLst>
          </a:prstGeom>
          <a:solidFill>
            <a:srgbClr val="067647"/>
          </a:solidFill>
          <a:ln w="12700">
            <a:solidFill>
              <a:srgbClr val="067647"/>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GI &amp; chest wall</a:t>
            </a:r>
            <a:endParaRPr lang="en-US" sz="1200" dirty="0"/>
          </a:p>
        </p:txBody>
      </p:sp>
      <p:sp>
        <p:nvSpPr>
          <p:cNvPr id="30" name="Row label CAUSES"/>
          <p:cNvSpPr/>
          <p:nvPr/>
        </p:nvSpPr>
        <p:spPr>
          <a:xfrm>
            <a:off x="457200" y="3650539"/>
            <a:ext cx="292608" cy="861701"/>
          </a:xfrm>
          <a:prstGeom prst="roundRect">
            <a:avLst>
              <a:gd name="adj" fmla="val 18750"/>
            </a:avLst>
          </a:prstGeom>
          <a:solidFill>
            <a:srgbClr val="0B2540"/>
          </a:solidFill>
          <a:ln/>
        </p:spPr>
      </p:sp>
      <p:sp>
        <p:nvSpPr>
          <p:cNvPr id="31" name="Row label text CAUSES"/>
          <p:cNvSpPr txBox="1"/>
          <p:nvPr/>
        </p:nvSpPr>
        <p:spPr>
          <a:xfrm rot="16200000">
            <a:off x="172653" y="3935085"/>
            <a:ext cx="861701"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2" name="causes Myocardial ischemia"/>
          <p:cNvSpPr/>
          <p:nvPr/>
        </p:nvSpPr>
        <p:spPr>
          <a:xfrm>
            <a:off x="841248" y="3650539"/>
            <a:ext cx="3223260" cy="861701"/>
          </a:xfrm>
          <a:prstGeom prst="roundRect">
            <a:avLst>
              <a:gd name="adj" fmla="val 6367"/>
            </a:avLst>
          </a:prstGeom>
          <a:solidFill>
            <a:srgbClr val="FFFFFF"/>
          </a:solidFill>
          <a:ln w="9525">
            <a:solidFill>
              <a:srgbClr val="CBD5E1"/>
            </a:solidFill>
            <a:prstDash val="solid"/>
          </a:ln>
        </p:spPr>
      </p:sp>
      <p:sp>
        <p:nvSpPr>
          <p:cNvPr id="33" name="causes items Myocardial ischemia"/>
          <p:cNvSpPr txBox="1"/>
          <p:nvPr/>
        </p:nvSpPr>
        <p:spPr>
          <a:xfrm>
            <a:off x="909828" y="3719119"/>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STEMI</a:t>
            </a:r>
            <a:endParaRPr lang="en-US" sz="1150" dirty="0"/>
          </a:p>
          <a:p>
            <a:pPr marL="114300" indent="-114300">
              <a:lnSpc>
                <a:spcPct val="90000"/>
              </a:lnSpc>
              <a:spcAft>
                <a:spcPts val="200"/>
              </a:spcAft>
              <a:buSzPct val="100000"/>
              <a:buChar char="•"/>
            </a:pPr>
            <a:r>
              <a:rPr lang="en-US" sz="1150" b="1" dirty="0">
                <a:solidFill>
                  <a:srgbClr val="B42318"/>
                </a:solidFill>
              </a:rPr>
              <a:t>NSTEMI, unstable angina</a:t>
            </a:r>
            <a:endParaRPr lang="en-US" sz="1150" dirty="0"/>
          </a:p>
          <a:p>
            <a:pPr marL="114300" indent="-114300">
              <a:lnSpc>
                <a:spcPct val="90000"/>
              </a:lnSpc>
              <a:spcAft>
                <a:spcPts val="200"/>
              </a:spcAft>
              <a:buSzPct val="100000"/>
              <a:buChar char="•"/>
            </a:pPr>
            <a:r>
              <a:rPr lang="en-US" sz="1150" dirty="0">
                <a:solidFill>
                  <a:srgbClr val="0B1220"/>
                </a:solidFill>
              </a:rPr>
              <a:t>Angina, AS, HCM, spasm, Takotsubo</a:t>
            </a:r>
            <a:endParaRPr lang="en-US" sz="1150" dirty="0"/>
          </a:p>
        </p:txBody>
      </p:sp>
      <p:sp>
        <p:nvSpPr>
          <p:cNvPr id="34" name="Chevron"/>
          <p:cNvSpPr/>
          <p:nvPr/>
        </p:nvSpPr>
        <p:spPr>
          <a:xfrm rot="10800000">
            <a:off x="2388870" y="4535100"/>
            <a:ext cx="128016" cy="64008"/>
          </a:xfrm>
          <a:prstGeom prst="triangle">
            <a:avLst/>
          </a:prstGeom>
          <a:solidFill>
            <a:srgbClr val="CBD5E1"/>
          </a:solidFill>
          <a:ln/>
        </p:spPr>
      </p:sp>
      <p:sp>
        <p:nvSpPr>
          <p:cNvPr id="35" name="causes Aortic &amp; pericardial"/>
          <p:cNvSpPr/>
          <p:nvPr/>
        </p:nvSpPr>
        <p:spPr>
          <a:xfrm>
            <a:off x="4210812" y="3650539"/>
            <a:ext cx="3223260" cy="861701"/>
          </a:xfrm>
          <a:prstGeom prst="roundRect">
            <a:avLst>
              <a:gd name="adj" fmla="val 6367"/>
            </a:avLst>
          </a:prstGeom>
          <a:solidFill>
            <a:srgbClr val="FFFFFF"/>
          </a:solidFill>
          <a:ln w="9525">
            <a:solidFill>
              <a:srgbClr val="CBD5E1"/>
            </a:solidFill>
            <a:prstDash val="solid"/>
          </a:ln>
        </p:spPr>
      </p:sp>
      <p:sp>
        <p:nvSpPr>
          <p:cNvPr id="36" name="causes items Aortic &amp; pericardial"/>
          <p:cNvSpPr txBox="1"/>
          <p:nvPr/>
        </p:nvSpPr>
        <p:spPr>
          <a:xfrm>
            <a:off x="4279392" y="3719119"/>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Acute aortic syndrome</a:t>
            </a:r>
            <a:endParaRPr lang="en-US" sz="1150" dirty="0"/>
          </a:p>
          <a:p>
            <a:pPr marL="114300" indent="-114300">
              <a:lnSpc>
                <a:spcPct val="90000"/>
              </a:lnSpc>
              <a:spcAft>
                <a:spcPts val="200"/>
              </a:spcAft>
              <a:buSzPct val="100000"/>
              <a:buChar char="•"/>
            </a:pPr>
            <a:r>
              <a:rPr lang="en-US" sz="1150" b="1" dirty="0">
                <a:solidFill>
                  <a:srgbClr val="B42318"/>
                </a:solidFill>
              </a:rPr>
              <a:t>Cardiac tamponade</a:t>
            </a:r>
            <a:endParaRPr lang="en-US" sz="1150" dirty="0"/>
          </a:p>
          <a:p>
            <a:pPr marL="114300" indent="-114300">
              <a:lnSpc>
                <a:spcPct val="90000"/>
              </a:lnSpc>
              <a:spcAft>
                <a:spcPts val="200"/>
              </a:spcAft>
              <a:buSzPct val="100000"/>
              <a:buChar char="•"/>
            </a:pPr>
            <a:r>
              <a:rPr lang="en-US" sz="1150" dirty="0">
                <a:solidFill>
                  <a:srgbClr val="0B1220"/>
                </a:solidFill>
              </a:rPr>
              <a:t>Pericarditis, myopericarditis</a:t>
            </a:r>
            <a:endParaRPr lang="en-US" sz="1150" dirty="0"/>
          </a:p>
        </p:txBody>
      </p:sp>
      <p:sp>
        <p:nvSpPr>
          <p:cNvPr id="37" name="Chevron"/>
          <p:cNvSpPr/>
          <p:nvPr/>
        </p:nvSpPr>
        <p:spPr>
          <a:xfrm rot="10800000">
            <a:off x="5758434" y="4535100"/>
            <a:ext cx="128016" cy="64008"/>
          </a:xfrm>
          <a:prstGeom prst="triangle">
            <a:avLst/>
          </a:prstGeom>
          <a:solidFill>
            <a:srgbClr val="CBD5E1"/>
          </a:solidFill>
          <a:ln/>
        </p:spPr>
      </p:sp>
      <p:sp>
        <p:nvSpPr>
          <p:cNvPr id="38" name="causes Pulmonary"/>
          <p:cNvSpPr/>
          <p:nvPr/>
        </p:nvSpPr>
        <p:spPr>
          <a:xfrm>
            <a:off x="7580376" y="3650539"/>
            <a:ext cx="3223260" cy="861701"/>
          </a:xfrm>
          <a:prstGeom prst="roundRect">
            <a:avLst>
              <a:gd name="adj" fmla="val 6367"/>
            </a:avLst>
          </a:prstGeom>
          <a:solidFill>
            <a:srgbClr val="FFFFFF"/>
          </a:solidFill>
          <a:ln w="9525">
            <a:solidFill>
              <a:srgbClr val="CBD5E1"/>
            </a:solidFill>
            <a:prstDash val="solid"/>
          </a:ln>
        </p:spPr>
      </p:sp>
      <p:sp>
        <p:nvSpPr>
          <p:cNvPr id="39" name="causes items Pulmonary"/>
          <p:cNvSpPr txBox="1"/>
          <p:nvPr/>
        </p:nvSpPr>
        <p:spPr>
          <a:xfrm>
            <a:off x="7648956" y="3719119"/>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Pulmonary embolism</a:t>
            </a:r>
            <a:endParaRPr lang="en-US" sz="1150" dirty="0"/>
          </a:p>
          <a:p>
            <a:pPr marL="114300" indent="-114300">
              <a:lnSpc>
                <a:spcPct val="90000"/>
              </a:lnSpc>
              <a:spcAft>
                <a:spcPts val="200"/>
              </a:spcAft>
              <a:buSzPct val="100000"/>
              <a:buChar char="•"/>
            </a:pPr>
            <a:r>
              <a:rPr lang="en-US" sz="1150" b="1" dirty="0">
                <a:solidFill>
                  <a:srgbClr val="B42318"/>
                </a:solidFill>
              </a:rPr>
              <a:t>Tension pneumothorax</a:t>
            </a:r>
            <a:endParaRPr lang="en-US" sz="1150" dirty="0"/>
          </a:p>
          <a:p>
            <a:pPr marL="114300" indent="-114300">
              <a:lnSpc>
                <a:spcPct val="90000"/>
              </a:lnSpc>
              <a:spcAft>
                <a:spcPts val="200"/>
              </a:spcAft>
              <a:buSzPct val="100000"/>
              <a:buChar char="•"/>
            </a:pPr>
            <a:r>
              <a:rPr lang="en-US" sz="1150" dirty="0">
                <a:solidFill>
                  <a:srgbClr val="0B1220"/>
                </a:solidFill>
              </a:rPr>
              <a:t>Pneumonia, pleuritis</a:t>
            </a:r>
            <a:endParaRPr lang="en-US" sz="1150" dirty="0"/>
          </a:p>
        </p:txBody>
      </p:sp>
      <p:sp>
        <p:nvSpPr>
          <p:cNvPr id="40" name="Chevron"/>
          <p:cNvSpPr/>
          <p:nvPr/>
        </p:nvSpPr>
        <p:spPr>
          <a:xfrm rot="10800000">
            <a:off x="9127998" y="4535100"/>
            <a:ext cx="128016" cy="64008"/>
          </a:xfrm>
          <a:prstGeom prst="triangle">
            <a:avLst/>
          </a:prstGeom>
          <a:solidFill>
            <a:srgbClr val="CBD5E1"/>
          </a:solidFill>
          <a:ln/>
        </p:spPr>
      </p:sp>
      <p:sp>
        <p:nvSpPr>
          <p:cNvPr id="41" name="causes GI &amp; chest wall"/>
          <p:cNvSpPr/>
          <p:nvPr/>
        </p:nvSpPr>
        <p:spPr>
          <a:xfrm>
            <a:off x="10949940" y="3650539"/>
            <a:ext cx="3223260" cy="861701"/>
          </a:xfrm>
          <a:prstGeom prst="roundRect">
            <a:avLst>
              <a:gd name="adj" fmla="val 6367"/>
            </a:avLst>
          </a:prstGeom>
          <a:solidFill>
            <a:srgbClr val="FFFFFF"/>
          </a:solidFill>
          <a:ln w="9525">
            <a:solidFill>
              <a:srgbClr val="CBD5E1"/>
            </a:solidFill>
            <a:prstDash val="solid"/>
          </a:ln>
        </p:spPr>
      </p:sp>
      <p:sp>
        <p:nvSpPr>
          <p:cNvPr id="42" name="causes items GI &amp; chest wall"/>
          <p:cNvSpPr txBox="1"/>
          <p:nvPr/>
        </p:nvSpPr>
        <p:spPr>
          <a:xfrm>
            <a:off x="11018520" y="3719119"/>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Esophageal rupture</a:t>
            </a:r>
            <a:endParaRPr lang="en-US" sz="1150" dirty="0"/>
          </a:p>
          <a:p>
            <a:pPr marL="114300" indent="-114300">
              <a:lnSpc>
                <a:spcPct val="90000"/>
              </a:lnSpc>
              <a:spcAft>
                <a:spcPts val="200"/>
              </a:spcAft>
              <a:buSzPct val="100000"/>
              <a:buChar char="•"/>
            </a:pPr>
            <a:r>
              <a:rPr lang="en-US" sz="1150" dirty="0">
                <a:solidFill>
                  <a:srgbClr val="0B1220"/>
                </a:solidFill>
              </a:rPr>
              <a:t>GERD, spasm, PUD, biliary, pancreatitis</a:t>
            </a:r>
            <a:endParaRPr lang="en-US" sz="1150" dirty="0"/>
          </a:p>
          <a:p>
            <a:pPr marL="114300" indent="-114300">
              <a:lnSpc>
                <a:spcPct val="90000"/>
              </a:lnSpc>
              <a:spcAft>
                <a:spcPts val="200"/>
              </a:spcAft>
              <a:buSzPct val="100000"/>
              <a:buChar char="•"/>
            </a:pPr>
            <a:r>
              <a:rPr lang="en-US" sz="1150" dirty="0">
                <a:solidFill>
                  <a:srgbClr val="0B1220"/>
                </a:solidFill>
              </a:rPr>
              <a:t>Costochondritis, zoster, panic</a:t>
            </a:r>
            <a:endParaRPr lang="en-US" sz="1150" dirty="0"/>
          </a:p>
        </p:txBody>
      </p:sp>
      <p:sp>
        <p:nvSpPr>
          <p:cNvPr id="43" name="Chevron"/>
          <p:cNvSpPr/>
          <p:nvPr/>
        </p:nvSpPr>
        <p:spPr>
          <a:xfrm rot="10800000">
            <a:off x="12497562" y="4535100"/>
            <a:ext cx="128016" cy="64008"/>
          </a:xfrm>
          <a:prstGeom prst="triangle">
            <a:avLst/>
          </a:prstGeom>
          <a:solidFill>
            <a:srgbClr val="CBD5E1"/>
          </a:solidFill>
          <a:ln/>
        </p:spPr>
      </p:sp>
      <p:sp>
        <p:nvSpPr>
          <p:cNvPr id="44" name="Row label CLUES"/>
          <p:cNvSpPr/>
          <p:nvPr/>
        </p:nvSpPr>
        <p:spPr>
          <a:xfrm>
            <a:off x="457200" y="4621968"/>
            <a:ext cx="292608" cy="861701"/>
          </a:xfrm>
          <a:prstGeom prst="roundRect">
            <a:avLst>
              <a:gd name="adj" fmla="val 18750"/>
            </a:avLst>
          </a:prstGeom>
          <a:solidFill>
            <a:srgbClr val="334155"/>
          </a:solidFill>
          <a:ln/>
        </p:spPr>
      </p:sp>
      <p:sp>
        <p:nvSpPr>
          <p:cNvPr id="45" name="Row label text CLUES"/>
          <p:cNvSpPr txBox="1"/>
          <p:nvPr/>
        </p:nvSpPr>
        <p:spPr>
          <a:xfrm rot="16200000">
            <a:off x="172653" y="4906515"/>
            <a:ext cx="861701"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6" name="clues Myocardial ischemia"/>
          <p:cNvSpPr/>
          <p:nvPr/>
        </p:nvSpPr>
        <p:spPr>
          <a:xfrm>
            <a:off x="841248" y="4621968"/>
            <a:ext cx="3223260" cy="861701"/>
          </a:xfrm>
          <a:prstGeom prst="roundRect">
            <a:avLst>
              <a:gd name="adj" fmla="val 6367"/>
            </a:avLst>
          </a:prstGeom>
          <a:solidFill>
            <a:srgbClr val="F7F9FC"/>
          </a:solidFill>
          <a:ln w="9525">
            <a:solidFill>
              <a:srgbClr val="E2E8F0"/>
            </a:solidFill>
            <a:prstDash val="solid"/>
          </a:ln>
        </p:spPr>
      </p:sp>
      <p:sp>
        <p:nvSpPr>
          <p:cNvPr id="47" name="clues items Myocardial ischemia"/>
          <p:cNvSpPr txBox="1"/>
          <p:nvPr/>
        </p:nvSpPr>
        <p:spPr>
          <a:xfrm>
            <a:off x="909828" y="469054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Radiates to both arms (LR 2.6)³</a:t>
            </a:r>
            <a:endParaRPr lang="en-US" sz="1150" dirty="0"/>
          </a:p>
          <a:p>
            <a:pPr marL="114300" indent="-114300">
              <a:lnSpc>
                <a:spcPct val="90000"/>
              </a:lnSpc>
              <a:spcAft>
                <a:spcPts val="200"/>
              </a:spcAft>
              <a:buSzPct val="100000"/>
              <a:buChar char="•"/>
            </a:pPr>
            <a:r>
              <a:rPr lang="en-US" sz="1150" dirty="0">
                <a:solidFill>
                  <a:srgbClr val="0B1220"/>
                </a:solidFill>
              </a:rPr>
              <a:t>Prior abnormal stress test (LR 3.1)³</a:t>
            </a:r>
            <a:endParaRPr lang="en-US" sz="1150" dirty="0"/>
          </a:p>
          <a:p>
            <a:pPr marL="114300" indent="-114300">
              <a:lnSpc>
                <a:spcPct val="90000"/>
              </a:lnSpc>
              <a:spcAft>
                <a:spcPts val="200"/>
              </a:spcAft>
              <a:buSzPct val="100000"/>
              <a:buChar char="•"/>
            </a:pPr>
            <a:r>
              <a:rPr lang="en-US" sz="1150" dirty="0">
                <a:solidFill>
                  <a:srgbClr val="0B1220"/>
                </a:solidFill>
              </a:rPr>
              <a:t>ST depression on ECG (LR 5.3)³</a:t>
            </a:r>
            <a:endParaRPr lang="en-US" sz="1150" dirty="0"/>
          </a:p>
        </p:txBody>
      </p:sp>
      <p:sp>
        <p:nvSpPr>
          <p:cNvPr id="48" name="Chevron"/>
          <p:cNvSpPr/>
          <p:nvPr/>
        </p:nvSpPr>
        <p:spPr>
          <a:xfrm rot="10800000">
            <a:off x="2388870" y="5506530"/>
            <a:ext cx="128016" cy="64008"/>
          </a:xfrm>
          <a:prstGeom prst="triangle">
            <a:avLst/>
          </a:prstGeom>
          <a:solidFill>
            <a:srgbClr val="CBD5E1"/>
          </a:solidFill>
          <a:ln/>
        </p:spPr>
      </p:sp>
      <p:sp>
        <p:nvSpPr>
          <p:cNvPr id="49" name="clues Aortic &amp; pericardial"/>
          <p:cNvSpPr/>
          <p:nvPr/>
        </p:nvSpPr>
        <p:spPr>
          <a:xfrm>
            <a:off x="4210812" y="4621968"/>
            <a:ext cx="3223260" cy="861701"/>
          </a:xfrm>
          <a:prstGeom prst="roundRect">
            <a:avLst>
              <a:gd name="adj" fmla="val 6367"/>
            </a:avLst>
          </a:prstGeom>
          <a:solidFill>
            <a:srgbClr val="F7F9FC"/>
          </a:solidFill>
          <a:ln w="9525">
            <a:solidFill>
              <a:srgbClr val="E2E8F0"/>
            </a:solidFill>
            <a:prstDash val="solid"/>
          </a:ln>
        </p:spPr>
      </p:sp>
      <p:sp>
        <p:nvSpPr>
          <p:cNvPr id="50" name="clues items Aortic &amp; pericardial"/>
          <p:cNvSpPr txBox="1"/>
          <p:nvPr/>
        </p:nvSpPr>
        <p:spPr>
          <a:xfrm>
            <a:off x="4279392" y="469054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Abrupt severe or tearing pain to back⁶</a:t>
            </a:r>
            <a:endParaRPr lang="en-US" sz="1150" dirty="0"/>
          </a:p>
          <a:p>
            <a:pPr marL="114300" indent="-114300">
              <a:lnSpc>
                <a:spcPct val="90000"/>
              </a:lnSpc>
              <a:spcAft>
                <a:spcPts val="200"/>
              </a:spcAft>
              <a:buSzPct val="100000"/>
              <a:buChar char="•"/>
            </a:pPr>
            <a:r>
              <a:rPr lang="en-US" sz="1150" dirty="0">
                <a:solidFill>
                  <a:srgbClr val="0B1220"/>
                </a:solidFill>
              </a:rPr>
              <a:t>Sharp, pleuritic, better sitting forward¹⁰</a:t>
            </a:r>
            <a:endParaRPr lang="en-US" sz="1150" dirty="0"/>
          </a:p>
          <a:p>
            <a:pPr marL="114300" indent="-114300">
              <a:lnSpc>
                <a:spcPct val="90000"/>
              </a:lnSpc>
              <a:spcAft>
                <a:spcPts val="200"/>
              </a:spcAft>
              <a:buSzPct val="100000"/>
              <a:buChar char="•"/>
            </a:pPr>
            <a:r>
              <a:rPr lang="en-US" sz="1150" dirty="0">
                <a:solidFill>
                  <a:srgbClr val="0B1220"/>
                </a:solidFill>
              </a:rPr>
              <a:t>Friction rub; diffuse STE, PR depression¹⁰</a:t>
            </a:r>
            <a:endParaRPr lang="en-US" sz="1150" dirty="0"/>
          </a:p>
        </p:txBody>
      </p:sp>
      <p:sp>
        <p:nvSpPr>
          <p:cNvPr id="51" name="Chevron"/>
          <p:cNvSpPr/>
          <p:nvPr/>
        </p:nvSpPr>
        <p:spPr>
          <a:xfrm rot="10800000">
            <a:off x="5758434" y="5506530"/>
            <a:ext cx="128016" cy="64008"/>
          </a:xfrm>
          <a:prstGeom prst="triangle">
            <a:avLst/>
          </a:prstGeom>
          <a:solidFill>
            <a:srgbClr val="CBD5E1"/>
          </a:solidFill>
          <a:ln/>
        </p:spPr>
      </p:sp>
      <p:sp>
        <p:nvSpPr>
          <p:cNvPr id="52" name="clues Pulmonary"/>
          <p:cNvSpPr/>
          <p:nvPr/>
        </p:nvSpPr>
        <p:spPr>
          <a:xfrm>
            <a:off x="7580376" y="4621968"/>
            <a:ext cx="3223260" cy="861701"/>
          </a:xfrm>
          <a:prstGeom prst="roundRect">
            <a:avLst>
              <a:gd name="adj" fmla="val 6367"/>
            </a:avLst>
          </a:prstGeom>
          <a:solidFill>
            <a:srgbClr val="F7F9FC"/>
          </a:solidFill>
          <a:ln w="9525">
            <a:solidFill>
              <a:srgbClr val="E2E8F0"/>
            </a:solidFill>
            <a:prstDash val="solid"/>
          </a:ln>
        </p:spPr>
      </p:sp>
      <p:sp>
        <p:nvSpPr>
          <p:cNvPr id="53" name="clues items Pulmonary"/>
          <p:cNvSpPr txBox="1"/>
          <p:nvPr/>
        </p:nvSpPr>
        <p:spPr>
          <a:xfrm>
            <a:off x="7648956" y="469054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Pleuritic pain, dyspnea, hypoxemia⁸</a:t>
            </a:r>
            <a:endParaRPr lang="en-US" sz="1150" dirty="0"/>
          </a:p>
          <a:p>
            <a:pPr marL="114300" indent="-114300">
              <a:lnSpc>
                <a:spcPct val="90000"/>
              </a:lnSpc>
              <a:spcAft>
                <a:spcPts val="200"/>
              </a:spcAft>
              <a:buSzPct val="100000"/>
              <a:buChar char="•"/>
            </a:pPr>
            <a:r>
              <a:rPr lang="en-US" sz="1150" dirty="0">
                <a:solidFill>
                  <a:srgbClr val="0B1220"/>
                </a:solidFill>
              </a:rPr>
              <a:t>Leg swelling; cancer, surgery, immobile⁸</a:t>
            </a:r>
            <a:endParaRPr lang="en-US" sz="1150" dirty="0"/>
          </a:p>
          <a:p>
            <a:pPr marL="114300" indent="-114300">
              <a:lnSpc>
                <a:spcPct val="90000"/>
              </a:lnSpc>
              <a:spcAft>
                <a:spcPts val="200"/>
              </a:spcAft>
              <a:buSzPct val="100000"/>
              <a:buChar char="•"/>
            </a:pPr>
            <a:r>
              <a:rPr lang="en-US" sz="1150" dirty="0">
                <a:solidFill>
                  <a:srgbClr val="0B1220"/>
                </a:solidFill>
              </a:rPr>
              <a:t>Fever, cough, crackles, dullness</a:t>
            </a:r>
            <a:endParaRPr lang="en-US" sz="1150" dirty="0"/>
          </a:p>
        </p:txBody>
      </p:sp>
      <p:sp>
        <p:nvSpPr>
          <p:cNvPr id="54" name="Chevron"/>
          <p:cNvSpPr/>
          <p:nvPr/>
        </p:nvSpPr>
        <p:spPr>
          <a:xfrm rot="10800000">
            <a:off x="9127998" y="5506530"/>
            <a:ext cx="128016" cy="64008"/>
          </a:xfrm>
          <a:prstGeom prst="triangle">
            <a:avLst/>
          </a:prstGeom>
          <a:solidFill>
            <a:srgbClr val="CBD5E1"/>
          </a:solidFill>
          <a:ln/>
        </p:spPr>
      </p:sp>
      <p:sp>
        <p:nvSpPr>
          <p:cNvPr id="55" name="clues GI &amp; chest wall"/>
          <p:cNvSpPr/>
          <p:nvPr/>
        </p:nvSpPr>
        <p:spPr>
          <a:xfrm>
            <a:off x="10949940" y="4621968"/>
            <a:ext cx="3223260" cy="861701"/>
          </a:xfrm>
          <a:prstGeom prst="roundRect">
            <a:avLst>
              <a:gd name="adj" fmla="val 6367"/>
            </a:avLst>
          </a:prstGeom>
          <a:solidFill>
            <a:srgbClr val="F7F9FC"/>
          </a:solidFill>
          <a:ln w="9525">
            <a:solidFill>
              <a:srgbClr val="E2E8F0"/>
            </a:solidFill>
            <a:prstDash val="solid"/>
          </a:ln>
        </p:spPr>
      </p:sp>
      <p:sp>
        <p:nvSpPr>
          <p:cNvPr id="56" name="clues items GI &amp; chest wall"/>
          <p:cNvSpPr txBox="1"/>
          <p:nvPr/>
        </p:nvSpPr>
        <p:spPr>
          <a:xfrm>
            <a:off x="11018520" y="469054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Focal tenderness reproduces the pain³</a:t>
            </a:r>
            <a:endParaRPr lang="en-US" sz="1150" dirty="0"/>
          </a:p>
          <a:p>
            <a:pPr marL="114300" indent="-114300">
              <a:lnSpc>
                <a:spcPct val="90000"/>
              </a:lnSpc>
              <a:spcAft>
                <a:spcPts val="200"/>
              </a:spcAft>
              <a:buSzPct val="100000"/>
              <a:buChar char="•"/>
            </a:pPr>
            <a:r>
              <a:rPr lang="en-US" sz="1150" dirty="0">
                <a:solidFill>
                  <a:srgbClr val="0B1220"/>
                </a:solidFill>
              </a:rPr>
              <a:t>Burning, meal-related, epigastric</a:t>
            </a:r>
            <a:endParaRPr lang="en-US" sz="1150" dirty="0"/>
          </a:p>
          <a:p>
            <a:pPr marL="114300" indent="-114300">
              <a:lnSpc>
                <a:spcPct val="90000"/>
              </a:lnSpc>
              <a:spcAft>
                <a:spcPts val="200"/>
              </a:spcAft>
              <a:buSzPct val="100000"/>
              <a:buChar char="•"/>
            </a:pPr>
            <a:r>
              <a:rPr lang="en-US" sz="1150" dirty="0">
                <a:solidFill>
                  <a:srgbClr val="0B1220"/>
                </a:solidFill>
              </a:rPr>
              <a:t>Pain after retching; neck crepitus</a:t>
            </a:r>
            <a:endParaRPr lang="en-US" sz="1150" dirty="0"/>
          </a:p>
        </p:txBody>
      </p:sp>
      <p:sp>
        <p:nvSpPr>
          <p:cNvPr id="57" name="Chevron"/>
          <p:cNvSpPr/>
          <p:nvPr/>
        </p:nvSpPr>
        <p:spPr>
          <a:xfrm rot="10800000">
            <a:off x="12497562" y="5506530"/>
            <a:ext cx="128016" cy="64008"/>
          </a:xfrm>
          <a:prstGeom prst="triangle">
            <a:avLst/>
          </a:prstGeom>
          <a:solidFill>
            <a:srgbClr val="CBD5E1"/>
          </a:solidFill>
          <a:ln/>
        </p:spPr>
      </p:sp>
      <p:sp>
        <p:nvSpPr>
          <p:cNvPr id="58" name="Row label WORKUP"/>
          <p:cNvSpPr/>
          <p:nvPr/>
        </p:nvSpPr>
        <p:spPr>
          <a:xfrm>
            <a:off x="457200" y="5593398"/>
            <a:ext cx="292608" cy="861701"/>
          </a:xfrm>
          <a:prstGeom prst="roundRect">
            <a:avLst>
              <a:gd name="adj" fmla="val 18750"/>
            </a:avLst>
          </a:prstGeom>
          <a:solidFill>
            <a:srgbClr val="0A6AA3"/>
          </a:solidFill>
          <a:ln/>
        </p:spPr>
      </p:sp>
      <p:sp>
        <p:nvSpPr>
          <p:cNvPr id="59" name="Row label text WORKUP"/>
          <p:cNvSpPr txBox="1"/>
          <p:nvPr/>
        </p:nvSpPr>
        <p:spPr>
          <a:xfrm rot="16200000">
            <a:off x="172653" y="5877944"/>
            <a:ext cx="861701"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0" name="workup Myocardial ischemia"/>
          <p:cNvSpPr/>
          <p:nvPr/>
        </p:nvSpPr>
        <p:spPr>
          <a:xfrm>
            <a:off x="841248" y="5593398"/>
            <a:ext cx="3223260" cy="861701"/>
          </a:xfrm>
          <a:prstGeom prst="roundRect">
            <a:avLst>
              <a:gd name="adj" fmla="val 6367"/>
            </a:avLst>
          </a:prstGeom>
          <a:solidFill>
            <a:srgbClr val="0A6AA3">
              <a:alpha val="9000"/>
            </a:srgbClr>
          </a:solidFill>
          <a:ln/>
        </p:spPr>
      </p:sp>
      <p:sp>
        <p:nvSpPr>
          <p:cNvPr id="61" name="workup items Myocardial ischemia"/>
          <p:cNvSpPr txBox="1"/>
          <p:nvPr/>
        </p:nvSpPr>
        <p:spPr>
          <a:xfrm>
            <a:off x="909828" y="566197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hs-Tn &gt;99th %ile + rise/fall at 0, 1–3 h²˒⁴</a:t>
            </a:r>
            <a:endParaRPr lang="en-US" sz="1150" dirty="0"/>
          </a:p>
          <a:p>
            <a:pPr marL="114300" indent="-114300">
              <a:lnSpc>
                <a:spcPct val="90000"/>
              </a:lnSpc>
              <a:spcAft>
                <a:spcPts val="200"/>
              </a:spcAft>
              <a:buSzPct val="100000"/>
              <a:buChar char="•"/>
            </a:pPr>
            <a:r>
              <a:rPr lang="en-US" sz="1150" dirty="0">
                <a:solidFill>
                  <a:srgbClr val="0B1220"/>
                </a:solidFill>
              </a:rPr>
              <a:t>HEART score if not ruled in or out⁵</a:t>
            </a:r>
            <a:endParaRPr lang="en-US" sz="1150" dirty="0"/>
          </a:p>
          <a:p>
            <a:pPr marL="114300" indent="-114300">
              <a:lnSpc>
                <a:spcPct val="90000"/>
              </a:lnSpc>
              <a:spcAft>
                <a:spcPts val="200"/>
              </a:spcAft>
              <a:buSzPct val="100000"/>
              <a:buChar char="•"/>
            </a:pPr>
            <a:r>
              <a:rPr lang="en-US" sz="1150" dirty="0">
                <a:solidFill>
                  <a:srgbClr val="0B1220"/>
                </a:solidFill>
              </a:rPr>
              <a:t>CCTA or stress test if intermediate¹</a:t>
            </a:r>
            <a:endParaRPr lang="en-US" sz="1150" dirty="0"/>
          </a:p>
        </p:txBody>
      </p:sp>
      <p:sp>
        <p:nvSpPr>
          <p:cNvPr id="62" name="Chevron"/>
          <p:cNvSpPr/>
          <p:nvPr/>
        </p:nvSpPr>
        <p:spPr>
          <a:xfrm rot="10800000">
            <a:off x="2388870" y="6477959"/>
            <a:ext cx="128016" cy="64008"/>
          </a:xfrm>
          <a:prstGeom prst="triangle">
            <a:avLst/>
          </a:prstGeom>
          <a:solidFill>
            <a:srgbClr val="CBD5E1"/>
          </a:solidFill>
          <a:ln/>
        </p:spPr>
      </p:sp>
      <p:sp>
        <p:nvSpPr>
          <p:cNvPr id="63" name="workup Aortic &amp; pericardial"/>
          <p:cNvSpPr/>
          <p:nvPr/>
        </p:nvSpPr>
        <p:spPr>
          <a:xfrm>
            <a:off x="4210812" y="5593398"/>
            <a:ext cx="3223260" cy="861701"/>
          </a:xfrm>
          <a:prstGeom prst="roundRect">
            <a:avLst>
              <a:gd name="adj" fmla="val 6367"/>
            </a:avLst>
          </a:prstGeom>
          <a:solidFill>
            <a:srgbClr val="0A6AA3">
              <a:alpha val="9000"/>
            </a:srgbClr>
          </a:solidFill>
          <a:ln/>
        </p:spPr>
      </p:sp>
      <p:sp>
        <p:nvSpPr>
          <p:cNvPr id="64" name="workup items Aortic &amp; pericardial"/>
          <p:cNvSpPr txBox="1"/>
          <p:nvPr/>
        </p:nvSpPr>
        <p:spPr>
          <a:xfrm>
            <a:off x="4279392" y="566197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Out if ADD-RS ≤1 + D-dimer &lt;500 µg/L⁷</a:t>
            </a:r>
            <a:endParaRPr lang="en-US" sz="1150" dirty="0"/>
          </a:p>
          <a:p>
            <a:pPr marL="114300" indent="-114300">
              <a:lnSpc>
                <a:spcPct val="90000"/>
              </a:lnSpc>
              <a:spcAft>
                <a:spcPts val="200"/>
              </a:spcAft>
              <a:buSzPct val="100000"/>
              <a:buChar char="•"/>
            </a:pPr>
            <a:r>
              <a:rPr lang="en-US" sz="1150" dirty="0">
                <a:solidFill>
                  <a:srgbClr val="0B1220"/>
                </a:solidFill>
              </a:rPr>
              <a:t>Otherwise CT angiography of the aorta⁶</a:t>
            </a:r>
            <a:endParaRPr lang="en-US" sz="1150" dirty="0"/>
          </a:p>
          <a:p>
            <a:pPr marL="114300" indent="-114300">
              <a:lnSpc>
                <a:spcPct val="90000"/>
              </a:lnSpc>
              <a:spcAft>
                <a:spcPts val="200"/>
              </a:spcAft>
              <a:buSzPct val="100000"/>
              <a:buChar char="•"/>
            </a:pPr>
            <a:r>
              <a:rPr lang="en-US" sz="1150" dirty="0">
                <a:solidFill>
                  <a:srgbClr val="0B1220"/>
                </a:solidFill>
              </a:rPr>
              <a:t>Echo: effusion, tamponade, AR⁶˒¹⁰</a:t>
            </a:r>
            <a:endParaRPr lang="en-US" sz="1150" dirty="0"/>
          </a:p>
        </p:txBody>
      </p:sp>
      <p:sp>
        <p:nvSpPr>
          <p:cNvPr id="65" name="Chevron"/>
          <p:cNvSpPr/>
          <p:nvPr/>
        </p:nvSpPr>
        <p:spPr>
          <a:xfrm rot="10800000">
            <a:off x="5758434" y="6477959"/>
            <a:ext cx="128016" cy="64008"/>
          </a:xfrm>
          <a:prstGeom prst="triangle">
            <a:avLst/>
          </a:prstGeom>
          <a:solidFill>
            <a:srgbClr val="CBD5E1"/>
          </a:solidFill>
          <a:ln/>
        </p:spPr>
      </p:sp>
      <p:sp>
        <p:nvSpPr>
          <p:cNvPr id="66" name="workup Pulmonary"/>
          <p:cNvSpPr/>
          <p:nvPr/>
        </p:nvSpPr>
        <p:spPr>
          <a:xfrm>
            <a:off x="7580376" y="5593398"/>
            <a:ext cx="3223260" cy="861701"/>
          </a:xfrm>
          <a:prstGeom prst="roundRect">
            <a:avLst>
              <a:gd name="adj" fmla="val 6367"/>
            </a:avLst>
          </a:prstGeom>
          <a:solidFill>
            <a:srgbClr val="0A6AA3">
              <a:alpha val="9000"/>
            </a:srgbClr>
          </a:solidFill>
          <a:ln/>
        </p:spPr>
      </p:sp>
      <p:sp>
        <p:nvSpPr>
          <p:cNvPr id="67" name="workup items Pulmonary"/>
          <p:cNvSpPr txBox="1"/>
          <p:nvPr/>
        </p:nvSpPr>
        <p:spPr>
          <a:xfrm>
            <a:off x="7648956" y="566197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Wells + PERC, then D-dimer or CTPA⁸˒⁹</a:t>
            </a:r>
            <a:endParaRPr lang="en-US" sz="1150" dirty="0"/>
          </a:p>
          <a:p>
            <a:pPr marL="114300" indent="-114300">
              <a:lnSpc>
                <a:spcPct val="90000"/>
              </a:lnSpc>
              <a:spcAft>
                <a:spcPts val="200"/>
              </a:spcAft>
              <a:buSzPct val="100000"/>
              <a:buChar char="•"/>
            </a:pPr>
            <a:r>
              <a:rPr lang="en-US" sz="1150" dirty="0">
                <a:solidFill>
                  <a:srgbClr val="0B1220"/>
                </a:solidFill>
              </a:rPr>
              <a:t>CXR: pneumothorax, consolidation</a:t>
            </a:r>
            <a:endParaRPr lang="en-US" sz="1150" dirty="0"/>
          </a:p>
          <a:p>
            <a:pPr marL="114300" indent="-114300">
              <a:lnSpc>
                <a:spcPct val="90000"/>
              </a:lnSpc>
              <a:spcAft>
                <a:spcPts val="200"/>
              </a:spcAft>
              <a:buSzPct val="100000"/>
              <a:buChar char="•"/>
            </a:pPr>
            <a:r>
              <a:rPr lang="en-US" sz="1150" dirty="0">
                <a:solidFill>
                  <a:srgbClr val="0B1220"/>
                </a:solidFill>
              </a:rPr>
              <a:t>Bedside echo: RV strain⁸</a:t>
            </a:r>
            <a:endParaRPr lang="en-US" sz="1150" dirty="0"/>
          </a:p>
        </p:txBody>
      </p:sp>
      <p:sp>
        <p:nvSpPr>
          <p:cNvPr id="68" name="Chevron"/>
          <p:cNvSpPr/>
          <p:nvPr/>
        </p:nvSpPr>
        <p:spPr>
          <a:xfrm rot="10800000">
            <a:off x="9127998" y="6477959"/>
            <a:ext cx="128016" cy="64008"/>
          </a:xfrm>
          <a:prstGeom prst="triangle">
            <a:avLst/>
          </a:prstGeom>
          <a:solidFill>
            <a:srgbClr val="CBD5E1"/>
          </a:solidFill>
          <a:ln/>
        </p:spPr>
      </p:sp>
      <p:sp>
        <p:nvSpPr>
          <p:cNvPr id="69" name="workup GI &amp; chest wall"/>
          <p:cNvSpPr/>
          <p:nvPr/>
        </p:nvSpPr>
        <p:spPr>
          <a:xfrm>
            <a:off x="10949940" y="5593398"/>
            <a:ext cx="3223260" cy="861701"/>
          </a:xfrm>
          <a:prstGeom prst="roundRect">
            <a:avLst>
              <a:gd name="adj" fmla="val 6367"/>
            </a:avLst>
          </a:prstGeom>
          <a:solidFill>
            <a:srgbClr val="0A6AA3">
              <a:alpha val="9000"/>
            </a:srgbClr>
          </a:solidFill>
          <a:ln/>
        </p:spPr>
      </p:sp>
      <p:sp>
        <p:nvSpPr>
          <p:cNvPr id="70" name="workup items GI &amp; chest wall"/>
          <p:cNvSpPr txBox="1"/>
          <p:nvPr/>
        </p:nvSpPr>
        <p:spPr>
          <a:xfrm>
            <a:off x="11018520" y="566197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Only once ACS is reasonably excluded¹</a:t>
            </a:r>
            <a:endParaRPr lang="en-US" sz="1150" dirty="0"/>
          </a:p>
          <a:p>
            <a:pPr marL="114300" indent="-114300">
              <a:lnSpc>
                <a:spcPct val="90000"/>
              </a:lnSpc>
              <a:spcAft>
                <a:spcPts val="200"/>
              </a:spcAft>
              <a:buSzPct val="100000"/>
              <a:buChar char="•"/>
            </a:pPr>
            <a:r>
              <a:rPr lang="en-US" sz="1150" dirty="0">
                <a:solidFill>
                  <a:srgbClr val="0B1220"/>
                </a:solidFill>
              </a:rPr>
              <a:t>Lipase, LFTs; RUQ ultrasound if biliary</a:t>
            </a:r>
            <a:endParaRPr lang="en-US" sz="1150" dirty="0"/>
          </a:p>
          <a:p>
            <a:pPr marL="114300" indent="-114300">
              <a:lnSpc>
                <a:spcPct val="90000"/>
              </a:lnSpc>
              <a:spcAft>
                <a:spcPts val="200"/>
              </a:spcAft>
              <a:buSzPct val="100000"/>
              <a:buChar char="•"/>
            </a:pPr>
            <a:r>
              <a:rPr lang="en-US" sz="1150" dirty="0">
                <a:solidFill>
                  <a:srgbClr val="0B1220"/>
                </a:solidFill>
              </a:rPr>
              <a:t>CT with oral contrast if rupture suspected</a:t>
            </a:r>
            <a:endParaRPr lang="en-US" sz="1150" dirty="0"/>
          </a:p>
        </p:txBody>
      </p:sp>
      <p:sp>
        <p:nvSpPr>
          <p:cNvPr id="71" name="Chevron"/>
          <p:cNvSpPr/>
          <p:nvPr/>
        </p:nvSpPr>
        <p:spPr>
          <a:xfrm rot="10800000">
            <a:off x="12497562" y="6477959"/>
            <a:ext cx="128016" cy="64008"/>
          </a:xfrm>
          <a:prstGeom prst="triangle">
            <a:avLst/>
          </a:prstGeom>
          <a:solidFill>
            <a:srgbClr val="CBD5E1"/>
          </a:solidFill>
          <a:ln/>
        </p:spPr>
      </p:sp>
      <p:sp>
        <p:nvSpPr>
          <p:cNvPr id="72" name="Row label MANAGE"/>
          <p:cNvSpPr/>
          <p:nvPr/>
        </p:nvSpPr>
        <p:spPr>
          <a:xfrm>
            <a:off x="457200" y="6564827"/>
            <a:ext cx="292608" cy="1024693"/>
          </a:xfrm>
          <a:prstGeom prst="roundRect">
            <a:avLst>
              <a:gd name="adj" fmla="val 18750"/>
            </a:avLst>
          </a:prstGeom>
          <a:solidFill>
            <a:srgbClr val="067647"/>
          </a:solidFill>
          <a:ln/>
        </p:spPr>
      </p:sp>
      <p:sp>
        <p:nvSpPr>
          <p:cNvPr id="73" name="Row label text MANAGE"/>
          <p:cNvSpPr txBox="1"/>
          <p:nvPr/>
        </p:nvSpPr>
        <p:spPr>
          <a:xfrm rot="16200000">
            <a:off x="91157" y="6930869"/>
            <a:ext cx="1024693"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4" name="management Myocardial ischemia"/>
          <p:cNvSpPr/>
          <p:nvPr/>
        </p:nvSpPr>
        <p:spPr>
          <a:xfrm>
            <a:off x="841248" y="6564827"/>
            <a:ext cx="3223260" cy="1024693"/>
          </a:xfrm>
          <a:prstGeom prst="roundRect">
            <a:avLst>
              <a:gd name="adj" fmla="val 5354"/>
            </a:avLst>
          </a:prstGeom>
          <a:solidFill>
            <a:srgbClr val="067647">
              <a:alpha val="9000"/>
            </a:srgbClr>
          </a:solidFill>
          <a:ln/>
        </p:spPr>
      </p:sp>
      <p:sp>
        <p:nvSpPr>
          <p:cNvPr id="75" name="management items Myocardial ischemia"/>
          <p:cNvSpPr txBox="1"/>
          <p:nvPr/>
        </p:nvSpPr>
        <p:spPr>
          <a:xfrm>
            <a:off x="909828" y="6633407"/>
            <a:ext cx="3086100" cy="88753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ASA 162–325 mg chewed; DAPT, heparin²</a:t>
            </a:r>
            <a:endParaRPr lang="en-US" sz="1150" dirty="0"/>
          </a:p>
          <a:p>
            <a:pPr marL="114300" indent="-114300">
              <a:lnSpc>
                <a:spcPct val="90000"/>
              </a:lnSpc>
              <a:spcAft>
                <a:spcPts val="200"/>
              </a:spcAft>
              <a:buSzPct val="100000"/>
              <a:buChar char="•"/>
            </a:pPr>
            <a:r>
              <a:rPr lang="en-US" sz="1150" dirty="0">
                <a:solidFill>
                  <a:srgbClr val="0B1220"/>
                </a:solidFill>
              </a:rPr>
              <a:t>STEMI &lt;12 h: PCI ≤120 min, else lytics²˒¹¹</a:t>
            </a:r>
            <a:endParaRPr lang="en-US" sz="1150" dirty="0"/>
          </a:p>
          <a:p>
            <a:pPr marL="114300" indent="-114300">
              <a:lnSpc>
                <a:spcPct val="90000"/>
              </a:lnSpc>
              <a:spcAft>
                <a:spcPts val="200"/>
              </a:spcAft>
              <a:buSzPct val="100000"/>
              <a:buChar char="•"/>
            </a:pPr>
            <a:r>
              <a:rPr lang="en-US" sz="1150" dirty="0">
                <a:solidFill>
                  <a:srgbClr val="0B1220"/>
                </a:solidFill>
              </a:rPr>
              <a:t>NSTE-ACS: cath &lt;24 h if GRACE &gt;140²</a:t>
            </a:r>
            <a:endParaRPr lang="en-US" sz="1150" dirty="0"/>
          </a:p>
        </p:txBody>
      </p:sp>
      <p:sp>
        <p:nvSpPr>
          <p:cNvPr id="76" name="management Aortic &amp; pericardial"/>
          <p:cNvSpPr/>
          <p:nvPr/>
        </p:nvSpPr>
        <p:spPr>
          <a:xfrm>
            <a:off x="4210812" y="6564827"/>
            <a:ext cx="3223260" cy="1024693"/>
          </a:xfrm>
          <a:prstGeom prst="roundRect">
            <a:avLst>
              <a:gd name="adj" fmla="val 5354"/>
            </a:avLst>
          </a:prstGeom>
          <a:solidFill>
            <a:srgbClr val="067647">
              <a:alpha val="9000"/>
            </a:srgbClr>
          </a:solidFill>
          <a:ln/>
        </p:spPr>
      </p:sp>
      <p:sp>
        <p:nvSpPr>
          <p:cNvPr id="77" name="management items Aortic &amp; pericardial"/>
          <p:cNvSpPr txBox="1"/>
          <p:nvPr/>
        </p:nvSpPr>
        <p:spPr>
          <a:xfrm>
            <a:off x="4279392" y="6633407"/>
            <a:ext cx="3086100" cy="88753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AAS: IV β-blocker; HR 60–80, SBP &lt;120 mmHg⁶</a:t>
            </a:r>
            <a:endParaRPr lang="en-US" sz="1150" dirty="0"/>
          </a:p>
          <a:p>
            <a:pPr marL="114300" indent="-114300">
              <a:lnSpc>
                <a:spcPct val="90000"/>
              </a:lnSpc>
              <a:spcAft>
                <a:spcPts val="200"/>
              </a:spcAft>
              <a:buSzPct val="100000"/>
              <a:buChar char="•"/>
            </a:pPr>
            <a:r>
              <a:rPr lang="en-US" sz="1150" dirty="0">
                <a:solidFill>
                  <a:srgbClr val="0B1220"/>
                </a:solidFill>
              </a:rPr>
              <a:t>Type A: emergency surgery; no lytics⁶</a:t>
            </a:r>
            <a:endParaRPr lang="en-US" sz="1150" dirty="0"/>
          </a:p>
          <a:p>
            <a:pPr marL="114300" indent="-114300">
              <a:lnSpc>
                <a:spcPct val="90000"/>
              </a:lnSpc>
              <a:spcAft>
                <a:spcPts val="200"/>
              </a:spcAft>
              <a:buSzPct val="100000"/>
              <a:buChar char="•"/>
            </a:pPr>
            <a:r>
              <a:rPr lang="en-US" sz="1150" dirty="0">
                <a:solidFill>
                  <a:srgbClr val="0B1220"/>
                </a:solidFill>
              </a:rPr>
              <a:t>Pericarditis: NSAID + colchicine¹⁰</a:t>
            </a:r>
            <a:endParaRPr lang="en-US" sz="1150" dirty="0"/>
          </a:p>
        </p:txBody>
      </p:sp>
      <p:sp>
        <p:nvSpPr>
          <p:cNvPr id="78" name="management Pulmonary"/>
          <p:cNvSpPr/>
          <p:nvPr/>
        </p:nvSpPr>
        <p:spPr>
          <a:xfrm>
            <a:off x="7580376" y="6564827"/>
            <a:ext cx="3223260" cy="1024693"/>
          </a:xfrm>
          <a:prstGeom prst="roundRect">
            <a:avLst>
              <a:gd name="adj" fmla="val 5354"/>
            </a:avLst>
          </a:prstGeom>
          <a:solidFill>
            <a:srgbClr val="067647">
              <a:alpha val="9000"/>
            </a:srgbClr>
          </a:solidFill>
          <a:ln/>
        </p:spPr>
      </p:sp>
      <p:sp>
        <p:nvSpPr>
          <p:cNvPr id="79" name="management items Pulmonary"/>
          <p:cNvSpPr txBox="1"/>
          <p:nvPr/>
        </p:nvSpPr>
        <p:spPr>
          <a:xfrm>
            <a:off x="7648956" y="6633407"/>
            <a:ext cx="3086100" cy="88753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PE: anticoagulate; lyse if shock⁸</a:t>
            </a:r>
            <a:endParaRPr lang="en-US" sz="1150" dirty="0"/>
          </a:p>
          <a:p>
            <a:pPr marL="114300" indent="-114300">
              <a:lnSpc>
                <a:spcPct val="90000"/>
              </a:lnSpc>
              <a:spcAft>
                <a:spcPts val="200"/>
              </a:spcAft>
              <a:buSzPct val="100000"/>
              <a:buChar char="•"/>
            </a:pPr>
            <a:r>
              <a:rPr lang="en-US" sz="1150" dirty="0">
                <a:solidFill>
                  <a:srgbClr val="0B1220"/>
                </a:solidFill>
              </a:rPr>
              <a:t>Tension PTX: needle, then chest tube¹²</a:t>
            </a:r>
            <a:endParaRPr lang="en-US" sz="1150" dirty="0"/>
          </a:p>
          <a:p>
            <a:pPr marL="114300" indent="-114300">
              <a:lnSpc>
                <a:spcPct val="90000"/>
              </a:lnSpc>
              <a:spcAft>
                <a:spcPts val="200"/>
              </a:spcAft>
              <a:buSzPct val="100000"/>
              <a:buChar char="•"/>
            </a:pPr>
            <a:r>
              <a:rPr lang="en-US" sz="1150" dirty="0">
                <a:solidFill>
                  <a:srgbClr val="0B1220"/>
                </a:solidFill>
              </a:rPr>
              <a:t>Pneumonia: antibiotics by severity</a:t>
            </a:r>
            <a:endParaRPr lang="en-US" sz="1150" dirty="0"/>
          </a:p>
        </p:txBody>
      </p:sp>
      <p:sp>
        <p:nvSpPr>
          <p:cNvPr id="80" name="management GI &amp; chest wall"/>
          <p:cNvSpPr/>
          <p:nvPr/>
        </p:nvSpPr>
        <p:spPr>
          <a:xfrm>
            <a:off x="10949940" y="6564827"/>
            <a:ext cx="3223260" cy="1024693"/>
          </a:xfrm>
          <a:prstGeom prst="roundRect">
            <a:avLst>
              <a:gd name="adj" fmla="val 5354"/>
            </a:avLst>
          </a:prstGeom>
          <a:solidFill>
            <a:srgbClr val="067647">
              <a:alpha val="9000"/>
            </a:srgbClr>
          </a:solidFill>
          <a:ln/>
        </p:spPr>
      </p:sp>
      <p:sp>
        <p:nvSpPr>
          <p:cNvPr id="81" name="management items GI &amp; chest wall"/>
          <p:cNvSpPr txBox="1"/>
          <p:nvPr/>
        </p:nvSpPr>
        <p:spPr>
          <a:xfrm>
            <a:off x="11018520" y="6633407"/>
            <a:ext cx="3086100" cy="88753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GERD: PPI trial</a:t>
            </a:r>
            <a:endParaRPr lang="en-US" sz="1150" dirty="0"/>
          </a:p>
          <a:p>
            <a:pPr marL="114300" indent="-114300">
              <a:lnSpc>
                <a:spcPct val="90000"/>
              </a:lnSpc>
              <a:spcAft>
                <a:spcPts val="200"/>
              </a:spcAft>
              <a:buSzPct val="100000"/>
              <a:buChar char="•"/>
            </a:pPr>
            <a:r>
              <a:rPr lang="en-US" sz="1150" dirty="0">
                <a:solidFill>
                  <a:srgbClr val="0B1220"/>
                </a:solidFill>
              </a:rPr>
              <a:t>Chest wall: NSAID, reassurance</a:t>
            </a:r>
            <a:endParaRPr lang="en-US" sz="1150" dirty="0"/>
          </a:p>
          <a:p>
            <a:pPr marL="114300" indent="-114300">
              <a:lnSpc>
                <a:spcPct val="90000"/>
              </a:lnSpc>
              <a:spcAft>
                <a:spcPts val="200"/>
              </a:spcAft>
              <a:buSzPct val="100000"/>
              <a:buChar char="•"/>
            </a:pPr>
            <a:r>
              <a:rPr lang="en-US" sz="1150" dirty="0">
                <a:solidFill>
                  <a:srgbClr val="0B1220"/>
                </a:solidFill>
              </a:rPr>
              <a:t>Rupture: NPO, antibiotics, surgery</a:t>
            </a:r>
            <a:endParaRPr lang="en-US" sz="1150" dirty="0"/>
          </a:p>
        </p:txBody>
      </p:sp>
      <p:pic>
        <p:nvPicPr>
          <p:cNvPr id="82"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3" name="Brand"/>
          <p:cNvSpPr txBox="1"/>
          <p:nvPr/>
        </p:nvSpPr>
        <p:spPr>
          <a:xfrm>
            <a:off x="731520" y="7717536"/>
            <a:ext cx="2123760"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stethopedia.ca/approach/chest-pain</a:t>
            </a:r>
            <a:endParaRPr lang="en-US" sz="900" dirty="0"/>
          </a:p>
        </p:txBody>
      </p:sp>
      <p:sp>
        <p:nvSpPr>
          <p:cNvPr id="84" name="Evidence"/>
          <p:cNvSpPr txBox="1"/>
          <p:nvPr/>
        </p:nvSpPr>
        <p:spPr>
          <a:xfrm>
            <a:off x="3175320" y="7717536"/>
            <a:ext cx="10997880"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Gulati 2021, Circulation</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Rao 2025, Circulation</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Fanaroff 2015, JAMA</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Thygesen 2018, J Am Coll Cardiol</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Backus 2013, Int J Cardiol</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Isselbacher 2022, Circulation</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Nazerian 2018, Circulation</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Creager 2026, Circulation</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Kline 2008, J Thromb Haemost</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Schulz-Menger 2025, Eur Heart J</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¹¹ Wong 2019, Can J Cardiol</a:t>
            </a:r>
            <a:pPr indent="0" marL="0">
              <a:buNone/>
            </a:pPr>
            <a:r>
              <a:rPr lang="en-US" sz="850" dirty="0">
                <a:solidFill>
                  <a:srgbClr val="64748B"/>
                </a:solidFill>
              </a:rPr>
              <a:t>   </a:t>
            </a:r>
            <a:pPr indent="0" marL="0">
              <a:buNone/>
            </a:pPr>
            <a:r>
              <a:rPr lang="en-US" sz="850" dirty="0">
                <a:solidFill>
                  <a:srgbClr val="64748B"/>
                </a:solidFill>
              </a:rPr>
              <a:t>¹² Manual 2024–25, pp. 13–14, 32, 43</a:t>
            </a:r>
            <a:endParaRPr lang="en-US" sz="8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Syncope</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CARDIOVASCULAR</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97.8%</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Canadian Syncope Risk Score³˒⁴</a:t>
            </a:r>
            <a:endParaRPr lang="en-US" sz="850" dirty="0"/>
          </a:p>
          <a:p>
            <a:pPr indent="0" marL="0">
              <a:buNone/>
            </a:pPr>
            <a:r>
              <a:rPr lang="en-US" sz="1050" dirty="0">
                <a:solidFill>
                  <a:srgbClr val="334155"/>
                </a:solidFill>
              </a:rPr>
              <a:t>sensitivity for 30-day serious outcomes at a score of −1 or more</a:t>
            </a:r>
            <a:endParaRPr lang="en-US" sz="850" dirty="0"/>
          </a:p>
        </p:txBody>
      </p:sp>
      <p:sp>
        <p:nvSpPr>
          <p:cNvPr id="7" name="Presentation"/>
          <p:cNvSpPr/>
          <p:nvPr/>
        </p:nvSpPr>
        <p:spPr>
          <a:xfrm>
            <a:off x="457200" y="1261872"/>
            <a:ext cx="2057400" cy="1121207"/>
          </a:xfrm>
          <a:prstGeom prst="roundRect">
            <a:avLst>
              <a:gd name="adj" fmla="val 5709"/>
            </a:avLst>
          </a:prstGeom>
          <a:solidFill>
            <a:srgbClr val="0B2540"/>
          </a:solidFill>
          <a:ln w="12700">
            <a:solidFill>
              <a:srgbClr val="0B2540"/>
            </a:solidFill>
          </a:ln>
        </p:spPr>
        <p:txBody>
          <a:bodyPr wrap="square" lIns="68580" tIns="68580" rIns="68580" bIns="68580" rtlCol="0" anchor="ctr"/>
          <a:lstStyle/>
          <a:p>
            <a:pPr algn="l" indent="0" marL="0">
              <a:buNone/>
            </a:pPr>
            <a:r>
              <a:rPr lang="en-US" sz="1150" b="1" dirty="0">
                <a:solidFill>
                  <a:srgbClr val="FFFFFF"/>
                </a:solidFill>
              </a:rPr>
              <a:t>Transient loss of consciousness with full spontaneous recovery</a:t>
            </a:r>
            <a:endParaRPr lang="en-US" sz="1150" dirty="0"/>
          </a:p>
        </p:txBody>
      </p:sp>
      <p:sp>
        <p:nvSpPr>
          <p:cNvPr id="8" name="Step 1"/>
          <p:cNvSpPr/>
          <p:nvPr/>
        </p:nvSpPr>
        <p:spPr>
          <a:xfrm>
            <a:off x="2788920" y="1261872"/>
            <a:ext cx="2606040" cy="1121207"/>
          </a:xfrm>
          <a:prstGeom prst="roundRect">
            <a:avLst>
              <a:gd name="adj" fmla="val 5709"/>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Eyewitness history, orthostatic vitals, 12-lead ECG¹˒²</a:t>
            </a:r>
            <a:endParaRPr lang="en-US" sz="1150" dirty="0"/>
          </a:p>
        </p:txBody>
      </p:sp>
      <p:sp>
        <p:nvSpPr>
          <p:cNvPr id="9" name="Decision"/>
          <p:cNvSpPr/>
          <p:nvPr/>
        </p:nvSpPr>
        <p:spPr>
          <a:xfrm>
            <a:off x="5669280" y="1261872"/>
            <a:ext cx="1463040" cy="1121207"/>
          </a:xfrm>
          <a:prstGeom prst="roundRect">
            <a:avLst>
              <a:gd name="adj" fmla="val 5709"/>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50" b="1" dirty="0">
                <a:solidFill>
                  <a:srgbClr val="075A8C"/>
                </a:solidFill>
                <a:latin typeface="Poppins" pitchFamily="34" charset="0"/>
                <a:ea typeface="Poppins" pitchFamily="34" charset="-122"/>
                <a:cs typeface="Poppins" pitchFamily="34" charset="-120"/>
              </a:rPr>
              <a:t>Any high-risk feature?</a:t>
            </a:r>
            <a:endParaRPr lang="en-US" sz="1150" dirty="0"/>
          </a:p>
        </p:txBody>
      </p:sp>
      <p:sp>
        <p:nvSpPr>
          <p:cNvPr id="10" name="Arrow"/>
          <p:cNvSpPr/>
          <p:nvPr/>
        </p:nvSpPr>
        <p:spPr>
          <a:xfrm>
            <a:off x="2551176" y="1822475"/>
            <a:ext cx="201168" cy="0"/>
          </a:xfrm>
          <a:prstGeom prst="line">
            <a:avLst/>
          </a:prstGeom>
          <a:noFill/>
          <a:ln w="19050">
            <a:solidFill>
              <a:srgbClr val="CBD5E1"/>
            </a:solidFill>
            <a:prstDash val="solid"/>
            <a:tailEnd type="triangle"/>
          </a:ln>
        </p:spPr>
      </p:sp>
      <p:sp>
        <p:nvSpPr>
          <p:cNvPr id="11" name="Arrow"/>
          <p:cNvSpPr/>
          <p:nvPr/>
        </p:nvSpPr>
        <p:spPr>
          <a:xfrm>
            <a:off x="5431536" y="1822475"/>
            <a:ext cx="201168" cy="0"/>
          </a:xfrm>
          <a:prstGeom prst="line">
            <a:avLst/>
          </a:prstGeom>
          <a:noFill/>
          <a:ln w="19050">
            <a:solidFill>
              <a:srgbClr val="CBD5E1"/>
            </a:solidFill>
            <a:prstDash val="solid"/>
            <a:tailEnd type="triangle"/>
          </a:ln>
        </p:spPr>
      </p:sp>
      <p:sp>
        <p:nvSpPr>
          <p:cNvPr id="12" name="Red flags"/>
          <p:cNvSpPr/>
          <p:nvPr/>
        </p:nvSpPr>
        <p:spPr>
          <a:xfrm>
            <a:off x="7406640" y="1261872"/>
            <a:ext cx="6766560" cy="1121207"/>
          </a:xfrm>
          <a:prstGeom prst="roundRect">
            <a:avLst>
              <a:gd name="adj" fmla="val 5709"/>
            </a:avLst>
          </a:prstGeom>
          <a:solidFill>
            <a:srgbClr val="B42318">
              <a:alpha val="7000"/>
            </a:srgbClr>
          </a:solidFill>
          <a:ln w="15875">
            <a:solidFill>
              <a:srgbClr val="B42318"/>
            </a:solidFill>
            <a:prstDash val="solid"/>
          </a:ln>
        </p:spPr>
      </p:sp>
      <p:sp>
        <p:nvSpPr>
          <p:cNvPr id="13" name="Red flags title"/>
          <p:cNvSpPr/>
          <p:nvPr/>
        </p:nvSpPr>
        <p:spPr>
          <a:xfrm>
            <a:off x="7406640" y="1261872"/>
            <a:ext cx="6766560" cy="326136"/>
          </a:xfrm>
          <a:prstGeom prst="roundRect">
            <a:avLst>
              <a:gd name="adj" fmla="val 19626"/>
            </a:avLst>
          </a:prstGeom>
          <a:solidFill>
            <a:srgbClr val="B42318"/>
          </a:solidFill>
          <a:ln w="15875">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High risk: admit for telemetry and echo¹˒²</a:t>
            </a:r>
            <a:endParaRPr lang="en-US" sz="1200" dirty="0"/>
          </a:p>
        </p:txBody>
      </p:sp>
      <p:sp>
        <p:nvSpPr>
          <p:cNvPr id="14" name="Red flag items 1"/>
          <p:cNvSpPr txBox="1"/>
          <p:nvPr/>
        </p:nvSpPr>
        <p:spPr>
          <a:xfrm>
            <a:off x="7475220" y="1633728"/>
            <a:ext cx="325983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Exertional or supine; no prodrome</a:t>
            </a:r>
            <a:endParaRPr lang="en-US" sz="1100" dirty="0"/>
          </a:p>
          <a:p>
            <a:pPr marL="114300" indent="-114300">
              <a:lnSpc>
                <a:spcPct val="90000"/>
              </a:lnSpc>
              <a:spcAft>
                <a:spcPts val="150"/>
              </a:spcAft>
              <a:buSzPct val="100000"/>
              <a:buChar char="•"/>
            </a:pPr>
            <a:r>
              <a:rPr lang="en-US" sz="1100" dirty="0">
                <a:solidFill>
                  <a:srgbClr val="0B1220"/>
                </a:solidFill>
              </a:rPr>
              <a:t>Palpitations or chest pain beforehand</a:t>
            </a:r>
            <a:endParaRPr lang="en-US" sz="1100" dirty="0"/>
          </a:p>
          <a:p>
            <a:pPr marL="114300" indent="-114300">
              <a:lnSpc>
                <a:spcPct val="90000"/>
              </a:lnSpc>
              <a:spcAft>
                <a:spcPts val="150"/>
              </a:spcAft>
              <a:buSzPct val="100000"/>
              <a:buChar char="•"/>
            </a:pPr>
            <a:r>
              <a:rPr lang="en-US" sz="1100" dirty="0">
                <a:solidFill>
                  <a:srgbClr val="0B1220"/>
                </a:solidFill>
              </a:rPr>
              <a:t>Structural heart disease or heart failure</a:t>
            </a:r>
            <a:endParaRPr lang="en-US" sz="1100" dirty="0"/>
          </a:p>
        </p:txBody>
      </p:sp>
      <p:sp>
        <p:nvSpPr>
          <p:cNvPr id="15" name="Red flag items 2"/>
          <p:cNvSpPr txBox="1"/>
          <p:nvPr/>
        </p:nvSpPr>
        <p:spPr>
          <a:xfrm>
            <a:off x="10844784" y="1633728"/>
            <a:ext cx="325983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Abnormal ECG: block, long QT, Brugada, WPW</a:t>
            </a:r>
            <a:endParaRPr lang="en-US" sz="1100" dirty="0"/>
          </a:p>
          <a:p>
            <a:pPr marL="114300" indent="-114300">
              <a:lnSpc>
                <a:spcPct val="90000"/>
              </a:lnSpc>
              <a:spcAft>
                <a:spcPts val="150"/>
              </a:spcAft>
              <a:buSzPct val="100000"/>
              <a:buChar char="•"/>
            </a:pPr>
            <a:r>
              <a:rPr lang="en-US" sz="1100" dirty="0">
                <a:solidFill>
                  <a:srgbClr val="0B1220"/>
                </a:solidFill>
              </a:rPr>
              <a:t>SBP &lt;90, HR &lt;40 awake, or GI bleeding</a:t>
            </a:r>
            <a:endParaRPr lang="en-US" sz="1100" dirty="0"/>
          </a:p>
          <a:p>
            <a:pPr marL="114300" indent="-114300">
              <a:lnSpc>
                <a:spcPct val="90000"/>
              </a:lnSpc>
              <a:spcAft>
                <a:spcPts val="150"/>
              </a:spcAft>
              <a:buSzPct val="100000"/>
              <a:buChar char="•"/>
            </a:pPr>
            <a:r>
              <a:rPr lang="en-US" sz="1100" dirty="0">
                <a:solidFill>
                  <a:srgbClr val="0B1220"/>
                </a:solidFill>
              </a:rPr>
              <a:t>Family history of young sudden death</a:t>
            </a:r>
            <a:endParaRPr lang="en-US" sz="1100" dirty="0"/>
          </a:p>
        </p:txBody>
      </p:sp>
      <p:sp>
        <p:nvSpPr>
          <p:cNvPr id="16" name="Yes arrow"/>
          <p:cNvSpPr/>
          <p:nvPr/>
        </p:nvSpPr>
        <p:spPr>
          <a:xfrm>
            <a:off x="7168896" y="1822475"/>
            <a:ext cx="201168" cy="0"/>
          </a:xfrm>
          <a:prstGeom prst="line">
            <a:avLst/>
          </a:prstGeom>
          <a:noFill/>
          <a:ln w="22225">
            <a:solidFill>
              <a:srgbClr val="B42318"/>
            </a:solidFill>
            <a:prstDash val="solid"/>
            <a:tailEnd type="triangle"/>
          </a:ln>
        </p:spPr>
      </p:sp>
      <p:sp>
        <p:nvSpPr>
          <p:cNvPr id="17" name="Yes label"/>
          <p:cNvSpPr txBox="1"/>
          <p:nvPr/>
        </p:nvSpPr>
        <p:spPr>
          <a:xfrm>
            <a:off x="7132320" y="1603019"/>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18" name="Drop"/>
          <p:cNvSpPr/>
          <p:nvPr/>
        </p:nvSpPr>
        <p:spPr>
          <a:xfrm>
            <a:off x="6400800" y="2383079"/>
            <a:ext cx="0" cy="438912"/>
          </a:xfrm>
          <a:prstGeom prst="line">
            <a:avLst/>
          </a:prstGeom>
          <a:noFill/>
          <a:ln w="19050">
            <a:solidFill>
              <a:srgbClr val="CBD5E1"/>
            </a:solidFill>
            <a:prstDash val="solid"/>
          </a:ln>
        </p:spPr>
      </p:sp>
      <p:sp>
        <p:nvSpPr>
          <p:cNvPr id="19" name="Bus"/>
          <p:cNvSpPr/>
          <p:nvPr/>
        </p:nvSpPr>
        <p:spPr>
          <a:xfrm>
            <a:off x="2115922" y="2821991"/>
            <a:ext cx="10782605" cy="0"/>
          </a:xfrm>
          <a:prstGeom prst="line">
            <a:avLst/>
          </a:prstGeom>
          <a:noFill/>
          <a:ln w="19050">
            <a:solidFill>
              <a:srgbClr val="CBD5E1"/>
            </a:solidFill>
            <a:prstDash val="solid"/>
          </a:ln>
        </p:spPr>
      </p:sp>
      <p:sp>
        <p:nvSpPr>
          <p:cNvPr id="20" name="Arrow"/>
          <p:cNvSpPr/>
          <p:nvPr/>
        </p:nvSpPr>
        <p:spPr>
          <a:xfrm>
            <a:off x="2115922" y="2821991"/>
            <a:ext cx="0" cy="155448"/>
          </a:xfrm>
          <a:prstGeom prst="line">
            <a:avLst/>
          </a:prstGeom>
          <a:noFill/>
          <a:ln w="19050">
            <a:solidFill>
              <a:srgbClr val="CBD5E1"/>
            </a:solidFill>
            <a:prstDash val="solid"/>
            <a:tailEnd type="triangle"/>
          </a:ln>
        </p:spPr>
      </p:sp>
      <p:sp>
        <p:nvSpPr>
          <p:cNvPr id="21" name="Arrow"/>
          <p:cNvSpPr/>
          <p:nvPr/>
        </p:nvSpPr>
        <p:spPr>
          <a:xfrm>
            <a:off x="4811573" y="2821991"/>
            <a:ext cx="0" cy="155448"/>
          </a:xfrm>
          <a:prstGeom prst="line">
            <a:avLst/>
          </a:prstGeom>
          <a:noFill/>
          <a:ln w="19050">
            <a:solidFill>
              <a:srgbClr val="CBD5E1"/>
            </a:solidFill>
            <a:prstDash val="solid"/>
            <a:tailEnd type="triangle"/>
          </a:ln>
        </p:spPr>
      </p:sp>
      <p:sp>
        <p:nvSpPr>
          <p:cNvPr id="22" name="Arrow"/>
          <p:cNvSpPr/>
          <p:nvPr/>
        </p:nvSpPr>
        <p:spPr>
          <a:xfrm>
            <a:off x="7507224" y="2821991"/>
            <a:ext cx="0" cy="155448"/>
          </a:xfrm>
          <a:prstGeom prst="line">
            <a:avLst/>
          </a:prstGeom>
          <a:noFill/>
          <a:ln w="19050">
            <a:solidFill>
              <a:srgbClr val="CBD5E1"/>
            </a:solidFill>
            <a:prstDash val="solid"/>
            <a:tailEnd type="triangle"/>
          </a:ln>
        </p:spPr>
      </p:sp>
      <p:sp>
        <p:nvSpPr>
          <p:cNvPr id="23" name="Arrow"/>
          <p:cNvSpPr/>
          <p:nvPr/>
        </p:nvSpPr>
        <p:spPr>
          <a:xfrm>
            <a:off x="10202875" y="2821991"/>
            <a:ext cx="0" cy="155448"/>
          </a:xfrm>
          <a:prstGeom prst="line">
            <a:avLst/>
          </a:prstGeom>
          <a:noFill/>
          <a:ln w="19050">
            <a:solidFill>
              <a:srgbClr val="CBD5E1"/>
            </a:solidFill>
            <a:prstDash val="solid"/>
            <a:tailEnd type="triangle"/>
          </a:ln>
        </p:spPr>
      </p:sp>
      <p:sp>
        <p:nvSpPr>
          <p:cNvPr id="24" name="Arrow"/>
          <p:cNvSpPr/>
          <p:nvPr/>
        </p:nvSpPr>
        <p:spPr>
          <a:xfrm>
            <a:off x="12898526" y="2821991"/>
            <a:ext cx="0" cy="155448"/>
          </a:xfrm>
          <a:prstGeom prst="line">
            <a:avLst/>
          </a:prstGeom>
          <a:noFill/>
          <a:ln w="19050">
            <a:solidFill>
              <a:srgbClr val="CBD5E1"/>
            </a:solidFill>
            <a:prstDash val="solid"/>
            <a:tailEnd type="triangle"/>
          </a:ln>
        </p:spPr>
      </p:sp>
      <p:sp>
        <p:nvSpPr>
          <p:cNvPr id="25" name="Branch question"/>
          <p:cNvSpPr/>
          <p:nvPr/>
        </p:nvSpPr>
        <p:spPr>
          <a:xfrm>
            <a:off x="5363935" y="2492807"/>
            <a:ext cx="2073730"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00" b="1" dirty="0">
                <a:solidFill>
                  <a:srgbClr val="075A8C"/>
                </a:solidFill>
              </a:rPr>
              <a:t>If not: which mechanism?</a:t>
            </a:r>
            <a:endParaRPr lang="en-US" sz="1100" dirty="0"/>
          </a:p>
        </p:txBody>
      </p:sp>
      <p:sp>
        <p:nvSpPr>
          <p:cNvPr id="26" name="Branch Reflex"/>
          <p:cNvSpPr/>
          <p:nvPr/>
        </p:nvSpPr>
        <p:spPr>
          <a:xfrm>
            <a:off x="841248" y="3004871"/>
            <a:ext cx="2549347" cy="326136"/>
          </a:xfrm>
          <a:prstGeom prst="roundRect">
            <a:avLst>
              <a:gd name="adj" fmla="val 19626"/>
            </a:avLst>
          </a:prstGeom>
          <a:solidFill>
            <a:srgbClr val="067647"/>
          </a:solidFill>
          <a:ln w="12700">
            <a:solidFill>
              <a:srgbClr val="067647"/>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Reflex</a:t>
            </a:r>
            <a:pPr indent="0" marL="0">
              <a:buNone/>
            </a:pPr>
            <a:r>
              <a:rPr lang="en-US" sz="1000" dirty="0">
                <a:solidFill>
                  <a:srgbClr val="FFFFFF"/>
                </a:solidFill>
              </a:rPr>
              <a:t>  ~60%</a:t>
            </a:r>
            <a:endParaRPr lang="en-US" sz="1200" dirty="0"/>
          </a:p>
        </p:txBody>
      </p:sp>
      <p:sp>
        <p:nvSpPr>
          <p:cNvPr id="27" name="Branch Orthostatic"/>
          <p:cNvSpPr/>
          <p:nvPr/>
        </p:nvSpPr>
        <p:spPr>
          <a:xfrm>
            <a:off x="3536899" y="3004871"/>
            <a:ext cx="2549347"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Orthostatic</a:t>
            </a:r>
            <a:pPr indent="0" marL="0">
              <a:buNone/>
            </a:pPr>
            <a:r>
              <a:rPr lang="en-US" sz="1000" dirty="0">
                <a:solidFill>
                  <a:srgbClr val="FFFFFF"/>
                </a:solidFill>
              </a:rPr>
              <a:t>  ~15%</a:t>
            </a:r>
            <a:endParaRPr lang="en-US" sz="1200" dirty="0"/>
          </a:p>
        </p:txBody>
      </p:sp>
      <p:sp>
        <p:nvSpPr>
          <p:cNvPr id="28" name="Branch Arrhythmia"/>
          <p:cNvSpPr/>
          <p:nvPr/>
        </p:nvSpPr>
        <p:spPr>
          <a:xfrm>
            <a:off x="6232550" y="3004871"/>
            <a:ext cx="2549347"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Arrhythmia</a:t>
            </a:r>
            <a:pPr indent="0" marL="0">
              <a:buNone/>
            </a:pPr>
            <a:r>
              <a:rPr lang="en-US" sz="1000" dirty="0">
                <a:solidFill>
                  <a:srgbClr val="FFFFFF"/>
                </a:solidFill>
              </a:rPr>
              <a:t>  cardiac ~15%</a:t>
            </a:r>
            <a:endParaRPr lang="en-US" sz="1200" dirty="0"/>
          </a:p>
        </p:txBody>
      </p:sp>
      <p:sp>
        <p:nvSpPr>
          <p:cNvPr id="29" name="Branch Structural"/>
          <p:cNvSpPr/>
          <p:nvPr/>
        </p:nvSpPr>
        <p:spPr>
          <a:xfrm>
            <a:off x="8928202" y="3004871"/>
            <a:ext cx="2549347"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Structural</a:t>
            </a:r>
            <a:pPr indent="0" marL="0">
              <a:buNone/>
            </a:pPr>
            <a:r>
              <a:rPr lang="en-US" sz="1000" dirty="0">
                <a:solidFill>
                  <a:srgbClr val="FFFFFF"/>
                </a:solidFill>
              </a:rPr>
              <a:t>  cardiac</a:t>
            </a:r>
            <a:endParaRPr lang="en-US" sz="1200" dirty="0"/>
          </a:p>
        </p:txBody>
      </p:sp>
      <p:sp>
        <p:nvSpPr>
          <p:cNvPr id="30" name="Branch Mimics"/>
          <p:cNvSpPr/>
          <p:nvPr/>
        </p:nvSpPr>
        <p:spPr>
          <a:xfrm>
            <a:off x="11623853" y="3004871"/>
            <a:ext cx="2549347" cy="326136"/>
          </a:xfrm>
          <a:prstGeom prst="roundRect">
            <a:avLst>
              <a:gd name="adj" fmla="val 19626"/>
            </a:avLst>
          </a:prstGeom>
          <a:solidFill>
            <a:srgbClr val="334155"/>
          </a:solidFill>
          <a:ln w="12700">
            <a:solidFill>
              <a:srgbClr val="334155"/>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Mimics</a:t>
            </a:r>
            <a:pPr indent="0" marL="0">
              <a:buNone/>
            </a:pPr>
            <a:r>
              <a:rPr lang="en-US" sz="1000" dirty="0">
                <a:solidFill>
                  <a:srgbClr val="FFFFFF"/>
                </a:solidFill>
              </a:rPr>
              <a:t>  not syncope</a:t>
            </a:r>
            <a:endParaRPr lang="en-US" sz="1200" dirty="0"/>
          </a:p>
        </p:txBody>
      </p:sp>
      <p:sp>
        <p:nvSpPr>
          <p:cNvPr id="31" name="Row label CAUSES"/>
          <p:cNvSpPr/>
          <p:nvPr/>
        </p:nvSpPr>
        <p:spPr>
          <a:xfrm>
            <a:off x="457200" y="3422447"/>
            <a:ext cx="292608" cy="877976"/>
          </a:xfrm>
          <a:prstGeom prst="roundRect">
            <a:avLst>
              <a:gd name="adj" fmla="val 18750"/>
            </a:avLst>
          </a:prstGeom>
          <a:solidFill>
            <a:srgbClr val="0B2540"/>
          </a:solidFill>
          <a:ln/>
        </p:spPr>
      </p:sp>
      <p:sp>
        <p:nvSpPr>
          <p:cNvPr id="32" name="Row label text CAUSES"/>
          <p:cNvSpPr txBox="1"/>
          <p:nvPr/>
        </p:nvSpPr>
        <p:spPr>
          <a:xfrm rot="16200000">
            <a:off x="164516" y="3715131"/>
            <a:ext cx="87797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3" name="causes Reflex"/>
          <p:cNvSpPr/>
          <p:nvPr/>
        </p:nvSpPr>
        <p:spPr>
          <a:xfrm>
            <a:off x="841248" y="3422447"/>
            <a:ext cx="2549347" cy="877976"/>
          </a:xfrm>
          <a:prstGeom prst="roundRect">
            <a:avLst>
              <a:gd name="adj" fmla="val 6249"/>
            </a:avLst>
          </a:prstGeom>
          <a:solidFill>
            <a:srgbClr val="FFFFFF"/>
          </a:solidFill>
          <a:ln w="9525">
            <a:solidFill>
              <a:srgbClr val="CBD5E1"/>
            </a:solidFill>
            <a:prstDash val="solid"/>
          </a:ln>
        </p:spPr>
      </p:sp>
      <p:sp>
        <p:nvSpPr>
          <p:cNvPr id="34" name="causes items Reflex"/>
          <p:cNvSpPr txBox="1"/>
          <p:nvPr/>
        </p:nvSpPr>
        <p:spPr>
          <a:xfrm>
            <a:off x="909828" y="34910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Vasovagal</a:t>
            </a:r>
            <a:endParaRPr lang="en-US" sz="1150" dirty="0"/>
          </a:p>
          <a:p>
            <a:pPr marL="114300" indent="-114300">
              <a:lnSpc>
                <a:spcPct val="90000"/>
              </a:lnSpc>
              <a:spcAft>
                <a:spcPts val="200"/>
              </a:spcAft>
              <a:buSzPct val="100000"/>
              <a:buChar char="•"/>
            </a:pPr>
            <a:r>
              <a:rPr lang="en-US" sz="1150" dirty="0">
                <a:solidFill>
                  <a:srgbClr val="0B1220"/>
                </a:solidFill>
              </a:rPr>
              <a:t>Situational: cough, micturition</a:t>
            </a:r>
            <a:endParaRPr lang="en-US" sz="1150" dirty="0"/>
          </a:p>
          <a:p>
            <a:pPr marL="114300" indent="-114300">
              <a:lnSpc>
                <a:spcPct val="90000"/>
              </a:lnSpc>
              <a:spcAft>
                <a:spcPts val="200"/>
              </a:spcAft>
              <a:buSzPct val="100000"/>
              <a:buChar char="•"/>
            </a:pPr>
            <a:r>
              <a:rPr lang="en-US" sz="1150" dirty="0">
                <a:solidFill>
                  <a:srgbClr val="0B1220"/>
                </a:solidFill>
              </a:rPr>
              <a:t>Carotid sinus hypersensitivity</a:t>
            </a:r>
            <a:endParaRPr lang="en-US" sz="1150" dirty="0"/>
          </a:p>
        </p:txBody>
      </p:sp>
      <p:sp>
        <p:nvSpPr>
          <p:cNvPr id="35" name="Chevron"/>
          <p:cNvSpPr/>
          <p:nvPr/>
        </p:nvSpPr>
        <p:spPr>
          <a:xfrm rot="10800000">
            <a:off x="2051914" y="4323283"/>
            <a:ext cx="128016" cy="64008"/>
          </a:xfrm>
          <a:prstGeom prst="triangle">
            <a:avLst/>
          </a:prstGeom>
          <a:solidFill>
            <a:srgbClr val="CBD5E1"/>
          </a:solidFill>
          <a:ln/>
        </p:spPr>
      </p:sp>
      <p:sp>
        <p:nvSpPr>
          <p:cNvPr id="36" name="causes Orthostatic"/>
          <p:cNvSpPr/>
          <p:nvPr/>
        </p:nvSpPr>
        <p:spPr>
          <a:xfrm>
            <a:off x="3536899" y="3422447"/>
            <a:ext cx="2549347" cy="877976"/>
          </a:xfrm>
          <a:prstGeom prst="roundRect">
            <a:avLst>
              <a:gd name="adj" fmla="val 6249"/>
            </a:avLst>
          </a:prstGeom>
          <a:solidFill>
            <a:srgbClr val="FFFFFF"/>
          </a:solidFill>
          <a:ln w="9525">
            <a:solidFill>
              <a:srgbClr val="CBD5E1"/>
            </a:solidFill>
            <a:prstDash val="solid"/>
          </a:ln>
        </p:spPr>
      </p:sp>
      <p:sp>
        <p:nvSpPr>
          <p:cNvPr id="37" name="causes items Orthostatic"/>
          <p:cNvSpPr txBox="1"/>
          <p:nvPr/>
        </p:nvSpPr>
        <p:spPr>
          <a:xfrm>
            <a:off x="3605479" y="34910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Volume loss or bleeding</a:t>
            </a:r>
            <a:endParaRPr lang="en-US" sz="1150" dirty="0"/>
          </a:p>
          <a:p>
            <a:pPr marL="114300" indent="-114300">
              <a:lnSpc>
                <a:spcPct val="90000"/>
              </a:lnSpc>
              <a:spcAft>
                <a:spcPts val="200"/>
              </a:spcAft>
              <a:buSzPct val="100000"/>
              <a:buChar char="•"/>
            </a:pPr>
            <a:r>
              <a:rPr lang="en-US" sz="1150" dirty="0">
                <a:solidFill>
                  <a:srgbClr val="0B1220"/>
                </a:solidFill>
              </a:rPr>
              <a:t>Drugs: diuretics, vasodilators</a:t>
            </a:r>
            <a:endParaRPr lang="en-US" sz="1150" dirty="0"/>
          </a:p>
          <a:p>
            <a:pPr marL="114300" indent="-114300">
              <a:lnSpc>
                <a:spcPct val="90000"/>
              </a:lnSpc>
              <a:spcAft>
                <a:spcPts val="200"/>
              </a:spcAft>
              <a:buSzPct val="100000"/>
              <a:buChar char="•"/>
            </a:pPr>
            <a:r>
              <a:rPr lang="en-US" sz="1150" dirty="0">
                <a:solidFill>
                  <a:srgbClr val="0B1220"/>
                </a:solidFill>
              </a:rPr>
              <a:t>Autonomic failure: PD, diabetes</a:t>
            </a:r>
            <a:endParaRPr lang="en-US" sz="1150" dirty="0"/>
          </a:p>
        </p:txBody>
      </p:sp>
      <p:sp>
        <p:nvSpPr>
          <p:cNvPr id="38" name="Chevron"/>
          <p:cNvSpPr/>
          <p:nvPr/>
        </p:nvSpPr>
        <p:spPr>
          <a:xfrm rot="10800000">
            <a:off x="4747565" y="4323283"/>
            <a:ext cx="128016" cy="64008"/>
          </a:xfrm>
          <a:prstGeom prst="triangle">
            <a:avLst/>
          </a:prstGeom>
          <a:solidFill>
            <a:srgbClr val="CBD5E1"/>
          </a:solidFill>
          <a:ln/>
        </p:spPr>
      </p:sp>
      <p:sp>
        <p:nvSpPr>
          <p:cNvPr id="39" name="causes Arrhythmia"/>
          <p:cNvSpPr/>
          <p:nvPr/>
        </p:nvSpPr>
        <p:spPr>
          <a:xfrm>
            <a:off x="6232550" y="3422447"/>
            <a:ext cx="2549347" cy="877976"/>
          </a:xfrm>
          <a:prstGeom prst="roundRect">
            <a:avLst>
              <a:gd name="adj" fmla="val 6249"/>
            </a:avLst>
          </a:prstGeom>
          <a:solidFill>
            <a:srgbClr val="FFFFFF"/>
          </a:solidFill>
          <a:ln w="9525">
            <a:solidFill>
              <a:srgbClr val="CBD5E1"/>
            </a:solidFill>
            <a:prstDash val="solid"/>
          </a:ln>
        </p:spPr>
      </p:sp>
      <p:sp>
        <p:nvSpPr>
          <p:cNvPr id="40" name="causes items Arrhythmia"/>
          <p:cNvSpPr txBox="1"/>
          <p:nvPr/>
        </p:nvSpPr>
        <p:spPr>
          <a:xfrm>
            <a:off x="6301130" y="34910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VT/VF: scar, long QT, Brugada</a:t>
            </a:r>
            <a:endParaRPr lang="en-US" sz="1150" dirty="0"/>
          </a:p>
          <a:p>
            <a:pPr marL="114300" indent="-114300">
              <a:lnSpc>
                <a:spcPct val="90000"/>
              </a:lnSpc>
              <a:spcAft>
                <a:spcPts val="200"/>
              </a:spcAft>
              <a:buSzPct val="100000"/>
              <a:buChar char="•"/>
            </a:pPr>
            <a:r>
              <a:rPr lang="en-US" sz="1150" b="1" dirty="0">
                <a:solidFill>
                  <a:srgbClr val="B42318"/>
                </a:solidFill>
              </a:rPr>
              <a:t>High-grade AV block</a:t>
            </a:r>
            <a:endParaRPr lang="en-US" sz="1150" dirty="0"/>
          </a:p>
          <a:p>
            <a:pPr marL="114300" indent="-114300">
              <a:lnSpc>
                <a:spcPct val="90000"/>
              </a:lnSpc>
              <a:spcAft>
                <a:spcPts val="200"/>
              </a:spcAft>
              <a:buSzPct val="100000"/>
              <a:buChar char="•"/>
            </a:pPr>
            <a:r>
              <a:rPr lang="en-US" sz="1150" dirty="0">
                <a:solidFill>
                  <a:srgbClr val="0B1220"/>
                </a:solidFill>
              </a:rPr>
              <a:t>SVT, WPW, sinus node disease</a:t>
            </a:r>
            <a:endParaRPr lang="en-US" sz="1150" dirty="0"/>
          </a:p>
        </p:txBody>
      </p:sp>
      <p:sp>
        <p:nvSpPr>
          <p:cNvPr id="41" name="Chevron"/>
          <p:cNvSpPr/>
          <p:nvPr/>
        </p:nvSpPr>
        <p:spPr>
          <a:xfrm rot="10800000">
            <a:off x="7443216" y="4323283"/>
            <a:ext cx="128016" cy="64008"/>
          </a:xfrm>
          <a:prstGeom prst="triangle">
            <a:avLst/>
          </a:prstGeom>
          <a:solidFill>
            <a:srgbClr val="CBD5E1"/>
          </a:solidFill>
          <a:ln/>
        </p:spPr>
      </p:sp>
      <p:sp>
        <p:nvSpPr>
          <p:cNvPr id="42" name="causes Structural"/>
          <p:cNvSpPr/>
          <p:nvPr/>
        </p:nvSpPr>
        <p:spPr>
          <a:xfrm>
            <a:off x="8928202" y="3422447"/>
            <a:ext cx="2549347" cy="877976"/>
          </a:xfrm>
          <a:prstGeom prst="roundRect">
            <a:avLst>
              <a:gd name="adj" fmla="val 6249"/>
            </a:avLst>
          </a:prstGeom>
          <a:solidFill>
            <a:srgbClr val="FFFFFF"/>
          </a:solidFill>
          <a:ln w="9525">
            <a:solidFill>
              <a:srgbClr val="CBD5E1"/>
            </a:solidFill>
            <a:prstDash val="solid"/>
          </a:ln>
        </p:spPr>
      </p:sp>
      <p:sp>
        <p:nvSpPr>
          <p:cNvPr id="43" name="causes items Structural"/>
          <p:cNvSpPr txBox="1"/>
          <p:nvPr/>
        </p:nvSpPr>
        <p:spPr>
          <a:xfrm>
            <a:off x="8996782" y="34910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Aortic stenosis, HCM</a:t>
            </a:r>
            <a:endParaRPr lang="en-US" sz="1150" dirty="0"/>
          </a:p>
          <a:p>
            <a:pPr marL="114300" indent="-114300">
              <a:lnSpc>
                <a:spcPct val="90000"/>
              </a:lnSpc>
              <a:spcAft>
                <a:spcPts val="200"/>
              </a:spcAft>
              <a:buSzPct val="100000"/>
              <a:buChar char="•"/>
            </a:pPr>
            <a:r>
              <a:rPr lang="en-US" sz="1150" b="1" dirty="0">
                <a:solidFill>
                  <a:srgbClr val="B42318"/>
                </a:solidFill>
              </a:rPr>
              <a:t>Pulmonary embolism</a:t>
            </a:r>
            <a:endParaRPr lang="en-US" sz="1150" dirty="0"/>
          </a:p>
          <a:p>
            <a:pPr marL="114300" indent="-114300">
              <a:lnSpc>
                <a:spcPct val="90000"/>
              </a:lnSpc>
              <a:spcAft>
                <a:spcPts val="200"/>
              </a:spcAft>
              <a:buSzPct val="100000"/>
              <a:buChar char="•"/>
            </a:pPr>
            <a:r>
              <a:rPr lang="en-US" sz="1150" b="1" dirty="0">
                <a:solidFill>
                  <a:srgbClr val="B42318"/>
                </a:solidFill>
              </a:rPr>
              <a:t>MI, tamponade, dissection</a:t>
            </a:r>
            <a:endParaRPr lang="en-US" sz="1150" dirty="0"/>
          </a:p>
        </p:txBody>
      </p:sp>
      <p:sp>
        <p:nvSpPr>
          <p:cNvPr id="44" name="Chevron"/>
          <p:cNvSpPr/>
          <p:nvPr/>
        </p:nvSpPr>
        <p:spPr>
          <a:xfrm rot="10800000">
            <a:off x="10138867" y="4323283"/>
            <a:ext cx="128016" cy="64008"/>
          </a:xfrm>
          <a:prstGeom prst="triangle">
            <a:avLst/>
          </a:prstGeom>
          <a:solidFill>
            <a:srgbClr val="CBD5E1"/>
          </a:solidFill>
          <a:ln/>
        </p:spPr>
      </p:sp>
      <p:sp>
        <p:nvSpPr>
          <p:cNvPr id="45" name="causes Mimics"/>
          <p:cNvSpPr/>
          <p:nvPr/>
        </p:nvSpPr>
        <p:spPr>
          <a:xfrm>
            <a:off x="11623853" y="3422447"/>
            <a:ext cx="2549347" cy="877976"/>
          </a:xfrm>
          <a:prstGeom prst="roundRect">
            <a:avLst>
              <a:gd name="adj" fmla="val 6249"/>
            </a:avLst>
          </a:prstGeom>
          <a:solidFill>
            <a:srgbClr val="FFFFFF"/>
          </a:solidFill>
          <a:ln w="9525">
            <a:solidFill>
              <a:srgbClr val="CBD5E1"/>
            </a:solidFill>
            <a:prstDash val="solid"/>
          </a:ln>
        </p:spPr>
      </p:sp>
      <p:sp>
        <p:nvSpPr>
          <p:cNvPr id="46" name="causes items Mimics"/>
          <p:cNvSpPr txBox="1"/>
          <p:nvPr/>
        </p:nvSpPr>
        <p:spPr>
          <a:xfrm>
            <a:off x="11692433" y="34910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Seizure</a:t>
            </a:r>
            <a:endParaRPr lang="en-US" sz="1150" dirty="0"/>
          </a:p>
          <a:p>
            <a:pPr marL="114300" indent="-114300">
              <a:lnSpc>
                <a:spcPct val="90000"/>
              </a:lnSpc>
              <a:spcAft>
                <a:spcPts val="200"/>
              </a:spcAft>
              <a:buSzPct val="100000"/>
              <a:buChar char="•"/>
            </a:pPr>
            <a:r>
              <a:rPr lang="en-US" sz="1150" dirty="0">
                <a:solidFill>
                  <a:srgbClr val="0B1220"/>
                </a:solidFill>
              </a:rPr>
              <a:t>Hypoglycemia, intoxication</a:t>
            </a:r>
            <a:endParaRPr lang="en-US" sz="1150" dirty="0"/>
          </a:p>
          <a:p>
            <a:pPr marL="114300" indent="-114300">
              <a:lnSpc>
                <a:spcPct val="90000"/>
              </a:lnSpc>
              <a:spcAft>
                <a:spcPts val="200"/>
              </a:spcAft>
              <a:buSzPct val="100000"/>
              <a:buChar char="•"/>
            </a:pPr>
            <a:r>
              <a:rPr lang="en-US" sz="1150" dirty="0">
                <a:solidFill>
                  <a:srgbClr val="0B1220"/>
                </a:solidFill>
              </a:rPr>
              <a:t>TIA, psychogenic</a:t>
            </a:r>
            <a:endParaRPr lang="en-US" sz="1150" dirty="0"/>
          </a:p>
        </p:txBody>
      </p:sp>
      <p:sp>
        <p:nvSpPr>
          <p:cNvPr id="47" name="Chevron"/>
          <p:cNvSpPr/>
          <p:nvPr/>
        </p:nvSpPr>
        <p:spPr>
          <a:xfrm rot="10800000">
            <a:off x="12834518" y="4323283"/>
            <a:ext cx="128016" cy="64008"/>
          </a:xfrm>
          <a:prstGeom prst="triangle">
            <a:avLst/>
          </a:prstGeom>
          <a:solidFill>
            <a:srgbClr val="CBD5E1"/>
          </a:solidFill>
          <a:ln/>
        </p:spPr>
      </p:sp>
      <p:sp>
        <p:nvSpPr>
          <p:cNvPr id="48" name="Row label CLUES"/>
          <p:cNvSpPr/>
          <p:nvPr/>
        </p:nvSpPr>
        <p:spPr>
          <a:xfrm>
            <a:off x="457200" y="4410151"/>
            <a:ext cx="292608" cy="1040968"/>
          </a:xfrm>
          <a:prstGeom prst="roundRect">
            <a:avLst>
              <a:gd name="adj" fmla="val 18750"/>
            </a:avLst>
          </a:prstGeom>
          <a:solidFill>
            <a:srgbClr val="334155"/>
          </a:solidFill>
          <a:ln/>
        </p:spPr>
      </p:sp>
      <p:sp>
        <p:nvSpPr>
          <p:cNvPr id="49" name="Row label text CLUES"/>
          <p:cNvSpPr txBox="1"/>
          <p:nvPr/>
        </p:nvSpPr>
        <p:spPr>
          <a:xfrm rot="16200000">
            <a:off x="83020" y="4784331"/>
            <a:ext cx="104096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50" name="clues Reflex"/>
          <p:cNvSpPr/>
          <p:nvPr/>
        </p:nvSpPr>
        <p:spPr>
          <a:xfrm>
            <a:off x="841248" y="4410151"/>
            <a:ext cx="2549347" cy="1040968"/>
          </a:xfrm>
          <a:prstGeom prst="roundRect">
            <a:avLst>
              <a:gd name="adj" fmla="val 5270"/>
            </a:avLst>
          </a:prstGeom>
          <a:solidFill>
            <a:srgbClr val="F7F9FC"/>
          </a:solidFill>
          <a:ln w="9525">
            <a:solidFill>
              <a:srgbClr val="E2E8F0"/>
            </a:solidFill>
            <a:prstDash val="solid"/>
          </a:ln>
        </p:spPr>
      </p:sp>
      <p:sp>
        <p:nvSpPr>
          <p:cNvPr id="51" name="clues items Reflex"/>
          <p:cNvSpPr txBox="1"/>
          <p:nvPr/>
        </p:nvSpPr>
        <p:spPr>
          <a:xfrm>
            <a:off x="909828" y="4478731"/>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Trigger: standing, pain, emotion</a:t>
            </a:r>
            <a:endParaRPr lang="en-US" sz="1150" dirty="0"/>
          </a:p>
          <a:p>
            <a:pPr marL="114300" indent="-114300">
              <a:lnSpc>
                <a:spcPct val="90000"/>
              </a:lnSpc>
              <a:spcAft>
                <a:spcPts val="200"/>
              </a:spcAft>
              <a:buSzPct val="100000"/>
              <a:buChar char="•"/>
            </a:pPr>
            <a:r>
              <a:rPr lang="en-US" sz="1150" dirty="0">
                <a:solidFill>
                  <a:srgbClr val="0B1220"/>
                </a:solidFill>
              </a:rPr>
              <a:t>Prodrome: warmth, nausea, sweating</a:t>
            </a:r>
            <a:endParaRPr lang="en-US" sz="1150" dirty="0"/>
          </a:p>
          <a:p>
            <a:pPr marL="114300" indent="-114300">
              <a:lnSpc>
                <a:spcPct val="90000"/>
              </a:lnSpc>
              <a:spcAft>
                <a:spcPts val="200"/>
              </a:spcAft>
              <a:buSzPct val="100000"/>
              <a:buChar char="•"/>
            </a:pPr>
            <a:r>
              <a:rPr lang="en-US" sz="1150" dirty="0">
                <a:solidFill>
                  <a:srgbClr val="0B1220"/>
                </a:solidFill>
              </a:rPr>
              <a:t>Normal heart and ECG</a:t>
            </a:r>
            <a:endParaRPr lang="en-US" sz="1150" dirty="0"/>
          </a:p>
        </p:txBody>
      </p:sp>
      <p:sp>
        <p:nvSpPr>
          <p:cNvPr id="52" name="Chevron"/>
          <p:cNvSpPr/>
          <p:nvPr/>
        </p:nvSpPr>
        <p:spPr>
          <a:xfrm rot="10800000">
            <a:off x="2051914" y="5473979"/>
            <a:ext cx="128016" cy="64008"/>
          </a:xfrm>
          <a:prstGeom prst="triangle">
            <a:avLst/>
          </a:prstGeom>
          <a:solidFill>
            <a:srgbClr val="CBD5E1"/>
          </a:solidFill>
          <a:ln/>
        </p:spPr>
      </p:sp>
      <p:sp>
        <p:nvSpPr>
          <p:cNvPr id="53" name="clues Orthostatic"/>
          <p:cNvSpPr/>
          <p:nvPr/>
        </p:nvSpPr>
        <p:spPr>
          <a:xfrm>
            <a:off x="3536899" y="4410151"/>
            <a:ext cx="2549347" cy="1040968"/>
          </a:xfrm>
          <a:prstGeom prst="roundRect">
            <a:avLst>
              <a:gd name="adj" fmla="val 5270"/>
            </a:avLst>
          </a:prstGeom>
          <a:solidFill>
            <a:srgbClr val="F7F9FC"/>
          </a:solidFill>
          <a:ln w="9525">
            <a:solidFill>
              <a:srgbClr val="E2E8F0"/>
            </a:solidFill>
            <a:prstDash val="solid"/>
          </a:ln>
        </p:spPr>
      </p:sp>
      <p:sp>
        <p:nvSpPr>
          <p:cNvPr id="54" name="clues items Orthostatic"/>
          <p:cNvSpPr txBox="1"/>
          <p:nvPr/>
        </p:nvSpPr>
        <p:spPr>
          <a:xfrm>
            <a:off x="3605479" y="4478731"/>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Within 3 min of standing</a:t>
            </a:r>
            <a:endParaRPr lang="en-US" sz="1150" dirty="0"/>
          </a:p>
          <a:p>
            <a:pPr marL="114300" indent="-114300">
              <a:lnSpc>
                <a:spcPct val="90000"/>
              </a:lnSpc>
              <a:spcAft>
                <a:spcPts val="200"/>
              </a:spcAft>
              <a:buSzPct val="100000"/>
              <a:buChar char="•"/>
            </a:pPr>
            <a:r>
              <a:rPr lang="en-US" sz="1150" dirty="0">
                <a:solidFill>
                  <a:srgbClr val="0B1220"/>
                </a:solidFill>
              </a:rPr>
              <a:t>Older; new or changed drugs</a:t>
            </a:r>
            <a:endParaRPr lang="en-US" sz="1150" dirty="0"/>
          </a:p>
        </p:txBody>
      </p:sp>
      <p:sp>
        <p:nvSpPr>
          <p:cNvPr id="55" name="Chevron"/>
          <p:cNvSpPr/>
          <p:nvPr/>
        </p:nvSpPr>
        <p:spPr>
          <a:xfrm rot="10800000">
            <a:off x="4747565" y="5473979"/>
            <a:ext cx="128016" cy="64008"/>
          </a:xfrm>
          <a:prstGeom prst="triangle">
            <a:avLst/>
          </a:prstGeom>
          <a:solidFill>
            <a:srgbClr val="CBD5E1"/>
          </a:solidFill>
          <a:ln/>
        </p:spPr>
      </p:sp>
      <p:sp>
        <p:nvSpPr>
          <p:cNvPr id="56" name="clues Arrhythmia"/>
          <p:cNvSpPr/>
          <p:nvPr/>
        </p:nvSpPr>
        <p:spPr>
          <a:xfrm>
            <a:off x="6232550" y="4410151"/>
            <a:ext cx="2549347" cy="1040968"/>
          </a:xfrm>
          <a:prstGeom prst="roundRect">
            <a:avLst>
              <a:gd name="adj" fmla="val 5270"/>
            </a:avLst>
          </a:prstGeom>
          <a:solidFill>
            <a:srgbClr val="F7F9FC"/>
          </a:solidFill>
          <a:ln w="9525">
            <a:solidFill>
              <a:srgbClr val="E2E8F0"/>
            </a:solidFill>
            <a:prstDash val="solid"/>
          </a:ln>
        </p:spPr>
      </p:sp>
      <p:sp>
        <p:nvSpPr>
          <p:cNvPr id="57" name="clues items Arrhythmia"/>
          <p:cNvSpPr txBox="1"/>
          <p:nvPr/>
        </p:nvSpPr>
        <p:spPr>
          <a:xfrm>
            <a:off x="6301130" y="4478731"/>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Abrupt, no prodrome; supine</a:t>
            </a:r>
            <a:endParaRPr lang="en-US" sz="1150" dirty="0"/>
          </a:p>
          <a:p>
            <a:pPr marL="114300" indent="-114300">
              <a:lnSpc>
                <a:spcPct val="90000"/>
              </a:lnSpc>
              <a:spcAft>
                <a:spcPts val="200"/>
              </a:spcAft>
              <a:buSzPct val="100000"/>
              <a:buChar char="•"/>
            </a:pPr>
            <a:r>
              <a:rPr lang="en-US" sz="1150" dirty="0">
                <a:solidFill>
                  <a:srgbClr val="0B1220"/>
                </a:solidFill>
              </a:rPr>
              <a:t>Palpitations; family sudden death</a:t>
            </a:r>
            <a:endParaRPr lang="en-US" sz="1150" dirty="0"/>
          </a:p>
          <a:p>
            <a:pPr marL="114300" indent="-114300">
              <a:lnSpc>
                <a:spcPct val="90000"/>
              </a:lnSpc>
              <a:spcAft>
                <a:spcPts val="200"/>
              </a:spcAft>
              <a:buSzPct val="100000"/>
              <a:buChar char="•"/>
            </a:pPr>
            <a:r>
              <a:rPr lang="en-US" sz="1150" dirty="0">
                <a:solidFill>
                  <a:srgbClr val="0B1220"/>
                </a:solidFill>
              </a:rPr>
              <a:t>First event at ≥35 y (LR 3.3)⁵</a:t>
            </a:r>
            <a:endParaRPr lang="en-US" sz="1150" dirty="0"/>
          </a:p>
        </p:txBody>
      </p:sp>
      <p:sp>
        <p:nvSpPr>
          <p:cNvPr id="58" name="Chevron"/>
          <p:cNvSpPr/>
          <p:nvPr/>
        </p:nvSpPr>
        <p:spPr>
          <a:xfrm rot="10800000">
            <a:off x="7443216" y="5473979"/>
            <a:ext cx="128016" cy="64008"/>
          </a:xfrm>
          <a:prstGeom prst="triangle">
            <a:avLst/>
          </a:prstGeom>
          <a:solidFill>
            <a:srgbClr val="CBD5E1"/>
          </a:solidFill>
          <a:ln/>
        </p:spPr>
      </p:sp>
      <p:sp>
        <p:nvSpPr>
          <p:cNvPr id="59" name="clues Structural"/>
          <p:cNvSpPr/>
          <p:nvPr/>
        </p:nvSpPr>
        <p:spPr>
          <a:xfrm>
            <a:off x="8928202" y="4410151"/>
            <a:ext cx="2549347" cy="1040968"/>
          </a:xfrm>
          <a:prstGeom prst="roundRect">
            <a:avLst>
              <a:gd name="adj" fmla="val 5270"/>
            </a:avLst>
          </a:prstGeom>
          <a:solidFill>
            <a:srgbClr val="F7F9FC"/>
          </a:solidFill>
          <a:ln w="9525">
            <a:solidFill>
              <a:srgbClr val="E2E8F0"/>
            </a:solidFill>
            <a:prstDash val="solid"/>
          </a:ln>
        </p:spPr>
      </p:sp>
      <p:sp>
        <p:nvSpPr>
          <p:cNvPr id="60" name="clues items Structural"/>
          <p:cNvSpPr txBox="1"/>
          <p:nvPr/>
        </p:nvSpPr>
        <p:spPr>
          <a:xfrm>
            <a:off x="8996782" y="4478731"/>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Syncope on exertion; murmur</a:t>
            </a:r>
            <a:endParaRPr lang="en-US" sz="1150" dirty="0"/>
          </a:p>
          <a:p>
            <a:pPr marL="114300" indent="-114300">
              <a:lnSpc>
                <a:spcPct val="90000"/>
              </a:lnSpc>
              <a:spcAft>
                <a:spcPts val="200"/>
              </a:spcAft>
              <a:buSzPct val="100000"/>
              <a:buChar char="•"/>
            </a:pPr>
            <a:r>
              <a:rPr lang="en-US" sz="1150" dirty="0">
                <a:solidFill>
                  <a:srgbClr val="0B1220"/>
                </a:solidFill>
              </a:rPr>
              <a:t>Chest pain, dyspnea, hypoxemia</a:t>
            </a:r>
            <a:endParaRPr lang="en-US" sz="1150" dirty="0"/>
          </a:p>
        </p:txBody>
      </p:sp>
      <p:sp>
        <p:nvSpPr>
          <p:cNvPr id="61" name="Chevron"/>
          <p:cNvSpPr/>
          <p:nvPr/>
        </p:nvSpPr>
        <p:spPr>
          <a:xfrm rot="10800000">
            <a:off x="10138867" y="5473979"/>
            <a:ext cx="128016" cy="64008"/>
          </a:xfrm>
          <a:prstGeom prst="triangle">
            <a:avLst/>
          </a:prstGeom>
          <a:solidFill>
            <a:srgbClr val="CBD5E1"/>
          </a:solidFill>
          <a:ln/>
        </p:spPr>
      </p:sp>
      <p:sp>
        <p:nvSpPr>
          <p:cNvPr id="62" name="clues Mimics"/>
          <p:cNvSpPr/>
          <p:nvPr/>
        </p:nvSpPr>
        <p:spPr>
          <a:xfrm>
            <a:off x="11623853" y="4410151"/>
            <a:ext cx="2549347" cy="1040968"/>
          </a:xfrm>
          <a:prstGeom prst="roundRect">
            <a:avLst>
              <a:gd name="adj" fmla="val 5270"/>
            </a:avLst>
          </a:prstGeom>
          <a:solidFill>
            <a:srgbClr val="F7F9FC"/>
          </a:solidFill>
          <a:ln w="9525">
            <a:solidFill>
              <a:srgbClr val="E2E8F0"/>
            </a:solidFill>
            <a:prstDash val="solid"/>
          </a:ln>
        </p:spPr>
      </p:sp>
      <p:sp>
        <p:nvSpPr>
          <p:cNvPr id="63" name="clues items Mimics"/>
          <p:cNvSpPr txBox="1"/>
          <p:nvPr/>
        </p:nvSpPr>
        <p:spPr>
          <a:xfrm>
            <a:off x="11692433" y="4478731"/>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Tongue bite, postictal state⁶</a:t>
            </a:r>
            <a:endParaRPr lang="en-US" sz="1150" dirty="0"/>
          </a:p>
          <a:p>
            <a:pPr marL="114300" indent="-114300">
              <a:lnSpc>
                <a:spcPct val="90000"/>
              </a:lnSpc>
              <a:spcAft>
                <a:spcPts val="200"/>
              </a:spcAft>
              <a:buSzPct val="100000"/>
              <a:buChar char="•"/>
            </a:pPr>
            <a:r>
              <a:rPr lang="en-US" sz="1150" dirty="0">
                <a:solidFill>
                  <a:srgbClr val="0B1220"/>
                </a:solidFill>
              </a:rPr>
              <a:t>Focal deficit; LOC &gt;5 min</a:t>
            </a:r>
            <a:endParaRPr lang="en-US" sz="1150" dirty="0"/>
          </a:p>
        </p:txBody>
      </p:sp>
      <p:sp>
        <p:nvSpPr>
          <p:cNvPr id="64" name="Chevron"/>
          <p:cNvSpPr/>
          <p:nvPr/>
        </p:nvSpPr>
        <p:spPr>
          <a:xfrm rot="10800000">
            <a:off x="12834518" y="5473979"/>
            <a:ext cx="128016" cy="64008"/>
          </a:xfrm>
          <a:prstGeom prst="triangle">
            <a:avLst/>
          </a:prstGeom>
          <a:solidFill>
            <a:srgbClr val="CBD5E1"/>
          </a:solidFill>
          <a:ln/>
        </p:spPr>
      </p:sp>
      <p:sp>
        <p:nvSpPr>
          <p:cNvPr id="65" name="Row label WORKUP"/>
          <p:cNvSpPr/>
          <p:nvPr/>
        </p:nvSpPr>
        <p:spPr>
          <a:xfrm>
            <a:off x="457200" y="5560847"/>
            <a:ext cx="292608" cy="877976"/>
          </a:xfrm>
          <a:prstGeom prst="roundRect">
            <a:avLst>
              <a:gd name="adj" fmla="val 18750"/>
            </a:avLst>
          </a:prstGeom>
          <a:solidFill>
            <a:srgbClr val="0A6AA3"/>
          </a:solidFill>
          <a:ln/>
        </p:spPr>
      </p:sp>
      <p:sp>
        <p:nvSpPr>
          <p:cNvPr id="66" name="Row label text WORKUP"/>
          <p:cNvSpPr txBox="1"/>
          <p:nvPr/>
        </p:nvSpPr>
        <p:spPr>
          <a:xfrm rot="16200000">
            <a:off x="164516" y="5853532"/>
            <a:ext cx="87797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7" name="workup Reflex"/>
          <p:cNvSpPr/>
          <p:nvPr/>
        </p:nvSpPr>
        <p:spPr>
          <a:xfrm>
            <a:off x="841248" y="5560847"/>
            <a:ext cx="2549347" cy="877976"/>
          </a:xfrm>
          <a:prstGeom prst="roundRect">
            <a:avLst>
              <a:gd name="adj" fmla="val 6249"/>
            </a:avLst>
          </a:prstGeom>
          <a:solidFill>
            <a:srgbClr val="0A6AA3">
              <a:alpha val="9000"/>
            </a:srgbClr>
          </a:solidFill>
          <a:ln/>
        </p:spPr>
      </p:sp>
      <p:sp>
        <p:nvSpPr>
          <p:cNvPr id="68" name="workup items Reflex"/>
          <p:cNvSpPr txBox="1"/>
          <p:nvPr/>
        </p:nvSpPr>
        <p:spPr>
          <a:xfrm>
            <a:off x="909828" y="56294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History alone if typical¹</a:t>
            </a:r>
            <a:endParaRPr lang="en-US" sz="1150" dirty="0"/>
          </a:p>
          <a:p>
            <a:pPr marL="114300" indent="-114300">
              <a:lnSpc>
                <a:spcPct val="90000"/>
              </a:lnSpc>
              <a:spcAft>
                <a:spcPts val="200"/>
              </a:spcAft>
              <a:buSzPct val="100000"/>
              <a:buChar char="•"/>
            </a:pPr>
            <a:r>
              <a:rPr lang="en-US" sz="1150" dirty="0">
                <a:solidFill>
                  <a:srgbClr val="0B1220"/>
                </a:solidFill>
              </a:rPr>
              <a:t>Tilt test if recurrent, unclear²</a:t>
            </a:r>
            <a:endParaRPr lang="en-US" sz="1150" dirty="0"/>
          </a:p>
        </p:txBody>
      </p:sp>
      <p:sp>
        <p:nvSpPr>
          <p:cNvPr id="69" name="Chevron"/>
          <p:cNvSpPr/>
          <p:nvPr/>
        </p:nvSpPr>
        <p:spPr>
          <a:xfrm rot="10800000">
            <a:off x="2051914" y="6461684"/>
            <a:ext cx="128016" cy="64008"/>
          </a:xfrm>
          <a:prstGeom prst="triangle">
            <a:avLst/>
          </a:prstGeom>
          <a:solidFill>
            <a:srgbClr val="CBD5E1"/>
          </a:solidFill>
          <a:ln/>
        </p:spPr>
      </p:sp>
      <p:sp>
        <p:nvSpPr>
          <p:cNvPr id="70" name="workup Orthostatic"/>
          <p:cNvSpPr/>
          <p:nvPr/>
        </p:nvSpPr>
        <p:spPr>
          <a:xfrm>
            <a:off x="3536899" y="5560847"/>
            <a:ext cx="2549347" cy="877976"/>
          </a:xfrm>
          <a:prstGeom prst="roundRect">
            <a:avLst>
              <a:gd name="adj" fmla="val 6249"/>
            </a:avLst>
          </a:prstGeom>
          <a:solidFill>
            <a:srgbClr val="0A6AA3">
              <a:alpha val="9000"/>
            </a:srgbClr>
          </a:solidFill>
          <a:ln/>
        </p:spPr>
      </p:sp>
      <p:sp>
        <p:nvSpPr>
          <p:cNvPr id="71" name="workup items Orthostatic"/>
          <p:cNvSpPr txBox="1"/>
          <p:nvPr/>
        </p:nvSpPr>
        <p:spPr>
          <a:xfrm>
            <a:off x="3605479" y="56294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SBP ↓≥20 or DBP ↓≥10 in 3 min⁷</a:t>
            </a:r>
            <a:endParaRPr lang="en-US" sz="1150" dirty="0"/>
          </a:p>
          <a:p>
            <a:pPr marL="114300" indent="-114300">
              <a:lnSpc>
                <a:spcPct val="90000"/>
              </a:lnSpc>
              <a:spcAft>
                <a:spcPts val="200"/>
              </a:spcAft>
              <a:buSzPct val="100000"/>
              <a:buChar char="•"/>
            </a:pPr>
            <a:r>
              <a:rPr lang="en-US" sz="1150" dirty="0">
                <a:solidFill>
                  <a:srgbClr val="0B1220"/>
                </a:solidFill>
              </a:rPr>
              <a:t>CBC, creatinine; drug review</a:t>
            </a:r>
            <a:endParaRPr lang="en-US" sz="1150" dirty="0"/>
          </a:p>
        </p:txBody>
      </p:sp>
      <p:sp>
        <p:nvSpPr>
          <p:cNvPr id="72" name="Chevron"/>
          <p:cNvSpPr/>
          <p:nvPr/>
        </p:nvSpPr>
        <p:spPr>
          <a:xfrm rot="10800000">
            <a:off x="4747565" y="6461684"/>
            <a:ext cx="128016" cy="64008"/>
          </a:xfrm>
          <a:prstGeom prst="triangle">
            <a:avLst/>
          </a:prstGeom>
          <a:solidFill>
            <a:srgbClr val="CBD5E1"/>
          </a:solidFill>
          <a:ln/>
        </p:spPr>
      </p:sp>
      <p:sp>
        <p:nvSpPr>
          <p:cNvPr id="73" name="workup Arrhythmia"/>
          <p:cNvSpPr/>
          <p:nvPr/>
        </p:nvSpPr>
        <p:spPr>
          <a:xfrm>
            <a:off x="6232550" y="5560847"/>
            <a:ext cx="2549347" cy="877976"/>
          </a:xfrm>
          <a:prstGeom prst="roundRect">
            <a:avLst>
              <a:gd name="adj" fmla="val 6249"/>
            </a:avLst>
          </a:prstGeom>
          <a:solidFill>
            <a:srgbClr val="0A6AA3">
              <a:alpha val="9000"/>
            </a:srgbClr>
          </a:solidFill>
          <a:ln/>
        </p:spPr>
      </p:sp>
      <p:sp>
        <p:nvSpPr>
          <p:cNvPr id="74" name="workup items Arrhythmia"/>
          <p:cNvSpPr txBox="1"/>
          <p:nvPr/>
        </p:nvSpPr>
        <p:spPr>
          <a:xfrm>
            <a:off x="6301130" y="56294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Telemetry if high risk</a:t>
            </a:r>
            <a:endParaRPr lang="en-US" sz="1150" dirty="0"/>
          </a:p>
          <a:p>
            <a:pPr marL="114300" indent="-114300">
              <a:lnSpc>
                <a:spcPct val="90000"/>
              </a:lnSpc>
              <a:spcAft>
                <a:spcPts val="200"/>
              </a:spcAft>
              <a:buSzPct val="100000"/>
              <a:buChar char="•"/>
            </a:pPr>
            <a:r>
              <a:rPr lang="en-US" sz="1150" dirty="0">
                <a:solidFill>
                  <a:srgbClr val="0B1220"/>
                </a:solidFill>
              </a:rPr>
              <a:t>Holter, patch or loop recorder¹</a:t>
            </a:r>
            <a:endParaRPr lang="en-US" sz="1150" dirty="0"/>
          </a:p>
          <a:p>
            <a:pPr marL="114300" indent="-114300">
              <a:lnSpc>
                <a:spcPct val="90000"/>
              </a:lnSpc>
              <a:spcAft>
                <a:spcPts val="200"/>
              </a:spcAft>
              <a:buSzPct val="100000"/>
              <a:buChar char="•"/>
            </a:pPr>
            <a:r>
              <a:rPr lang="en-US" sz="1150" dirty="0">
                <a:solidFill>
                  <a:srgbClr val="0B1220"/>
                </a:solidFill>
              </a:rPr>
              <a:t>EP study in selected cases²</a:t>
            </a:r>
            <a:endParaRPr lang="en-US" sz="1150" dirty="0"/>
          </a:p>
        </p:txBody>
      </p:sp>
      <p:sp>
        <p:nvSpPr>
          <p:cNvPr id="75" name="Chevron"/>
          <p:cNvSpPr/>
          <p:nvPr/>
        </p:nvSpPr>
        <p:spPr>
          <a:xfrm rot="10800000">
            <a:off x="7443216" y="6461684"/>
            <a:ext cx="128016" cy="64008"/>
          </a:xfrm>
          <a:prstGeom prst="triangle">
            <a:avLst/>
          </a:prstGeom>
          <a:solidFill>
            <a:srgbClr val="CBD5E1"/>
          </a:solidFill>
          <a:ln/>
        </p:spPr>
      </p:sp>
      <p:sp>
        <p:nvSpPr>
          <p:cNvPr id="76" name="workup Structural"/>
          <p:cNvSpPr/>
          <p:nvPr/>
        </p:nvSpPr>
        <p:spPr>
          <a:xfrm>
            <a:off x="8928202" y="5560847"/>
            <a:ext cx="2549347" cy="877976"/>
          </a:xfrm>
          <a:prstGeom prst="roundRect">
            <a:avLst>
              <a:gd name="adj" fmla="val 6249"/>
            </a:avLst>
          </a:prstGeom>
          <a:solidFill>
            <a:srgbClr val="0A6AA3">
              <a:alpha val="9000"/>
            </a:srgbClr>
          </a:solidFill>
          <a:ln/>
        </p:spPr>
      </p:sp>
      <p:sp>
        <p:nvSpPr>
          <p:cNvPr id="77" name="workup items Structural"/>
          <p:cNvSpPr txBox="1"/>
          <p:nvPr/>
        </p:nvSpPr>
        <p:spPr>
          <a:xfrm>
            <a:off x="8996782" y="56294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Echo if heart disease suspected¹</a:t>
            </a:r>
            <a:endParaRPr lang="en-US" sz="1150" dirty="0"/>
          </a:p>
          <a:p>
            <a:pPr marL="114300" indent="-114300">
              <a:lnSpc>
                <a:spcPct val="90000"/>
              </a:lnSpc>
              <a:spcAft>
                <a:spcPts val="200"/>
              </a:spcAft>
              <a:buSzPct val="100000"/>
              <a:buChar char="•"/>
            </a:pPr>
            <a:r>
              <a:rPr lang="en-US" sz="1150" dirty="0">
                <a:solidFill>
                  <a:srgbClr val="0B1220"/>
                </a:solidFill>
              </a:rPr>
              <a:t>Troponin; CTPA if PE likely⁸</a:t>
            </a:r>
            <a:endParaRPr lang="en-US" sz="1150" dirty="0"/>
          </a:p>
        </p:txBody>
      </p:sp>
      <p:sp>
        <p:nvSpPr>
          <p:cNvPr id="78" name="Chevron"/>
          <p:cNvSpPr/>
          <p:nvPr/>
        </p:nvSpPr>
        <p:spPr>
          <a:xfrm rot="10800000">
            <a:off x="10138867" y="6461684"/>
            <a:ext cx="128016" cy="64008"/>
          </a:xfrm>
          <a:prstGeom prst="triangle">
            <a:avLst/>
          </a:prstGeom>
          <a:solidFill>
            <a:srgbClr val="CBD5E1"/>
          </a:solidFill>
          <a:ln/>
        </p:spPr>
      </p:sp>
      <p:sp>
        <p:nvSpPr>
          <p:cNvPr id="79" name="workup Mimics"/>
          <p:cNvSpPr/>
          <p:nvPr/>
        </p:nvSpPr>
        <p:spPr>
          <a:xfrm>
            <a:off x="11623853" y="5560847"/>
            <a:ext cx="2549347" cy="877976"/>
          </a:xfrm>
          <a:prstGeom prst="roundRect">
            <a:avLst>
              <a:gd name="adj" fmla="val 6249"/>
            </a:avLst>
          </a:prstGeom>
          <a:solidFill>
            <a:srgbClr val="0A6AA3">
              <a:alpha val="9000"/>
            </a:srgbClr>
          </a:solidFill>
          <a:ln/>
        </p:spPr>
      </p:sp>
      <p:sp>
        <p:nvSpPr>
          <p:cNvPr id="80" name="workup items Mimics"/>
          <p:cNvSpPr txBox="1"/>
          <p:nvPr/>
        </p:nvSpPr>
        <p:spPr>
          <a:xfrm>
            <a:off x="11692433" y="5629427"/>
            <a:ext cx="2412187" cy="740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Glucose; EEG if seizure likely</a:t>
            </a:r>
            <a:endParaRPr lang="en-US" sz="1150" dirty="0"/>
          </a:p>
          <a:p>
            <a:pPr marL="114300" indent="-114300">
              <a:lnSpc>
                <a:spcPct val="90000"/>
              </a:lnSpc>
              <a:spcAft>
                <a:spcPts val="200"/>
              </a:spcAft>
              <a:buSzPct val="100000"/>
              <a:buChar char="•"/>
            </a:pPr>
            <a:r>
              <a:rPr lang="en-US" sz="1150" dirty="0">
                <a:solidFill>
                  <a:srgbClr val="0B1220"/>
                </a:solidFill>
              </a:rPr>
              <a:t>CT or MRI if focal signs</a:t>
            </a:r>
            <a:endParaRPr lang="en-US" sz="1150" dirty="0"/>
          </a:p>
        </p:txBody>
      </p:sp>
      <p:sp>
        <p:nvSpPr>
          <p:cNvPr id="81" name="Chevron"/>
          <p:cNvSpPr/>
          <p:nvPr/>
        </p:nvSpPr>
        <p:spPr>
          <a:xfrm rot="10800000">
            <a:off x="12834518" y="6461684"/>
            <a:ext cx="128016" cy="64008"/>
          </a:xfrm>
          <a:prstGeom prst="triangle">
            <a:avLst/>
          </a:prstGeom>
          <a:solidFill>
            <a:srgbClr val="CBD5E1"/>
          </a:solidFill>
          <a:ln/>
        </p:spPr>
      </p:sp>
      <p:sp>
        <p:nvSpPr>
          <p:cNvPr id="82" name="Row label MANAGE"/>
          <p:cNvSpPr/>
          <p:nvPr/>
        </p:nvSpPr>
        <p:spPr>
          <a:xfrm>
            <a:off x="457200" y="6548552"/>
            <a:ext cx="292608" cy="1040968"/>
          </a:xfrm>
          <a:prstGeom prst="roundRect">
            <a:avLst>
              <a:gd name="adj" fmla="val 18750"/>
            </a:avLst>
          </a:prstGeom>
          <a:solidFill>
            <a:srgbClr val="067647"/>
          </a:solidFill>
          <a:ln/>
        </p:spPr>
      </p:sp>
      <p:sp>
        <p:nvSpPr>
          <p:cNvPr id="83" name="Row label text MANAGE"/>
          <p:cNvSpPr txBox="1"/>
          <p:nvPr/>
        </p:nvSpPr>
        <p:spPr>
          <a:xfrm rot="16200000">
            <a:off x="83020" y="6922732"/>
            <a:ext cx="104096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84" name="management Reflex"/>
          <p:cNvSpPr/>
          <p:nvPr/>
        </p:nvSpPr>
        <p:spPr>
          <a:xfrm>
            <a:off x="841248" y="6548552"/>
            <a:ext cx="2549347" cy="1040968"/>
          </a:xfrm>
          <a:prstGeom prst="roundRect">
            <a:avLst>
              <a:gd name="adj" fmla="val 5270"/>
            </a:avLst>
          </a:prstGeom>
          <a:solidFill>
            <a:srgbClr val="067647">
              <a:alpha val="9000"/>
            </a:srgbClr>
          </a:solidFill>
          <a:ln/>
        </p:spPr>
      </p:sp>
      <p:sp>
        <p:nvSpPr>
          <p:cNvPr id="85" name="management items Reflex"/>
          <p:cNvSpPr txBox="1"/>
          <p:nvPr/>
        </p:nvSpPr>
        <p:spPr>
          <a:xfrm>
            <a:off x="909828" y="6617132"/>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Explain; avoid triggers</a:t>
            </a:r>
            <a:endParaRPr lang="en-US" sz="1150" dirty="0"/>
          </a:p>
          <a:p>
            <a:pPr marL="114300" indent="-114300">
              <a:lnSpc>
                <a:spcPct val="90000"/>
              </a:lnSpc>
              <a:spcAft>
                <a:spcPts val="200"/>
              </a:spcAft>
              <a:buSzPct val="100000"/>
              <a:buChar char="•"/>
            </a:pPr>
            <a:r>
              <a:rPr lang="en-US" sz="1150" dirty="0">
                <a:solidFill>
                  <a:srgbClr val="0B1220"/>
                </a:solidFill>
              </a:rPr>
              <a:t>Counter-pressure manoeuvres⁹</a:t>
            </a:r>
            <a:endParaRPr lang="en-US" sz="1150" dirty="0"/>
          </a:p>
          <a:p>
            <a:pPr marL="114300" indent="-114300">
              <a:lnSpc>
                <a:spcPct val="90000"/>
              </a:lnSpc>
              <a:spcAft>
                <a:spcPts val="200"/>
              </a:spcAft>
              <a:buSzPct val="100000"/>
              <a:buChar char="•"/>
            </a:pPr>
            <a:r>
              <a:rPr lang="en-US" sz="1150" dirty="0">
                <a:solidFill>
                  <a:srgbClr val="0B1220"/>
                </a:solidFill>
              </a:rPr>
              <a:t>Salt and fluids if no hypertension¹</a:t>
            </a:r>
            <a:endParaRPr lang="en-US" sz="1150" dirty="0"/>
          </a:p>
        </p:txBody>
      </p:sp>
      <p:sp>
        <p:nvSpPr>
          <p:cNvPr id="86" name="management Orthostatic"/>
          <p:cNvSpPr/>
          <p:nvPr/>
        </p:nvSpPr>
        <p:spPr>
          <a:xfrm>
            <a:off x="3536899" y="6548552"/>
            <a:ext cx="2549347" cy="1040968"/>
          </a:xfrm>
          <a:prstGeom prst="roundRect">
            <a:avLst>
              <a:gd name="adj" fmla="val 5270"/>
            </a:avLst>
          </a:prstGeom>
          <a:solidFill>
            <a:srgbClr val="067647">
              <a:alpha val="9000"/>
            </a:srgbClr>
          </a:solidFill>
          <a:ln/>
        </p:spPr>
      </p:sp>
      <p:sp>
        <p:nvSpPr>
          <p:cNvPr id="87" name="management items Orthostatic"/>
          <p:cNvSpPr txBox="1"/>
          <p:nvPr/>
        </p:nvSpPr>
        <p:spPr>
          <a:xfrm>
            <a:off x="3605479" y="6617132"/>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Stop culprit drugs; give volume</a:t>
            </a:r>
            <a:endParaRPr lang="en-US" sz="1150" dirty="0"/>
          </a:p>
          <a:p>
            <a:pPr marL="114300" indent="-114300">
              <a:lnSpc>
                <a:spcPct val="90000"/>
              </a:lnSpc>
              <a:spcAft>
                <a:spcPts val="200"/>
              </a:spcAft>
              <a:buSzPct val="100000"/>
              <a:buChar char="•"/>
            </a:pPr>
            <a:r>
              <a:rPr lang="en-US" sz="1150" dirty="0">
                <a:solidFill>
                  <a:srgbClr val="0B1220"/>
                </a:solidFill>
              </a:rPr>
              <a:t>Compression; rise slowly</a:t>
            </a:r>
            <a:endParaRPr lang="en-US" sz="1150" dirty="0"/>
          </a:p>
          <a:p>
            <a:pPr marL="114300" indent="-114300">
              <a:lnSpc>
                <a:spcPct val="90000"/>
              </a:lnSpc>
              <a:spcAft>
                <a:spcPts val="200"/>
              </a:spcAft>
              <a:buSzPct val="100000"/>
              <a:buChar char="•"/>
            </a:pPr>
            <a:r>
              <a:rPr lang="en-US" sz="1150" dirty="0">
                <a:solidFill>
                  <a:srgbClr val="0B1220"/>
                </a:solidFill>
              </a:rPr>
              <a:t>Midodrine or fludrocortisone¹</a:t>
            </a:r>
            <a:endParaRPr lang="en-US" sz="1150" dirty="0"/>
          </a:p>
        </p:txBody>
      </p:sp>
      <p:sp>
        <p:nvSpPr>
          <p:cNvPr id="88" name="management Arrhythmia"/>
          <p:cNvSpPr/>
          <p:nvPr/>
        </p:nvSpPr>
        <p:spPr>
          <a:xfrm>
            <a:off x="6232550" y="6548552"/>
            <a:ext cx="2549347" cy="1040968"/>
          </a:xfrm>
          <a:prstGeom prst="roundRect">
            <a:avLst>
              <a:gd name="adj" fmla="val 5270"/>
            </a:avLst>
          </a:prstGeom>
          <a:solidFill>
            <a:srgbClr val="067647">
              <a:alpha val="9000"/>
            </a:srgbClr>
          </a:solidFill>
          <a:ln/>
        </p:spPr>
      </p:sp>
      <p:sp>
        <p:nvSpPr>
          <p:cNvPr id="89" name="management items Arrhythmia"/>
          <p:cNvSpPr txBox="1"/>
          <p:nvPr/>
        </p:nvSpPr>
        <p:spPr>
          <a:xfrm>
            <a:off x="6301130" y="6617132"/>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Pacemaker for AV block¹</a:t>
            </a:r>
            <a:endParaRPr lang="en-US" sz="1150" dirty="0"/>
          </a:p>
          <a:p>
            <a:pPr marL="114300" indent="-114300">
              <a:lnSpc>
                <a:spcPct val="90000"/>
              </a:lnSpc>
              <a:spcAft>
                <a:spcPts val="200"/>
              </a:spcAft>
              <a:buSzPct val="100000"/>
              <a:buChar char="•"/>
            </a:pPr>
            <a:r>
              <a:rPr lang="en-US" sz="1150" dirty="0">
                <a:solidFill>
                  <a:srgbClr val="0B1220"/>
                </a:solidFill>
              </a:rPr>
              <a:t>ICD or ablation for VT¹</a:t>
            </a:r>
            <a:endParaRPr lang="en-US" sz="1150" dirty="0"/>
          </a:p>
          <a:p>
            <a:pPr marL="114300" indent="-114300">
              <a:lnSpc>
                <a:spcPct val="90000"/>
              </a:lnSpc>
              <a:spcAft>
                <a:spcPts val="200"/>
              </a:spcAft>
              <a:buSzPct val="100000"/>
              <a:buChar char="•"/>
            </a:pPr>
            <a:r>
              <a:rPr lang="en-US" sz="1150" dirty="0">
                <a:solidFill>
                  <a:srgbClr val="0B1220"/>
                </a:solidFill>
              </a:rPr>
              <a:t>Stop QT-prolonging drugs; fix K, Mg</a:t>
            </a:r>
            <a:endParaRPr lang="en-US" sz="1150" dirty="0"/>
          </a:p>
        </p:txBody>
      </p:sp>
      <p:sp>
        <p:nvSpPr>
          <p:cNvPr id="90" name="management Structural"/>
          <p:cNvSpPr/>
          <p:nvPr/>
        </p:nvSpPr>
        <p:spPr>
          <a:xfrm>
            <a:off x="8928202" y="6548552"/>
            <a:ext cx="2549347" cy="1040968"/>
          </a:xfrm>
          <a:prstGeom prst="roundRect">
            <a:avLst>
              <a:gd name="adj" fmla="val 5270"/>
            </a:avLst>
          </a:prstGeom>
          <a:solidFill>
            <a:srgbClr val="067647">
              <a:alpha val="9000"/>
            </a:srgbClr>
          </a:solidFill>
          <a:ln/>
        </p:spPr>
      </p:sp>
      <p:sp>
        <p:nvSpPr>
          <p:cNvPr id="91" name="management items Structural"/>
          <p:cNvSpPr txBox="1"/>
          <p:nvPr/>
        </p:nvSpPr>
        <p:spPr>
          <a:xfrm>
            <a:off x="8996782" y="6617132"/>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Treat cause: AVR, anticoagulation, PCI</a:t>
            </a:r>
            <a:endParaRPr lang="en-US" sz="1150" dirty="0"/>
          </a:p>
          <a:p>
            <a:pPr marL="114300" indent="-114300">
              <a:lnSpc>
                <a:spcPct val="90000"/>
              </a:lnSpc>
              <a:spcAft>
                <a:spcPts val="200"/>
              </a:spcAft>
              <a:buSzPct val="100000"/>
              <a:buChar char="•"/>
            </a:pPr>
            <a:r>
              <a:rPr lang="en-US" sz="1150" dirty="0">
                <a:solidFill>
                  <a:srgbClr val="0B1220"/>
                </a:solidFill>
              </a:rPr>
              <a:t>Avoid vasodilators in AS or HCM</a:t>
            </a:r>
            <a:endParaRPr lang="en-US" sz="1150" dirty="0"/>
          </a:p>
        </p:txBody>
      </p:sp>
      <p:sp>
        <p:nvSpPr>
          <p:cNvPr id="92" name="management Mimics"/>
          <p:cNvSpPr/>
          <p:nvPr/>
        </p:nvSpPr>
        <p:spPr>
          <a:xfrm>
            <a:off x="11623853" y="6548552"/>
            <a:ext cx="2549347" cy="1040968"/>
          </a:xfrm>
          <a:prstGeom prst="roundRect">
            <a:avLst>
              <a:gd name="adj" fmla="val 5270"/>
            </a:avLst>
          </a:prstGeom>
          <a:solidFill>
            <a:srgbClr val="067647">
              <a:alpha val="9000"/>
            </a:srgbClr>
          </a:solidFill>
          <a:ln/>
        </p:spPr>
      </p:sp>
      <p:sp>
        <p:nvSpPr>
          <p:cNvPr id="93" name="management items Mimics"/>
          <p:cNvSpPr txBox="1"/>
          <p:nvPr/>
        </p:nvSpPr>
        <p:spPr>
          <a:xfrm>
            <a:off x="11692433" y="6617132"/>
            <a:ext cx="2412187" cy="903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Treat cause; neurology referral</a:t>
            </a:r>
            <a:endParaRPr lang="en-US" sz="1150" dirty="0"/>
          </a:p>
        </p:txBody>
      </p:sp>
      <p:pic>
        <p:nvPicPr>
          <p:cNvPr id="94"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95" name="Brand"/>
          <p:cNvSpPr txBox="1"/>
          <p:nvPr/>
        </p:nvSpPr>
        <p:spPr>
          <a:xfrm>
            <a:off x="731520" y="7717536"/>
            <a:ext cx="2003616"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stethopedia.ca/approach/syncope</a:t>
            </a:r>
            <a:endParaRPr lang="en-US" sz="900" dirty="0"/>
          </a:p>
        </p:txBody>
      </p:sp>
      <p:sp>
        <p:nvSpPr>
          <p:cNvPr id="96" name="Evidence"/>
          <p:cNvSpPr txBox="1"/>
          <p:nvPr/>
        </p:nvSpPr>
        <p:spPr>
          <a:xfrm>
            <a:off x="3055176" y="7717536"/>
            <a:ext cx="11118024"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Shen 2017, J Am Coll Cardiol</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Brignole 2018, Eur Heart J</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Thiruganasambandamoorthy 2016, CMAJ</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Thiruganasambandamoorthy 2020, JAMA IM</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Albassam 2019, JAMA</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Sheldon 2002, J Am Coll Cardiol</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Freeman 2011, Clin Auton Res</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Costantino 2018, JAMA IM</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van Dijk 2006, J Am Coll Cardiol</a:t>
            </a:r>
            <a:pPr indent="0" marL="0">
              <a:buNone/>
            </a:pPr>
            <a:r>
              <a:rPr lang="en-US" sz="850" dirty="0">
                <a:solidFill>
                  <a:srgbClr val="64748B"/>
                </a:solidFill>
              </a:rPr>
              <a:t>   </a:t>
            </a:r>
            <a:pPr indent="0" marL="0">
              <a:buNone/>
            </a:pPr>
            <a:r>
              <a:rPr lang="en-US" sz="850" dirty="0">
                <a:solidFill>
                  <a:srgbClr val="64748B"/>
                </a:solidFill>
              </a:rPr>
              <a:t>¹⁰ Manual 2024–25, p. 34</a:t>
            </a:r>
            <a:endParaRPr lang="en-US" sz="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Palpitations</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CARDIOVASCULAR</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43%</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Modified Valsalva (REVERT)⁸</a:t>
            </a:r>
            <a:endParaRPr lang="en-US" sz="850" dirty="0"/>
          </a:p>
          <a:p>
            <a:pPr indent="0" marL="0">
              <a:buNone/>
            </a:pPr>
            <a:r>
              <a:rPr lang="en-US" sz="1050" dirty="0">
                <a:solidFill>
                  <a:srgbClr val="334155"/>
                </a:solidFill>
              </a:rPr>
              <a:t>of SVTs converted to sinus rhythm, vs 17% with standard Valsalva</a:t>
            </a:r>
            <a:endParaRPr lang="en-US" sz="850" dirty="0"/>
          </a:p>
        </p:txBody>
      </p:sp>
      <p:sp>
        <p:nvSpPr>
          <p:cNvPr id="7" name="Presentation"/>
          <p:cNvSpPr/>
          <p:nvPr/>
        </p:nvSpPr>
        <p:spPr>
          <a:xfrm>
            <a:off x="457200" y="1261872"/>
            <a:ext cx="1783080" cy="1230401"/>
          </a:xfrm>
          <a:prstGeom prst="roundRect">
            <a:avLst>
              <a:gd name="adj" fmla="val 5202"/>
            </a:avLst>
          </a:prstGeom>
          <a:solidFill>
            <a:srgbClr val="0B2540"/>
          </a:solidFill>
          <a:ln w="12700">
            <a:solidFill>
              <a:srgbClr val="0B2540"/>
            </a:solidFill>
          </a:ln>
        </p:spPr>
        <p:txBody>
          <a:bodyPr wrap="square" lIns="68580" tIns="68580" rIns="68580" bIns="68580" rtlCol="0" anchor="ctr"/>
          <a:lstStyle/>
          <a:p>
            <a:pPr algn="l" indent="0" marL="0">
              <a:buNone/>
            </a:pPr>
            <a:r>
              <a:rPr lang="en-US" sz="1200" b="1" dirty="0">
                <a:solidFill>
                  <a:srgbClr val="FFFFFF"/>
                </a:solidFill>
              </a:rPr>
              <a:t>Awareness of a fast, forceful or irregular heartbeat</a:t>
            </a:r>
            <a:endParaRPr lang="en-US" sz="1200" dirty="0"/>
          </a:p>
        </p:txBody>
      </p:sp>
      <p:sp>
        <p:nvSpPr>
          <p:cNvPr id="8" name="Step 1"/>
          <p:cNvSpPr/>
          <p:nvPr/>
        </p:nvSpPr>
        <p:spPr>
          <a:xfrm>
            <a:off x="2514600" y="1261872"/>
            <a:ext cx="2057400" cy="1230401"/>
          </a:xfrm>
          <a:prstGeom prst="roundRect">
            <a:avLst>
              <a:gd name="adj" fmla="val 5202"/>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12-lead ECG in symptoms: QRS width, regularity; delta wave, long QT, Brugada¹˒¹⁰</a:t>
            </a:r>
            <a:endParaRPr lang="en-US" sz="1200" dirty="0"/>
          </a:p>
        </p:txBody>
      </p:sp>
      <p:sp>
        <p:nvSpPr>
          <p:cNvPr id="9" name="Step 2"/>
          <p:cNvSpPr/>
          <p:nvPr/>
        </p:nvSpPr>
        <p:spPr>
          <a:xfrm>
            <a:off x="4846320" y="1261872"/>
            <a:ext cx="2057400" cy="1230401"/>
          </a:xfrm>
          <a:prstGeom prst="roundRect">
            <a:avLst>
              <a:gd name="adj" fmla="val 5202"/>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K, Mg, CBC, TSH, glucose; review drugs, caffeine, stimulants³˒¹⁰</a:t>
            </a:r>
            <a:endParaRPr lang="en-US" sz="1200" dirty="0"/>
          </a:p>
        </p:txBody>
      </p:sp>
      <p:sp>
        <p:nvSpPr>
          <p:cNvPr id="10" name="Decision"/>
          <p:cNvSpPr/>
          <p:nvPr/>
        </p:nvSpPr>
        <p:spPr>
          <a:xfrm>
            <a:off x="7178040" y="1261872"/>
            <a:ext cx="1463040" cy="1230401"/>
          </a:xfrm>
          <a:prstGeom prst="roundRect">
            <a:avLst>
              <a:gd name="adj" fmla="val 5202"/>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200" b="1" dirty="0">
                <a:solidFill>
                  <a:srgbClr val="075A8C"/>
                </a:solidFill>
                <a:latin typeface="Poppins" pitchFamily="34" charset="0"/>
                <a:ea typeface="Poppins" pitchFamily="34" charset="-122"/>
                <a:cs typeface="Poppins" pitchFamily="34" charset="-120"/>
              </a:rPr>
              <a:t>Arrhythmia causing instability?</a:t>
            </a:r>
            <a:endParaRPr lang="en-US" sz="1200" dirty="0"/>
          </a:p>
        </p:txBody>
      </p:sp>
      <p:sp>
        <p:nvSpPr>
          <p:cNvPr id="11" name="Arrow"/>
          <p:cNvSpPr/>
          <p:nvPr/>
        </p:nvSpPr>
        <p:spPr>
          <a:xfrm>
            <a:off x="2276856" y="1877073"/>
            <a:ext cx="201168" cy="0"/>
          </a:xfrm>
          <a:prstGeom prst="line">
            <a:avLst/>
          </a:prstGeom>
          <a:noFill/>
          <a:ln w="19050">
            <a:solidFill>
              <a:srgbClr val="CBD5E1"/>
            </a:solidFill>
            <a:prstDash val="solid"/>
            <a:tailEnd type="triangle"/>
          </a:ln>
        </p:spPr>
      </p:sp>
      <p:sp>
        <p:nvSpPr>
          <p:cNvPr id="12" name="Arrow"/>
          <p:cNvSpPr/>
          <p:nvPr/>
        </p:nvSpPr>
        <p:spPr>
          <a:xfrm>
            <a:off x="4608576" y="1877073"/>
            <a:ext cx="201168" cy="0"/>
          </a:xfrm>
          <a:prstGeom prst="line">
            <a:avLst/>
          </a:prstGeom>
          <a:noFill/>
          <a:ln w="19050">
            <a:solidFill>
              <a:srgbClr val="CBD5E1"/>
            </a:solidFill>
            <a:prstDash val="solid"/>
            <a:tailEnd type="triangle"/>
          </a:ln>
        </p:spPr>
      </p:sp>
      <p:sp>
        <p:nvSpPr>
          <p:cNvPr id="13" name="Arrow"/>
          <p:cNvSpPr/>
          <p:nvPr/>
        </p:nvSpPr>
        <p:spPr>
          <a:xfrm>
            <a:off x="6940296" y="1877073"/>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230401"/>
          </a:xfrm>
          <a:prstGeom prst="roundRect">
            <a:avLst>
              <a:gd name="adj" fmla="val 5202"/>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34010"/>
          </a:xfrm>
          <a:prstGeom prst="roundRect">
            <a:avLst>
              <a:gd name="adj" fmla="val 19163"/>
            </a:avLst>
          </a:prstGeom>
          <a:solidFill>
            <a:srgbClr val="B42318"/>
          </a:solidFill>
          <a:ln w="15875">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Unstable: synchronized cardioversion now⁹˒¹⁰</a:t>
            </a:r>
            <a:endParaRPr lang="en-US" sz="1250" dirty="0"/>
          </a:p>
        </p:txBody>
      </p:sp>
      <p:sp>
        <p:nvSpPr>
          <p:cNvPr id="16" name="Red flag items 1"/>
          <p:cNvSpPr txBox="1"/>
          <p:nvPr/>
        </p:nvSpPr>
        <p:spPr>
          <a:xfrm>
            <a:off x="8983980" y="1641602"/>
            <a:ext cx="2505456" cy="546125"/>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Hypotension or signs of shock</a:t>
            </a:r>
            <a:endParaRPr lang="en-US" sz="1150" dirty="0"/>
          </a:p>
          <a:p>
            <a:pPr marL="114300" indent="-114300">
              <a:lnSpc>
                <a:spcPct val="90000"/>
              </a:lnSpc>
              <a:spcAft>
                <a:spcPts val="150"/>
              </a:spcAft>
              <a:buSzPct val="100000"/>
              <a:buChar char="•"/>
            </a:pPr>
            <a:r>
              <a:rPr lang="en-US" sz="1150" dirty="0">
                <a:solidFill>
                  <a:srgbClr val="0B1220"/>
                </a:solidFill>
              </a:rPr>
              <a:t>Acutely altered mental status</a:t>
            </a:r>
            <a:endParaRPr lang="en-US" sz="1150" dirty="0"/>
          </a:p>
          <a:p>
            <a:pPr marL="114300" indent="-114300">
              <a:lnSpc>
                <a:spcPct val="90000"/>
              </a:lnSpc>
              <a:spcAft>
                <a:spcPts val="150"/>
              </a:spcAft>
              <a:buSzPct val="100000"/>
              <a:buChar char="•"/>
            </a:pPr>
            <a:r>
              <a:rPr lang="en-US" sz="1150" dirty="0">
                <a:solidFill>
                  <a:srgbClr val="0B1220"/>
                </a:solidFill>
              </a:rPr>
              <a:t>Ischemic chest pain</a:t>
            </a:r>
            <a:endParaRPr lang="en-US" sz="1150" dirty="0"/>
          </a:p>
        </p:txBody>
      </p:sp>
      <p:sp>
        <p:nvSpPr>
          <p:cNvPr id="17" name="Red flag items 2"/>
          <p:cNvSpPr txBox="1"/>
          <p:nvPr/>
        </p:nvSpPr>
        <p:spPr>
          <a:xfrm>
            <a:off x="11599164" y="1641602"/>
            <a:ext cx="2505456" cy="546125"/>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Acute heart failure, pulmonary edema</a:t>
            </a:r>
            <a:endParaRPr lang="en-US" sz="1150" dirty="0"/>
          </a:p>
          <a:p>
            <a:pPr marL="114300" indent="-114300">
              <a:lnSpc>
                <a:spcPct val="90000"/>
              </a:lnSpc>
              <a:spcAft>
                <a:spcPts val="150"/>
              </a:spcAft>
              <a:buSzPct val="100000"/>
              <a:buChar char="•"/>
            </a:pPr>
            <a:r>
              <a:rPr lang="en-US" sz="1150" dirty="0">
                <a:solidFill>
                  <a:srgbClr val="0B1220"/>
                </a:solidFill>
              </a:rPr>
              <a:t>Sinus tach: treat cause, no shock</a:t>
            </a:r>
            <a:endParaRPr lang="en-US" sz="1150" dirty="0"/>
          </a:p>
        </p:txBody>
      </p:sp>
      <p:sp>
        <p:nvSpPr>
          <p:cNvPr id="18" name="Red flag action"/>
          <p:cNvSpPr txBox="1"/>
          <p:nvPr/>
        </p:nvSpPr>
        <p:spPr>
          <a:xfrm>
            <a:off x="8983980" y="2260879"/>
            <a:ext cx="5120640" cy="181102"/>
          </a:xfrm>
          <a:prstGeom prst="rect">
            <a:avLst/>
          </a:prstGeom>
          <a:noFill/>
          <a:ln/>
        </p:spPr>
        <p:txBody>
          <a:bodyPr wrap="square" lIns="0" tIns="0" rIns="0" bIns="0" rtlCol="0" anchor="b"/>
          <a:lstStyle/>
          <a:p>
            <a:pPr indent="0" marL="0">
              <a:buNone/>
            </a:pPr>
            <a:r>
              <a:rPr lang="en-US" sz="1150" b="1" dirty="0">
                <a:solidFill>
                  <a:srgbClr val="B42318"/>
                </a:solidFill>
              </a:rPr>
              <a:t>→ Pads, sedation; pulseless or polymorphic VT: defibrillate</a:t>
            </a:r>
            <a:endParaRPr lang="en-US" sz="1150" dirty="0"/>
          </a:p>
        </p:txBody>
      </p:sp>
      <p:sp>
        <p:nvSpPr>
          <p:cNvPr id="19" name="Yes arrow"/>
          <p:cNvSpPr/>
          <p:nvPr/>
        </p:nvSpPr>
        <p:spPr>
          <a:xfrm>
            <a:off x="8677656" y="1877073"/>
            <a:ext cx="201168" cy="0"/>
          </a:xfrm>
          <a:prstGeom prst="line">
            <a:avLst/>
          </a:prstGeom>
          <a:noFill/>
          <a:ln w="22225">
            <a:solidFill>
              <a:srgbClr val="B42318"/>
            </a:solidFill>
            <a:prstDash val="solid"/>
            <a:tailEnd type="triangle"/>
          </a:ln>
        </p:spPr>
      </p:sp>
      <p:sp>
        <p:nvSpPr>
          <p:cNvPr id="20" name="Yes label"/>
          <p:cNvSpPr txBox="1"/>
          <p:nvPr/>
        </p:nvSpPr>
        <p:spPr>
          <a:xfrm>
            <a:off x="8641080" y="1657617"/>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492273"/>
            <a:ext cx="0" cy="438912"/>
          </a:xfrm>
          <a:prstGeom prst="line">
            <a:avLst/>
          </a:prstGeom>
          <a:noFill/>
          <a:ln w="19050">
            <a:solidFill>
              <a:srgbClr val="CBD5E1"/>
            </a:solidFill>
            <a:prstDash val="solid"/>
          </a:ln>
        </p:spPr>
      </p:sp>
      <p:sp>
        <p:nvSpPr>
          <p:cNvPr id="22" name="Bus"/>
          <p:cNvSpPr/>
          <p:nvPr/>
        </p:nvSpPr>
        <p:spPr>
          <a:xfrm>
            <a:off x="2452878" y="2931185"/>
            <a:ext cx="10108692" cy="0"/>
          </a:xfrm>
          <a:prstGeom prst="line">
            <a:avLst/>
          </a:prstGeom>
          <a:noFill/>
          <a:ln w="19050">
            <a:solidFill>
              <a:srgbClr val="CBD5E1"/>
            </a:solidFill>
            <a:prstDash val="solid"/>
          </a:ln>
        </p:spPr>
      </p:sp>
      <p:sp>
        <p:nvSpPr>
          <p:cNvPr id="23" name="Arrow"/>
          <p:cNvSpPr/>
          <p:nvPr/>
        </p:nvSpPr>
        <p:spPr>
          <a:xfrm>
            <a:off x="2452878" y="2931185"/>
            <a:ext cx="0" cy="155448"/>
          </a:xfrm>
          <a:prstGeom prst="line">
            <a:avLst/>
          </a:prstGeom>
          <a:noFill/>
          <a:ln w="19050">
            <a:solidFill>
              <a:srgbClr val="CBD5E1"/>
            </a:solidFill>
            <a:prstDash val="solid"/>
            <a:tailEnd type="triangle"/>
          </a:ln>
        </p:spPr>
      </p:sp>
      <p:sp>
        <p:nvSpPr>
          <p:cNvPr id="24" name="Arrow"/>
          <p:cNvSpPr/>
          <p:nvPr/>
        </p:nvSpPr>
        <p:spPr>
          <a:xfrm>
            <a:off x="5822442" y="2931185"/>
            <a:ext cx="0" cy="155448"/>
          </a:xfrm>
          <a:prstGeom prst="line">
            <a:avLst/>
          </a:prstGeom>
          <a:noFill/>
          <a:ln w="19050">
            <a:solidFill>
              <a:srgbClr val="CBD5E1"/>
            </a:solidFill>
            <a:prstDash val="solid"/>
            <a:tailEnd type="triangle"/>
          </a:ln>
        </p:spPr>
      </p:sp>
      <p:sp>
        <p:nvSpPr>
          <p:cNvPr id="25" name="Arrow"/>
          <p:cNvSpPr/>
          <p:nvPr/>
        </p:nvSpPr>
        <p:spPr>
          <a:xfrm>
            <a:off x="9192006" y="2931185"/>
            <a:ext cx="0" cy="155448"/>
          </a:xfrm>
          <a:prstGeom prst="line">
            <a:avLst/>
          </a:prstGeom>
          <a:noFill/>
          <a:ln w="19050">
            <a:solidFill>
              <a:srgbClr val="CBD5E1"/>
            </a:solidFill>
            <a:prstDash val="solid"/>
            <a:tailEnd type="triangle"/>
          </a:ln>
        </p:spPr>
      </p:sp>
      <p:sp>
        <p:nvSpPr>
          <p:cNvPr id="26" name="Arrow"/>
          <p:cNvSpPr/>
          <p:nvPr/>
        </p:nvSpPr>
        <p:spPr>
          <a:xfrm>
            <a:off x="12561570" y="2931185"/>
            <a:ext cx="0" cy="155448"/>
          </a:xfrm>
          <a:prstGeom prst="line">
            <a:avLst/>
          </a:prstGeom>
          <a:noFill/>
          <a:ln w="19050">
            <a:solidFill>
              <a:srgbClr val="CBD5E1"/>
            </a:solidFill>
            <a:prstDash val="solid"/>
            <a:tailEnd type="triangle"/>
          </a:ln>
        </p:spPr>
      </p:sp>
      <p:sp>
        <p:nvSpPr>
          <p:cNvPr id="27" name="Branch question"/>
          <p:cNvSpPr/>
          <p:nvPr/>
        </p:nvSpPr>
        <p:spPr>
          <a:xfrm>
            <a:off x="6482898" y="2602001"/>
            <a:ext cx="2853324"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50" b="1" dirty="0">
                <a:solidFill>
                  <a:srgbClr val="075A8C"/>
                </a:solidFill>
              </a:rPr>
              <a:t>If stable: what does the ECG show?</a:t>
            </a:r>
            <a:endParaRPr lang="en-US" sz="1150" dirty="0"/>
          </a:p>
        </p:txBody>
      </p:sp>
      <p:sp>
        <p:nvSpPr>
          <p:cNvPr id="28" name="Branch Narrow, regular"/>
          <p:cNvSpPr/>
          <p:nvPr/>
        </p:nvSpPr>
        <p:spPr>
          <a:xfrm>
            <a:off x="841248" y="3114065"/>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Narrow, regular</a:t>
            </a:r>
            <a:pPr indent="0" marL="0">
              <a:buNone/>
            </a:pPr>
            <a:r>
              <a:rPr lang="en-US" sz="1050" dirty="0">
                <a:solidFill>
                  <a:srgbClr val="FFFFFF"/>
                </a:solidFill>
              </a:rPr>
              <a:t>  SVT</a:t>
            </a:r>
            <a:endParaRPr lang="en-US" sz="1250" dirty="0"/>
          </a:p>
        </p:txBody>
      </p:sp>
      <p:sp>
        <p:nvSpPr>
          <p:cNvPr id="29" name="Branch Narrow, irregular"/>
          <p:cNvSpPr/>
          <p:nvPr/>
        </p:nvSpPr>
        <p:spPr>
          <a:xfrm>
            <a:off x="4210812" y="3114065"/>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Narrow, irregular</a:t>
            </a:r>
            <a:pPr indent="0" marL="0">
              <a:buNone/>
            </a:pPr>
            <a:r>
              <a:rPr lang="en-US" sz="1050" dirty="0">
                <a:solidFill>
                  <a:srgbClr val="FFFFFF"/>
                </a:solidFill>
              </a:rPr>
              <a:t>  mostly AF</a:t>
            </a:r>
            <a:endParaRPr lang="en-US" sz="1250" dirty="0"/>
          </a:p>
        </p:txBody>
      </p:sp>
      <p:sp>
        <p:nvSpPr>
          <p:cNvPr id="30" name="Branch Wide QRS (≥120 ms)"/>
          <p:cNvSpPr/>
          <p:nvPr/>
        </p:nvSpPr>
        <p:spPr>
          <a:xfrm>
            <a:off x="7580376" y="3114065"/>
            <a:ext cx="3223260" cy="334010"/>
          </a:xfrm>
          <a:prstGeom prst="roundRect">
            <a:avLst>
              <a:gd name="adj" fmla="val 19163"/>
            </a:avLst>
          </a:prstGeom>
          <a:solidFill>
            <a:srgbClr val="B42318"/>
          </a:solidFill>
          <a:ln w="12700">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Wide QRS (≥120 ms)</a:t>
            </a:r>
            <a:pPr indent="0" marL="0">
              <a:buNone/>
            </a:pPr>
            <a:r>
              <a:rPr lang="en-US" sz="1050" dirty="0">
                <a:solidFill>
                  <a:srgbClr val="FFFFFF"/>
                </a:solidFill>
              </a:rPr>
              <a:t>  treat as VT</a:t>
            </a:r>
            <a:endParaRPr lang="en-US" sz="1250" dirty="0"/>
          </a:p>
        </p:txBody>
      </p:sp>
      <p:sp>
        <p:nvSpPr>
          <p:cNvPr id="31" name="Branch Sinus or ectopy"/>
          <p:cNvSpPr/>
          <p:nvPr/>
        </p:nvSpPr>
        <p:spPr>
          <a:xfrm>
            <a:off x="10949940" y="3114065"/>
            <a:ext cx="3223260" cy="334010"/>
          </a:xfrm>
          <a:prstGeom prst="roundRect">
            <a:avLst>
              <a:gd name="adj" fmla="val 19163"/>
            </a:avLst>
          </a:prstGeom>
          <a:solidFill>
            <a:srgbClr val="067647"/>
          </a:solidFill>
          <a:ln w="12700">
            <a:solidFill>
              <a:srgbClr val="067647"/>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Sinus or ectopy</a:t>
            </a:r>
            <a:pPr indent="0" marL="0">
              <a:buNone/>
            </a:pPr>
            <a:r>
              <a:rPr lang="en-US" sz="1050" dirty="0">
                <a:solidFill>
                  <a:srgbClr val="FFFFFF"/>
                </a:solidFill>
              </a:rPr>
              <a:t>  find the cause</a:t>
            </a:r>
            <a:endParaRPr lang="en-US" sz="1250" dirty="0"/>
          </a:p>
        </p:txBody>
      </p:sp>
      <p:sp>
        <p:nvSpPr>
          <p:cNvPr id="32" name="Row label CAUSES"/>
          <p:cNvSpPr/>
          <p:nvPr/>
        </p:nvSpPr>
        <p:spPr>
          <a:xfrm>
            <a:off x="457200" y="3539515"/>
            <a:ext cx="292608" cy="930205"/>
          </a:xfrm>
          <a:prstGeom prst="roundRect">
            <a:avLst>
              <a:gd name="adj" fmla="val 18750"/>
            </a:avLst>
          </a:prstGeom>
          <a:solidFill>
            <a:srgbClr val="0B2540"/>
          </a:solidFill>
          <a:ln/>
        </p:spPr>
      </p:sp>
      <p:sp>
        <p:nvSpPr>
          <p:cNvPr id="33" name="Row label text CAUSES"/>
          <p:cNvSpPr txBox="1"/>
          <p:nvPr/>
        </p:nvSpPr>
        <p:spPr>
          <a:xfrm rot="16200000">
            <a:off x="138401" y="3858314"/>
            <a:ext cx="93020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Narrow, regular"/>
          <p:cNvSpPr/>
          <p:nvPr/>
        </p:nvSpPr>
        <p:spPr>
          <a:xfrm>
            <a:off x="841248" y="3539515"/>
            <a:ext cx="3223260" cy="930205"/>
          </a:xfrm>
          <a:prstGeom prst="roundRect">
            <a:avLst>
              <a:gd name="adj" fmla="val 5898"/>
            </a:avLst>
          </a:prstGeom>
          <a:solidFill>
            <a:srgbClr val="FFFFFF"/>
          </a:solidFill>
          <a:ln w="9525">
            <a:solidFill>
              <a:srgbClr val="CBD5E1"/>
            </a:solidFill>
            <a:prstDash val="solid"/>
          </a:ln>
        </p:spPr>
      </p:sp>
      <p:sp>
        <p:nvSpPr>
          <p:cNvPr id="35" name="causes items Narrow, regular"/>
          <p:cNvSpPr txBox="1"/>
          <p:nvPr/>
        </p:nvSpPr>
        <p:spPr>
          <a:xfrm>
            <a:off x="909828" y="3608095"/>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AVNRT, orthodromic AVRT</a:t>
            </a:r>
            <a:endParaRPr lang="en-US" sz="1200" dirty="0"/>
          </a:p>
          <a:p>
            <a:pPr marL="114300" indent="-114300">
              <a:lnSpc>
                <a:spcPct val="90000"/>
              </a:lnSpc>
              <a:spcAft>
                <a:spcPts val="200"/>
              </a:spcAft>
              <a:buSzPct val="100000"/>
              <a:buChar char="•"/>
            </a:pPr>
            <a:r>
              <a:rPr lang="en-US" sz="1200" dirty="0">
                <a:solidFill>
                  <a:srgbClr val="0B1220"/>
                </a:solidFill>
              </a:rPr>
              <a:t>Atrial flutter 2:1 (rate ~150)</a:t>
            </a:r>
            <a:endParaRPr lang="en-US" sz="1200" dirty="0"/>
          </a:p>
          <a:p>
            <a:pPr marL="114300" indent="-114300">
              <a:lnSpc>
                <a:spcPct val="90000"/>
              </a:lnSpc>
              <a:spcAft>
                <a:spcPts val="200"/>
              </a:spcAft>
              <a:buSzPct val="100000"/>
              <a:buChar char="•"/>
            </a:pPr>
            <a:r>
              <a:rPr lang="en-US" sz="1200" dirty="0">
                <a:solidFill>
                  <a:srgbClr val="0B1220"/>
                </a:solidFill>
              </a:rPr>
              <a:t>Focal atrial tachycardia</a:t>
            </a:r>
            <a:endParaRPr lang="en-US" sz="1200" dirty="0"/>
          </a:p>
        </p:txBody>
      </p:sp>
      <p:sp>
        <p:nvSpPr>
          <p:cNvPr id="36" name="Chevron"/>
          <p:cNvSpPr/>
          <p:nvPr/>
        </p:nvSpPr>
        <p:spPr>
          <a:xfrm rot="10800000">
            <a:off x="2388870" y="4492581"/>
            <a:ext cx="128016" cy="64008"/>
          </a:xfrm>
          <a:prstGeom prst="triangle">
            <a:avLst/>
          </a:prstGeom>
          <a:solidFill>
            <a:srgbClr val="CBD5E1"/>
          </a:solidFill>
          <a:ln/>
        </p:spPr>
      </p:sp>
      <p:sp>
        <p:nvSpPr>
          <p:cNvPr id="37" name="causes Narrow, irregular"/>
          <p:cNvSpPr/>
          <p:nvPr/>
        </p:nvSpPr>
        <p:spPr>
          <a:xfrm>
            <a:off x="4210812" y="3539515"/>
            <a:ext cx="3223260" cy="930205"/>
          </a:xfrm>
          <a:prstGeom prst="roundRect">
            <a:avLst>
              <a:gd name="adj" fmla="val 5898"/>
            </a:avLst>
          </a:prstGeom>
          <a:solidFill>
            <a:srgbClr val="FFFFFF"/>
          </a:solidFill>
          <a:ln w="9525">
            <a:solidFill>
              <a:srgbClr val="CBD5E1"/>
            </a:solidFill>
            <a:prstDash val="solid"/>
          </a:ln>
        </p:spPr>
      </p:sp>
      <p:sp>
        <p:nvSpPr>
          <p:cNvPr id="38" name="causes items Narrow, irregular"/>
          <p:cNvSpPr txBox="1"/>
          <p:nvPr/>
        </p:nvSpPr>
        <p:spPr>
          <a:xfrm>
            <a:off x="4279392" y="3608095"/>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Atrial fibrillation</a:t>
            </a:r>
            <a:endParaRPr lang="en-US" sz="1200" dirty="0"/>
          </a:p>
          <a:p>
            <a:pPr marL="114300" indent="-114300">
              <a:lnSpc>
                <a:spcPct val="90000"/>
              </a:lnSpc>
              <a:spcAft>
                <a:spcPts val="200"/>
              </a:spcAft>
              <a:buSzPct val="100000"/>
              <a:buChar char="•"/>
            </a:pPr>
            <a:r>
              <a:rPr lang="en-US" sz="1200" dirty="0">
                <a:solidFill>
                  <a:srgbClr val="0B1220"/>
                </a:solidFill>
              </a:rPr>
              <a:t>Flutter with variable block</a:t>
            </a:r>
            <a:endParaRPr lang="en-US" sz="1200" dirty="0"/>
          </a:p>
          <a:p>
            <a:pPr marL="114300" indent="-114300">
              <a:lnSpc>
                <a:spcPct val="90000"/>
              </a:lnSpc>
              <a:spcAft>
                <a:spcPts val="200"/>
              </a:spcAft>
              <a:buSzPct val="100000"/>
              <a:buChar char="•"/>
            </a:pPr>
            <a:r>
              <a:rPr lang="en-US" sz="1200" dirty="0">
                <a:solidFill>
                  <a:srgbClr val="0B1220"/>
                </a:solidFill>
              </a:rPr>
              <a:t>MAT (COPD), frequent PACs</a:t>
            </a:r>
            <a:endParaRPr lang="en-US" sz="1200" dirty="0"/>
          </a:p>
        </p:txBody>
      </p:sp>
      <p:sp>
        <p:nvSpPr>
          <p:cNvPr id="39" name="Chevron"/>
          <p:cNvSpPr/>
          <p:nvPr/>
        </p:nvSpPr>
        <p:spPr>
          <a:xfrm rot="10800000">
            <a:off x="5758434" y="4492581"/>
            <a:ext cx="128016" cy="64008"/>
          </a:xfrm>
          <a:prstGeom prst="triangle">
            <a:avLst/>
          </a:prstGeom>
          <a:solidFill>
            <a:srgbClr val="CBD5E1"/>
          </a:solidFill>
          <a:ln/>
        </p:spPr>
      </p:sp>
      <p:sp>
        <p:nvSpPr>
          <p:cNvPr id="40" name="causes Wide QRS (≥120 ms)"/>
          <p:cNvSpPr/>
          <p:nvPr/>
        </p:nvSpPr>
        <p:spPr>
          <a:xfrm>
            <a:off x="7580376" y="3539515"/>
            <a:ext cx="3223260" cy="930205"/>
          </a:xfrm>
          <a:prstGeom prst="roundRect">
            <a:avLst>
              <a:gd name="adj" fmla="val 5898"/>
            </a:avLst>
          </a:prstGeom>
          <a:solidFill>
            <a:srgbClr val="FFFFFF"/>
          </a:solidFill>
          <a:ln w="9525">
            <a:solidFill>
              <a:srgbClr val="CBD5E1"/>
            </a:solidFill>
            <a:prstDash val="solid"/>
          </a:ln>
        </p:spPr>
      </p:sp>
      <p:sp>
        <p:nvSpPr>
          <p:cNvPr id="41" name="causes items Wide QRS (≥120 ms)"/>
          <p:cNvSpPr txBox="1"/>
          <p:nvPr/>
        </p:nvSpPr>
        <p:spPr>
          <a:xfrm>
            <a:off x="7648956" y="3608095"/>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VT; less often SVT with aberrancy</a:t>
            </a:r>
            <a:endParaRPr lang="en-US" sz="1200" dirty="0"/>
          </a:p>
          <a:p>
            <a:pPr marL="114300" indent="-114300">
              <a:lnSpc>
                <a:spcPct val="90000"/>
              </a:lnSpc>
              <a:spcAft>
                <a:spcPts val="200"/>
              </a:spcAft>
              <a:buSzPct val="100000"/>
              <a:buChar char="•"/>
            </a:pPr>
            <a:r>
              <a:rPr lang="en-US" sz="1200" b="1" dirty="0">
                <a:solidFill>
                  <a:srgbClr val="B42318"/>
                </a:solidFill>
              </a:rPr>
              <a:t>Pre-excited AF (WPW)</a:t>
            </a:r>
            <a:endParaRPr lang="en-US" sz="1200" dirty="0"/>
          </a:p>
          <a:p>
            <a:pPr marL="114300" indent="-114300">
              <a:lnSpc>
                <a:spcPct val="90000"/>
              </a:lnSpc>
              <a:spcAft>
                <a:spcPts val="200"/>
              </a:spcAft>
              <a:buSzPct val="100000"/>
              <a:buChar char="•"/>
            </a:pPr>
            <a:r>
              <a:rPr lang="en-US" sz="1200" b="1" dirty="0">
                <a:solidFill>
                  <a:srgbClr val="B42318"/>
                </a:solidFill>
              </a:rPr>
              <a:t>Torsades: long QT, low K or Mg</a:t>
            </a:r>
            <a:endParaRPr lang="en-US" sz="1200" dirty="0"/>
          </a:p>
        </p:txBody>
      </p:sp>
      <p:sp>
        <p:nvSpPr>
          <p:cNvPr id="42" name="Chevron"/>
          <p:cNvSpPr/>
          <p:nvPr/>
        </p:nvSpPr>
        <p:spPr>
          <a:xfrm rot="10800000">
            <a:off x="9127998" y="4492581"/>
            <a:ext cx="128016" cy="64008"/>
          </a:xfrm>
          <a:prstGeom prst="triangle">
            <a:avLst/>
          </a:prstGeom>
          <a:solidFill>
            <a:srgbClr val="CBD5E1"/>
          </a:solidFill>
          <a:ln/>
        </p:spPr>
      </p:sp>
      <p:sp>
        <p:nvSpPr>
          <p:cNvPr id="43" name="causes Sinus or ectopy"/>
          <p:cNvSpPr/>
          <p:nvPr/>
        </p:nvSpPr>
        <p:spPr>
          <a:xfrm>
            <a:off x="10949940" y="3539515"/>
            <a:ext cx="3223260" cy="930205"/>
          </a:xfrm>
          <a:prstGeom prst="roundRect">
            <a:avLst>
              <a:gd name="adj" fmla="val 5898"/>
            </a:avLst>
          </a:prstGeom>
          <a:solidFill>
            <a:srgbClr val="FFFFFF"/>
          </a:solidFill>
          <a:ln w="9525">
            <a:solidFill>
              <a:srgbClr val="CBD5E1"/>
            </a:solidFill>
            <a:prstDash val="solid"/>
          </a:ln>
        </p:spPr>
      </p:sp>
      <p:sp>
        <p:nvSpPr>
          <p:cNvPr id="44" name="causes items Sinus or ectopy"/>
          <p:cNvSpPr txBox="1"/>
          <p:nvPr/>
        </p:nvSpPr>
        <p:spPr>
          <a:xfrm>
            <a:off x="11018520" y="3608095"/>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PACs, PVCs</a:t>
            </a:r>
            <a:endParaRPr lang="en-US" sz="1200" dirty="0"/>
          </a:p>
          <a:p>
            <a:pPr marL="114300" indent="-114300">
              <a:lnSpc>
                <a:spcPct val="90000"/>
              </a:lnSpc>
              <a:spcAft>
                <a:spcPts val="200"/>
              </a:spcAft>
              <a:buSzPct val="100000"/>
              <a:buChar char="•"/>
            </a:pPr>
            <a:r>
              <a:rPr lang="en-US" sz="1200" b="1" dirty="0">
                <a:solidFill>
                  <a:srgbClr val="B42318"/>
                </a:solidFill>
              </a:rPr>
              <a:t>Sinus tach: bleed, PE, sepsis, thyroid¹⁰</a:t>
            </a:r>
            <a:endParaRPr lang="en-US" sz="1200" dirty="0"/>
          </a:p>
          <a:p>
            <a:pPr marL="114300" indent="-114300">
              <a:lnSpc>
                <a:spcPct val="90000"/>
              </a:lnSpc>
              <a:spcAft>
                <a:spcPts val="200"/>
              </a:spcAft>
              <a:buSzPct val="100000"/>
              <a:buChar char="•"/>
            </a:pPr>
            <a:r>
              <a:rPr lang="en-US" sz="1200" dirty="0">
                <a:solidFill>
                  <a:srgbClr val="0B1220"/>
                </a:solidFill>
              </a:rPr>
              <a:t>Psychiatric, e.g. panic (31% overall)⁶</a:t>
            </a:r>
            <a:endParaRPr lang="en-US" sz="1200" dirty="0"/>
          </a:p>
        </p:txBody>
      </p:sp>
      <p:sp>
        <p:nvSpPr>
          <p:cNvPr id="45" name="Chevron"/>
          <p:cNvSpPr/>
          <p:nvPr/>
        </p:nvSpPr>
        <p:spPr>
          <a:xfrm rot="10800000">
            <a:off x="12497562" y="4492581"/>
            <a:ext cx="128016" cy="64008"/>
          </a:xfrm>
          <a:prstGeom prst="triangle">
            <a:avLst/>
          </a:prstGeom>
          <a:solidFill>
            <a:srgbClr val="CBD5E1"/>
          </a:solidFill>
          <a:ln/>
        </p:spPr>
      </p:sp>
      <p:sp>
        <p:nvSpPr>
          <p:cNvPr id="46" name="Row label CLUES"/>
          <p:cNvSpPr/>
          <p:nvPr/>
        </p:nvSpPr>
        <p:spPr>
          <a:xfrm>
            <a:off x="457200" y="4579449"/>
            <a:ext cx="292608" cy="930205"/>
          </a:xfrm>
          <a:prstGeom prst="roundRect">
            <a:avLst>
              <a:gd name="adj" fmla="val 18750"/>
            </a:avLst>
          </a:prstGeom>
          <a:solidFill>
            <a:srgbClr val="334155"/>
          </a:solidFill>
          <a:ln/>
        </p:spPr>
      </p:sp>
      <p:sp>
        <p:nvSpPr>
          <p:cNvPr id="47" name="Row label text CLUES"/>
          <p:cNvSpPr txBox="1"/>
          <p:nvPr/>
        </p:nvSpPr>
        <p:spPr>
          <a:xfrm rot="16200000">
            <a:off x="138401" y="4898247"/>
            <a:ext cx="93020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Narrow, regular"/>
          <p:cNvSpPr/>
          <p:nvPr/>
        </p:nvSpPr>
        <p:spPr>
          <a:xfrm>
            <a:off x="841248" y="4579449"/>
            <a:ext cx="3223260" cy="930205"/>
          </a:xfrm>
          <a:prstGeom prst="roundRect">
            <a:avLst>
              <a:gd name="adj" fmla="val 5898"/>
            </a:avLst>
          </a:prstGeom>
          <a:solidFill>
            <a:srgbClr val="F7F9FC"/>
          </a:solidFill>
          <a:ln w="9525">
            <a:solidFill>
              <a:srgbClr val="E2E8F0"/>
            </a:solidFill>
            <a:prstDash val="solid"/>
          </a:ln>
        </p:spPr>
      </p:sp>
      <p:sp>
        <p:nvSpPr>
          <p:cNvPr id="49" name="clues items Narrow, regular"/>
          <p:cNvSpPr txBox="1"/>
          <p:nvPr/>
        </p:nvSpPr>
        <p:spPr>
          <a:xfrm>
            <a:off x="909828" y="4648029"/>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Abrupt onset and offset¹</a:t>
            </a:r>
            <a:endParaRPr lang="en-US" sz="1200" dirty="0"/>
          </a:p>
          <a:p>
            <a:pPr marL="114300" indent="-114300">
              <a:lnSpc>
                <a:spcPct val="90000"/>
              </a:lnSpc>
              <a:spcAft>
                <a:spcPts val="200"/>
              </a:spcAft>
              <a:buSzPct val="100000"/>
              <a:buChar char="•"/>
            </a:pPr>
            <a:r>
              <a:rPr lang="en-US" sz="1200" dirty="0">
                <a:solidFill>
                  <a:srgbClr val="0B1220"/>
                </a:solidFill>
              </a:rPr>
              <a:t>Neck pounding: AVNRT (LR 177)⁵</a:t>
            </a:r>
            <a:endParaRPr lang="en-US" sz="1200" dirty="0"/>
          </a:p>
          <a:p>
            <a:pPr marL="114300" indent="-114300">
              <a:lnSpc>
                <a:spcPct val="90000"/>
              </a:lnSpc>
              <a:spcAft>
                <a:spcPts val="200"/>
              </a:spcAft>
              <a:buSzPct val="100000"/>
              <a:buChar char="•"/>
            </a:pPr>
            <a:r>
              <a:rPr lang="en-US" sz="1200" dirty="0">
                <a:solidFill>
                  <a:srgbClr val="0B1220"/>
                </a:solidFill>
              </a:rPr>
              <a:t>Delta wave on baseline ECG: WPW¹</a:t>
            </a:r>
            <a:endParaRPr lang="en-US" sz="1200" dirty="0"/>
          </a:p>
        </p:txBody>
      </p:sp>
      <p:sp>
        <p:nvSpPr>
          <p:cNvPr id="50" name="Chevron"/>
          <p:cNvSpPr/>
          <p:nvPr/>
        </p:nvSpPr>
        <p:spPr>
          <a:xfrm rot="10800000">
            <a:off x="2388870" y="5532514"/>
            <a:ext cx="128016" cy="64008"/>
          </a:xfrm>
          <a:prstGeom prst="triangle">
            <a:avLst/>
          </a:prstGeom>
          <a:solidFill>
            <a:srgbClr val="CBD5E1"/>
          </a:solidFill>
          <a:ln/>
        </p:spPr>
      </p:sp>
      <p:sp>
        <p:nvSpPr>
          <p:cNvPr id="51" name="clues Narrow, irregular"/>
          <p:cNvSpPr/>
          <p:nvPr/>
        </p:nvSpPr>
        <p:spPr>
          <a:xfrm>
            <a:off x="4210812" y="4579449"/>
            <a:ext cx="3223260" cy="930205"/>
          </a:xfrm>
          <a:prstGeom prst="roundRect">
            <a:avLst>
              <a:gd name="adj" fmla="val 5898"/>
            </a:avLst>
          </a:prstGeom>
          <a:solidFill>
            <a:srgbClr val="F7F9FC"/>
          </a:solidFill>
          <a:ln w="9525">
            <a:solidFill>
              <a:srgbClr val="E2E8F0"/>
            </a:solidFill>
            <a:prstDash val="solid"/>
          </a:ln>
        </p:spPr>
      </p:sp>
      <p:sp>
        <p:nvSpPr>
          <p:cNvPr id="52" name="clues items Narrow, irregular"/>
          <p:cNvSpPr txBox="1"/>
          <p:nvPr/>
        </p:nvSpPr>
        <p:spPr>
          <a:xfrm>
            <a:off x="4279392" y="4648029"/>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Irregularly irregular; no P waves</a:t>
            </a:r>
            <a:endParaRPr lang="en-US" sz="1200" dirty="0"/>
          </a:p>
          <a:p>
            <a:pPr marL="114300" indent="-114300">
              <a:lnSpc>
                <a:spcPct val="90000"/>
              </a:lnSpc>
              <a:spcAft>
                <a:spcPts val="200"/>
              </a:spcAft>
              <a:buSzPct val="100000"/>
              <a:buChar char="•"/>
            </a:pPr>
            <a:r>
              <a:rPr lang="en-US" sz="1200" dirty="0">
                <a:solidFill>
                  <a:srgbClr val="0B1220"/>
                </a:solidFill>
              </a:rPr>
              <a:t>Alcohol, thyroid, OSA, infection³</a:t>
            </a:r>
            <a:endParaRPr lang="en-US" sz="1200" dirty="0"/>
          </a:p>
        </p:txBody>
      </p:sp>
      <p:sp>
        <p:nvSpPr>
          <p:cNvPr id="53" name="Chevron"/>
          <p:cNvSpPr/>
          <p:nvPr/>
        </p:nvSpPr>
        <p:spPr>
          <a:xfrm rot="10800000">
            <a:off x="5758434" y="5532514"/>
            <a:ext cx="128016" cy="64008"/>
          </a:xfrm>
          <a:prstGeom prst="triangle">
            <a:avLst/>
          </a:prstGeom>
          <a:solidFill>
            <a:srgbClr val="CBD5E1"/>
          </a:solidFill>
          <a:ln/>
        </p:spPr>
      </p:sp>
      <p:sp>
        <p:nvSpPr>
          <p:cNvPr id="54" name="clues Wide QRS (≥120 ms)"/>
          <p:cNvSpPr/>
          <p:nvPr/>
        </p:nvSpPr>
        <p:spPr>
          <a:xfrm>
            <a:off x="7580376" y="4579449"/>
            <a:ext cx="3223260" cy="930205"/>
          </a:xfrm>
          <a:prstGeom prst="roundRect">
            <a:avLst>
              <a:gd name="adj" fmla="val 5898"/>
            </a:avLst>
          </a:prstGeom>
          <a:solidFill>
            <a:srgbClr val="F7F9FC"/>
          </a:solidFill>
          <a:ln w="9525">
            <a:solidFill>
              <a:srgbClr val="E2E8F0"/>
            </a:solidFill>
            <a:prstDash val="solid"/>
          </a:ln>
        </p:spPr>
      </p:sp>
      <p:sp>
        <p:nvSpPr>
          <p:cNvPr id="55" name="clues items Wide QRS (≥120 ms)"/>
          <p:cNvSpPr txBox="1"/>
          <p:nvPr/>
        </p:nvSpPr>
        <p:spPr>
          <a:xfrm>
            <a:off x="7648956" y="4648029"/>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Prior MI or low EF: VT likely⁴</a:t>
            </a:r>
            <a:endParaRPr lang="en-US" sz="1200" dirty="0"/>
          </a:p>
          <a:p>
            <a:pPr marL="114300" indent="-114300">
              <a:lnSpc>
                <a:spcPct val="90000"/>
              </a:lnSpc>
              <a:spcAft>
                <a:spcPts val="200"/>
              </a:spcAft>
              <a:buSzPct val="100000"/>
              <a:buChar char="•"/>
            </a:pPr>
            <a:r>
              <a:rPr lang="en-US" sz="1200" dirty="0">
                <a:solidFill>
                  <a:srgbClr val="0B1220"/>
                </a:solidFill>
              </a:rPr>
              <a:t>AV dissociation, fusion beats⁷</a:t>
            </a:r>
            <a:endParaRPr lang="en-US" sz="1200" dirty="0"/>
          </a:p>
          <a:p>
            <a:pPr marL="114300" indent="-114300">
              <a:lnSpc>
                <a:spcPct val="90000"/>
              </a:lnSpc>
              <a:spcAft>
                <a:spcPts val="200"/>
              </a:spcAft>
              <a:buSzPct val="100000"/>
              <a:buChar char="•"/>
            </a:pPr>
            <a:r>
              <a:rPr lang="en-US" sz="1200" dirty="0">
                <a:solidFill>
                  <a:srgbClr val="0B1220"/>
                </a:solidFill>
              </a:rPr>
              <a:t>Syncope; FHx of sudden death⁴</a:t>
            </a:r>
            <a:endParaRPr lang="en-US" sz="1200" dirty="0"/>
          </a:p>
        </p:txBody>
      </p:sp>
      <p:sp>
        <p:nvSpPr>
          <p:cNvPr id="56" name="Chevron"/>
          <p:cNvSpPr/>
          <p:nvPr/>
        </p:nvSpPr>
        <p:spPr>
          <a:xfrm rot="10800000">
            <a:off x="9127998" y="5532514"/>
            <a:ext cx="128016" cy="64008"/>
          </a:xfrm>
          <a:prstGeom prst="triangle">
            <a:avLst/>
          </a:prstGeom>
          <a:solidFill>
            <a:srgbClr val="CBD5E1"/>
          </a:solidFill>
          <a:ln/>
        </p:spPr>
      </p:sp>
      <p:sp>
        <p:nvSpPr>
          <p:cNvPr id="57" name="clues Sinus or ectopy"/>
          <p:cNvSpPr/>
          <p:nvPr/>
        </p:nvSpPr>
        <p:spPr>
          <a:xfrm>
            <a:off x="10949940" y="4579449"/>
            <a:ext cx="3223260" cy="930205"/>
          </a:xfrm>
          <a:prstGeom prst="roundRect">
            <a:avLst>
              <a:gd name="adj" fmla="val 5898"/>
            </a:avLst>
          </a:prstGeom>
          <a:solidFill>
            <a:srgbClr val="F7F9FC"/>
          </a:solidFill>
          <a:ln w="9525">
            <a:solidFill>
              <a:srgbClr val="E2E8F0"/>
            </a:solidFill>
            <a:prstDash val="solid"/>
          </a:ln>
        </p:spPr>
      </p:sp>
      <p:sp>
        <p:nvSpPr>
          <p:cNvPr id="58" name="clues items Sinus or ectopy"/>
          <p:cNvSpPr txBox="1"/>
          <p:nvPr/>
        </p:nvSpPr>
        <p:spPr>
          <a:xfrm>
            <a:off x="11018520" y="4648029"/>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Skipped beat, then a thump</a:t>
            </a:r>
            <a:endParaRPr lang="en-US" sz="1200" dirty="0"/>
          </a:p>
          <a:p>
            <a:pPr marL="114300" indent="-114300">
              <a:lnSpc>
                <a:spcPct val="90000"/>
              </a:lnSpc>
              <a:spcAft>
                <a:spcPts val="200"/>
              </a:spcAft>
              <a:buSzPct val="100000"/>
              <a:buChar char="•"/>
            </a:pPr>
            <a:r>
              <a:rPr lang="en-US" sz="1200" dirty="0">
                <a:solidFill>
                  <a:srgbClr val="0B1220"/>
                </a:solidFill>
              </a:rPr>
              <a:t>Episodes &lt;5 min: LR 0.38 for arrhythmia⁵</a:t>
            </a:r>
            <a:endParaRPr lang="en-US" sz="1200" dirty="0"/>
          </a:p>
          <a:p>
            <a:pPr marL="114300" indent="-114300">
              <a:lnSpc>
                <a:spcPct val="90000"/>
              </a:lnSpc>
              <a:spcAft>
                <a:spcPts val="200"/>
              </a:spcAft>
              <a:buSzPct val="100000"/>
              <a:buChar char="•"/>
            </a:pPr>
            <a:r>
              <a:rPr lang="en-US" sz="1200" dirty="0">
                <a:solidFill>
                  <a:srgbClr val="0B1220"/>
                </a:solidFill>
              </a:rPr>
              <a:t>Syncope, exertion, FHx SCD: high risk⁴</a:t>
            </a:r>
            <a:endParaRPr lang="en-US" sz="1200" dirty="0"/>
          </a:p>
        </p:txBody>
      </p:sp>
      <p:sp>
        <p:nvSpPr>
          <p:cNvPr id="59" name="Chevron"/>
          <p:cNvSpPr/>
          <p:nvPr/>
        </p:nvSpPr>
        <p:spPr>
          <a:xfrm rot="10800000">
            <a:off x="12497562" y="5532514"/>
            <a:ext cx="128016" cy="64008"/>
          </a:xfrm>
          <a:prstGeom prst="triangle">
            <a:avLst/>
          </a:prstGeom>
          <a:solidFill>
            <a:srgbClr val="CBD5E1"/>
          </a:solidFill>
          <a:ln/>
        </p:spPr>
      </p:sp>
      <p:sp>
        <p:nvSpPr>
          <p:cNvPr id="60" name="Row label WORKUP"/>
          <p:cNvSpPr/>
          <p:nvPr/>
        </p:nvSpPr>
        <p:spPr>
          <a:xfrm>
            <a:off x="457200" y="5619382"/>
            <a:ext cx="292608" cy="760127"/>
          </a:xfrm>
          <a:prstGeom prst="roundRect">
            <a:avLst>
              <a:gd name="adj" fmla="val 18750"/>
            </a:avLst>
          </a:prstGeom>
          <a:solidFill>
            <a:srgbClr val="0A6AA3"/>
          </a:solidFill>
          <a:ln/>
        </p:spPr>
      </p:sp>
      <p:sp>
        <p:nvSpPr>
          <p:cNvPr id="61" name="Row label text WORKUP"/>
          <p:cNvSpPr txBox="1"/>
          <p:nvPr/>
        </p:nvSpPr>
        <p:spPr>
          <a:xfrm rot="16200000">
            <a:off x="223441" y="5853141"/>
            <a:ext cx="760127"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Narrow, regular"/>
          <p:cNvSpPr/>
          <p:nvPr/>
        </p:nvSpPr>
        <p:spPr>
          <a:xfrm>
            <a:off x="841248" y="5619382"/>
            <a:ext cx="3223260" cy="760127"/>
          </a:xfrm>
          <a:prstGeom prst="roundRect">
            <a:avLst>
              <a:gd name="adj" fmla="val 7218"/>
            </a:avLst>
          </a:prstGeom>
          <a:solidFill>
            <a:srgbClr val="0A6AA3">
              <a:alpha val="9000"/>
            </a:srgbClr>
          </a:solidFill>
          <a:ln/>
        </p:spPr>
      </p:sp>
      <p:sp>
        <p:nvSpPr>
          <p:cNvPr id="63" name="workup items Narrow, regular"/>
          <p:cNvSpPr txBox="1"/>
          <p:nvPr/>
        </p:nvSpPr>
        <p:spPr>
          <a:xfrm>
            <a:off x="909828" y="5687962"/>
            <a:ext cx="3086100" cy="62296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Find P waves; compare with baseline</a:t>
            </a:r>
            <a:endParaRPr lang="en-US" sz="1200" dirty="0"/>
          </a:p>
          <a:p>
            <a:pPr marL="114300" indent="-114300">
              <a:lnSpc>
                <a:spcPct val="90000"/>
              </a:lnSpc>
              <a:spcAft>
                <a:spcPts val="200"/>
              </a:spcAft>
              <a:buSzPct val="100000"/>
              <a:buChar char="•"/>
            </a:pPr>
            <a:r>
              <a:rPr lang="en-US" sz="1200" dirty="0">
                <a:solidFill>
                  <a:srgbClr val="0B1220"/>
                </a:solidFill>
              </a:rPr>
              <a:t>Adenosine unmasks flutter, AT¹</a:t>
            </a:r>
            <a:endParaRPr lang="en-US" sz="1200" dirty="0"/>
          </a:p>
        </p:txBody>
      </p:sp>
      <p:sp>
        <p:nvSpPr>
          <p:cNvPr id="64" name="Chevron"/>
          <p:cNvSpPr/>
          <p:nvPr/>
        </p:nvSpPr>
        <p:spPr>
          <a:xfrm rot="10800000">
            <a:off x="2388870" y="6402368"/>
            <a:ext cx="128016" cy="64008"/>
          </a:xfrm>
          <a:prstGeom prst="triangle">
            <a:avLst/>
          </a:prstGeom>
          <a:solidFill>
            <a:srgbClr val="CBD5E1"/>
          </a:solidFill>
          <a:ln/>
        </p:spPr>
      </p:sp>
      <p:sp>
        <p:nvSpPr>
          <p:cNvPr id="65" name="workup Narrow, irregular"/>
          <p:cNvSpPr/>
          <p:nvPr/>
        </p:nvSpPr>
        <p:spPr>
          <a:xfrm>
            <a:off x="4210812" y="5619382"/>
            <a:ext cx="3223260" cy="760127"/>
          </a:xfrm>
          <a:prstGeom prst="roundRect">
            <a:avLst>
              <a:gd name="adj" fmla="val 7218"/>
            </a:avLst>
          </a:prstGeom>
          <a:solidFill>
            <a:srgbClr val="0A6AA3">
              <a:alpha val="9000"/>
            </a:srgbClr>
          </a:solidFill>
          <a:ln/>
        </p:spPr>
      </p:sp>
      <p:sp>
        <p:nvSpPr>
          <p:cNvPr id="66" name="workup items Narrow, irregular"/>
          <p:cNvSpPr txBox="1"/>
          <p:nvPr/>
        </p:nvSpPr>
        <p:spPr>
          <a:xfrm>
            <a:off x="4279392" y="5687962"/>
            <a:ext cx="3086100" cy="62296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TSH, creatinine, CBC; echo³</a:t>
            </a:r>
            <a:endParaRPr lang="en-US" sz="1200" dirty="0"/>
          </a:p>
          <a:p>
            <a:pPr marL="114300" indent="-114300">
              <a:lnSpc>
                <a:spcPct val="90000"/>
              </a:lnSpc>
              <a:spcAft>
                <a:spcPts val="200"/>
              </a:spcAft>
              <a:buSzPct val="100000"/>
              <a:buChar char="•"/>
            </a:pPr>
            <a:r>
              <a:rPr lang="en-US" sz="1200" dirty="0">
                <a:solidFill>
                  <a:srgbClr val="0B1220"/>
                </a:solidFill>
              </a:rPr>
              <a:t>CHADS-65 for stroke risk³</a:t>
            </a:r>
            <a:endParaRPr lang="en-US" sz="1200" dirty="0"/>
          </a:p>
        </p:txBody>
      </p:sp>
      <p:sp>
        <p:nvSpPr>
          <p:cNvPr id="67" name="Chevron"/>
          <p:cNvSpPr/>
          <p:nvPr/>
        </p:nvSpPr>
        <p:spPr>
          <a:xfrm rot="10800000">
            <a:off x="5758434" y="6402368"/>
            <a:ext cx="128016" cy="64008"/>
          </a:xfrm>
          <a:prstGeom prst="triangle">
            <a:avLst/>
          </a:prstGeom>
          <a:solidFill>
            <a:srgbClr val="CBD5E1"/>
          </a:solidFill>
          <a:ln/>
        </p:spPr>
      </p:sp>
      <p:sp>
        <p:nvSpPr>
          <p:cNvPr id="68" name="workup Wide QRS (≥120 ms)"/>
          <p:cNvSpPr/>
          <p:nvPr/>
        </p:nvSpPr>
        <p:spPr>
          <a:xfrm>
            <a:off x="7580376" y="5619382"/>
            <a:ext cx="3223260" cy="760127"/>
          </a:xfrm>
          <a:prstGeom prst="roundRect">
            <a:avLst>
              <a:gd name="adj" fmla="val 7218"/>
            </a:avLst>
          </a:prstGeom>
          <a:solidFill>
            <a:srgbClr val="0A6AA3">
              <a:alpha val="9000"/>
            </a:srgbClr>
          </a:solidFill>
          <a:ln/>
        </p:spPr>
      </p:sp>
      <p:sp>
        <p:nvSpPr>
          <p:cNvPr id="69" name="workup items Wide QRS (≥120 ms)"/>
          <p:cNvSpPr txBox="1"/>
          <p:nvPr/>
        </p:nvSpPr>
        <p:spPr>
          <a:xfrm>
            <a:off x="7648956" y="5687962"/>
            <a:ext cx="3086100" cy="62296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If any doubt, it is VT⁴</a:t>
            </a:r>
            <a:endParaRPr lang="en-US" sz="1200" dirty="0"/>
          </a:p>
          <a:p>
            <a:pPr marL="114300" indent="-114300">
              <a:lnSpc>
                <a:spcPct val="90000"/>
              </a:lnSpc>
              <a:spcAft>
                <a:spcPts val="200"/>
              </a:spcAft>
              <a:buSzPct val="100000"/>
              <a:buChar char="•"/>
            </a:pPr>
            <a:r>
              <a:rPr lang="en-US" sz="1200" dirty="0">
                <a:solidFill>
                  <a:srgbClr val="0B1220"/>
                </a:solidFill>
              </a:rPr>
              <a:t>Echo, ischemia workup; QTc⁴</a:t>
            </a:r>
            <a:endParaRPr lang="en-US" sz="1200" dirty="0"/>
          </a:p>
          <a:p>
            <a:pPr marL="114300" indent="-114300">
              <a:lnSpc>
                <a:spcPct val="90000"/>
              </a:lnSpc>
              <a:spcAft>
                <a:spcPts val="200"/>
              </a:spcAft>
              <a:buSzPct val="100000"/>
              <a:buChar char="•"/>
            </a:pPr>
            <a:r>
              <a:rPr lang="en-US" sz="1200" dirty="0">
                <a:solidFill>
                  <a:srgbClr val="0B1220"/>
                </a:solidFill>
              </a:rPr>
              <a:t>Rule out high K, TCA, Na blockers¹⁰</a:t>
            </a:r>
            <a:endParaRPr lang="en-US" sz="1200" dirty="0"/>
          </a:p>
        </p:txBody>
      </p:sp>
      <p:sp>
        <p:nvSpPr>
          <p:cNvPr id="70" name="Chevron"/>
          <p:cNvSpPr/>
          <p:nvPr/>
        </p:nvSpPr>
        <p:spPr>
          <a:xfrm rot="10800000">
            <a:off x="9127998" y="6402368"/>
            <a:ext cx="128016" cy="64008"/>
          </a:xfrm>
          <a:prstGeom prst="triangle">
            <a:avLst/>
          </a:prstGeom>
          <a:solidFill>
            <a:srgbClr val="CBD5E1"/>
          </a:solidFill>
          <a:ln/>
        </p:spPr>
      </p:sp>
      <p:sp>
        <p:nvSpPr>
          <p:cNvPr id="71" name="workup Sinus or ectopy"/>
          <p:cNvSpPr/>
          <p:nvPr/>
        </p:nvSpPr>
        <p:spPr>
          <a:xfrm>
            <a:off x="10949940" y="5619382"/>
            <a:ext cx="3223260" cy="760127"/>
          </a:xfrm>
          <a:prstGeom prst="roundRect">
            <a:avLst>
              <a:gd name="adj" fmla="val 7218"/>
            </a:avLst>
          </a:prstGeom>
          <a:solidFill>
            <a:srgbClr val="0A6AA3">
              <a:alpha val="9000"/>
            </a:srgbClr>
          </a:solidFill>
          <a:ln/>
        </p:spPr>
      </p:sp>
      <p:sp>
        <p:nvSpPr>
          <p:cNvPr id="72" name="workup items Sinus or ectopy"/>
          <p:cNvSpPr txBox="1"/>
          <p:nvPr/>
        </p:nvSpPr>
        <p:spPr>
          <a:xfrm>
            <a:off x="11018520" y="5687962"/>
            <a:ext cx="3086100" cy="62296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Holter, patch or loop by frequency⁵</a:t>
            </a:r>
            <a:endParaRPr lang="en-US" sz="1200" dirty="0"/>
          </a:p>
          <a:p>
            <a:pPr marL="114300" indent="-114300">
              <a:lnSpc>
                <a:spcPct val="90000"/>
              </a:lnSpc>
              <a:spcAft>
                <a:spcPts val="200"/>
              </a:spcAft>
              <a:buSzPct val="100000"/>
              <a:buChar char="•"/>
            </a:pPr>
            <a:r>
              <a:rPr lang="en-US" sz="1200" dirty="0">
                <a:solidFill>
                  <a:srgbClr val="0B1220"/>
                </a:solidFill>
              </a:rPr>
              <a:t>Echo: murmur, syncope, frequent PVCs⁴</a:t>
            </a:r>
            <a:endParaRPr lang="en-US" sz="1200" dirty="0"/>
          </a:p>
        </p:txBody>
      </p:sp>
      <p:sp>
        <p:nvSpPr>
          <p:cNvPr id="73" name="Chevron"/>
          <p:cNvSpPr/>
          <p:nvPr/>
        </p:nvSpPr>
        <p:spPr>
          <a:xfrm rot="10800000">
            <a:off x="12497562" y="6402368"/>
            <a:ext cx="128016" cy="64008"/>
          </a:xfrm>
          <a:prstGeom prst="triangle">
            <a:avLst/>
          </a:prstGeom>
          <a:solidFill>
            <a:srgbClr val="CBD5E1"/>
          </a:solidFill>
          <a:ln/>
        </p:spPr>
      </p:sp>
      <p:sp>
        <p:nvSpPr>
          <p:cNvPr id="74" name="Row label MANAGE"/>
          <p:cNvSpPr/>
          <p:nvPr/>
        </p:nvSpPr>
        <p:spPr>
          <a:xfrm>
            <a:off x="457200" y="6489236"/>
            <a:ext cx="292608" cy="1100284"/>
          </a:xfrm>
          <a:prstGeom prst="roundRect">
            <a:avLst>
              <a:gd name="adj" fmla="val 18750"/>
            </a:avLst>
          </a:prstGeom>
          <a:solidFill>
            <a:srgbClr val="067647"/>
          </a:solidFill>
          <a:ln/>
        </p:spPr>
      </p:sp>
      <p:sp>
        <p:nvSpPr>
          <p:cNvPr id="75" name="Row label text MANAGE"/>
          <p:cNvSpPr txBox="1"/>
          <p:nvPr/>
        </p:nvSpPr>
        <p:spPr>
          <a:xfrm rot="16200000">
            <a:off x="53362" y="6893074"/>
            <a:ext cx="1100284"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Narrow, regular"/>
          <p:cNvSpPr/>
          <p:nvPr/>
        </p:nvSpPr>
        <p:spPr>
          <a:xfrm>
            <a:off x="841248" y="6489236"/>
            <a:ext cx="3223260" cy="1100284"/>
          </a:xfrm>
          <a:prstGeom prst="roundRect">
            <a:avLst>
              <a:gd name="adj" fmla="val 4986"/>
            </a:avLst>
          </a:prstGeom>
          <a:solidFill>
            <a:srgbClr val="067647">
              <a:alpha val="9000"/>
            </a:srgbClr>
          </a:solidFill>
          <a:ln/>
        </p:spPr>
      </p:sp>
      <p:sp>
        <p:nvSpPr>
          <p:cNvPr id="77" name="management items Narrow, regular"/>
          <p:cNvSpPr txBox="1"/>
          <p:nvPr/>
        </p:nvSpPr>
        <p:spPr>
          <a:xfrm>
            <a:off x="909828" y="6557816"/>
            <a:ext cx="3086100" cy="96312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Modified Valsalva, legs raised⁸</a:t>
            </a:r>
            <a:endParaRPr lang="en-US" sz="1200" dirty="0"/>
          </a:p>
          <a:p>
            <a:pPr marL="114300" indent="-114300">
              <a:lnSpc>
                <a:spcPct val="90000"/>
              </a:lnSpc>
              <a:spcAft>
                <a:spcPts val="200"/>
              </a:spcAft>
              <a:buSzPct val="100000"/>
              <a:buChar char="•"/>
            </a:pPr>
            <a:r>
              <a:rPr lang="en-US" sz="1200" dirty="0">
                <a:solidFill>
                  <a:srgbClr val="0B1220"/>
                </a:solidFill>
              </a:rPr>
              <a:t>Adenosine 6 mg rapid push, then 12 mg¹</a:t>
            </a:r>
            <a:endParaRPr lang="en-US" sz="1200" dirty="0"/>
          </a:p>
          <a:p>
            <a:pPr marL="114300" indent="-114300">
              <a:lnSpc>
                <a:spcPct val="90000"/>
              </a:lnSpc>
              <a:spcAft>
                <a:spcPts val="200"/>
              </a:spcAft>
              <a:buSzPct val="100000"/>
              <a:buChar char="•"/>
            </a:pPr>
            <a:r>
              <a:rPr lang="en-US" sz="1200" dirty="0">
                <a:solidFill>
                  <a:srgbClr val="0B1220"/>
                </a:solidFill>
              </a:rPr>
              <a:t>Fails: IV β-blocker or diltiazem; ablation¹</a:t>
            </a:r>
            <a:endParaRPr lang="en-US" sz="1200" dirty="0"/>
          </a:p>
        </p:txBody>
      </p:sp>
      <p:sp>
        <p:nvSpPr>
          <p:cNvPr id="78" name="management Narrow, irregular"/>
          <p:cNvSpPr/>
          <p:nvPr/>
        </p:nvSpPr>
        <p:spPr>
          <a:xfrm>
            <a:off x="4210812" y="6489236"/>
            <a:ext cx="3223260" cy="1100284"/>
          </a:xfrm>
          <a:prstGeom prst="roundRect">
            <a:avLst>
              <a:gd name="adj" fmla="val 4986"/>
            </a:avLst>
          </a:prstGeom>
          <a:solidFill>
            <a:srgbClr val="067647">
              <a:alpha val="9000"/>
            </a:srgbClr>
          </a:solidFill>
          <a:ln/>
        </p:spPr>
      </p:sp>
      <p:sp>
        <p:nvSpPr>
          <p:cNvPr id="79" name="management items Narrow, irregular"/>
          <p:cNvSpPr txBox="1"/>
          <p:nvPr/>
        </p:nvSpPr>
        <p:spPr>
          <a:xfrm>
            <a:off x="4279392" y="6557816"/>
            <a:ext cx="3086100" cy="96312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β-blocker; diltiazem if EF &gt;40%²˒³</a:t>
            </a:r>
            <a:endParaRPr lang="en-US" sz="1200" dirty="0"/>
          </a:p>
          <a:p>
            <a:pPr marL="114300" indent="-114300">
              <a:lnSpc>
                <a:spcPct val="90000"/>
              </a:lnSpc>
              <a:spcAft>
                <a:spcPts val="200"/>
              </a:spcAft>
              <a:buSzPct val="100000"/>
              <a:buChar char="•"/>
            </a:pPr>
            <a:r>
              <a:rPr lang="en-US" sz="1200" dirty="0">
                <a:solidFill>
                  <a:srgbClr val="0B1220"/>
                </a:solidFill>
              </a:rPr>
              <a:t>OAC if CHADS-65 positive; DOAC first³</a:t>
            </a:r>
            <a:endParaRPr lang="en-US" sz="1200" dirty="0"/>
          </a:p>
          <a:p>
            <a:pPr marL="114300" indent="-114300">
              <a:lnSpc>
                <a:spcPct val="90000"/>
              </a:lnSpc>
              <a:spcAft>
                <a:spcPts val="200"/>
              </a:spcAft>
              <a:buSzPct val="100000"/>
              <a:buChar char="•"/>
            </a:pPr>
            <a:r>
              <a:rPr lang="en-US" sz="1200" dirty="0">
                <a:solidFill>
                  <a:srgbClr val="0B1220"/>
                </a:solidFill>
              </a:rPr>
              <a:t>&lt;12 h, no stroke/TIA: cardiovert, no OAC³</a:t>
            </a:r>
            <a:endParaRPr lang="en-US" sz="1200" dirty="0"/>
          </a:p>
        </p:txBody>
      </p:sp>
      <p:sp>
        <p:nvSpPr>
          <p:cNvPr id="80" name="management Wide QRS (≥120 ms)"/>
          <p:cNvSpPr/>
          <p:nvPr/>
        </p:nvSpPr>
        <p:spPr>
          <a:xfrm>
            <a:off x="7580376" y="6489236"/>
            <a:ext cx="3223260" cy="1100284"/>
          </a:xfrm>
          <a:prstGeom prst="roundRect">
            <a:avLst>
              <a:gd name="adj" fmla="val 4986"/>
            </a:avLst>
          </a:prstGeom>
          <a:solidFill>
            <a:srgbClr val="067647">
              <a:alpha val="9000"/>
            </a:srgbClr>
          </a:solidFill>
          <a:ln/>
        </p:spPr>
      </p:sp>
      <p:sp>
        <p:nvSpPr>
          <p:cNvPr id="81" name="management items Wide QRS (≥120 ms)"/>
          <p:cNvSpPr txBox="1"/>
          <p:nvPr/>
        </p:nvSpPr>
        <p:spPr>
          <a:xfrm>
            <a:off x="7648956" y="6557816"/>
            <a:ext cx="3086100" cy="96312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Stable VT: procainamide; HFrEF: amio⁴˒¹⁰</a:t>
            </a:r>
            <a:endParaRPr lang="en-US" sz="1200" dirty="0"/>
          </a:p>
          <a:p>
            <a:pPr marL="114300" indent="-114300">
              <a:lnSpc>
                <a:spcPct val="90000"/>
              </a:lnSpc>
              <a:spcAft>
                <a:spcPts val="200"/>
              </a:spcAft>
              <a:buSzPct val="100000"/>
              <a:buChar char="•"/>
            </a:pPr>
            <a:r>
              <a:rPr lang="en-US" sz="1200" dirty="0">
                <a:solidFill>
                  <a:srgbClr val="0B1220"/>
                </a:solidFill>
              </a:rPr>
              <a:t>Pre-excited AF: procainamide; no nodal/amio¹˒²</a:t>
            </a:r>
            <a:endParaRPr lang="en-US" sz="1200" dirty="0"/>
          </a:p>
          <a:p>
            <a:pPr marL="114300" indent="-114300">
              <a:lnSpc>
                <a:spcPct val="90000"/>
              </a:lnSpc>
              <a:spcAft>
                <a:spcPts val="200"/>
              </a:spcAft>
              <a:buSzPct val="100000"/>
              <a:buChar char="•"/>
            </a:pPr>
            <a:r>
              <a:rPr lang="en-US" sz="1200" dirty="0">
                <a:solidFill>
                  <a:srgbClr val="0B1220"/>
                </a:solidFill>
              </a:rPr>
              <a:t>Torsades: IV Mg; stop QT drugs⁴</a:t>
            </a:r>
            <a:endParaRPr lang="en-US" sz="1200" dirty="0"/>
          </a:p>
        </p:txBody>
      </p:sp>
      <p:sp>
        <p:nvSpPr>
          <p:cNvPr id="82" name="management Sinus or ectopy"/>
          <p:cNvSpPr/>
          <p:nvPr/>
        </p:nvSpPr>
        <p:spPr>
          <a:xfrm>
            <a:off x="10949940" y="6489236"/>
            <a:ext cx="3223260" cy="1100284"/>
          </a:xfrm>
          <a:prstGeom prst="roundRect">
            <a:avLst>
              <a:gd name="adj" fmla="val 4986"/>
            </a:avLst>
          </a:prstGeom>
          <a:solidFill>
            <a:srgbClr val="067647">
              <a:alpha val="9000"/>
            </a:srgbClr>
          </a:solidFill>
          <a:ln/>
        </p:spPr>
      </p:sp>
      <p:sp>
        <p:nvSpPr>
          <p:cNvPr id="83" name="management items Sinus or ectopy"/>
          <p:cNvSpPr txBox="1"/>
          <p:nvPr/>
        </p:nvSpPr>
        <p:spPr>
          <a:xfrm>
            <a:off x="11018520" y="6557816"/>
            <a:ext cx="3086100" cy="96312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Sinus tach: treat cause, not rate¹˒¹⁰</a:t>
            </a:r>
            <a:endParaRPr lang="en-US" sz="1200" dirty="0"/>
          </a:p>
          <a:p>
            <a:pPr marL="114300" indent="-114300">
              <a:lnSpc>
                <a:spcPct val="90000"/>
              </a:lnSpc>
              <a:spcAft>
                <a:spcPts val="200"/>
              </a:spcAft>
              <a:buSzPct val="100000"/>
              <a:buChar char="•"/>
            </a:pPr>
            <a:r>
              <a:rPr lang="en-US" sz="1200" dirty="0">
                <a:solidFill>
                  <a:srgbClr val="0B1220"/>
                </a:solidFill>
              </a:rPr>
              <a:t>Symptomatic PVCs: β-blocker⁴</a:t>
            </a:r>
            <a:endParaRPr lang="en-US" sz="1200" dirty="0"/>
          </a:p>
          <a:p>
            <a:pPr marL="114300" indent="-114300">
              <a:lnSpc>
                <a:spcPct val="90000"/>
              </a:lnSpc>
              <a:spcAft>
                <a:spcPts val="200"/>
              </a:spcAft>
              <a:buSzPct val="100000"/>
              <a:buChar char="•"/>
            </a:pPr>
            <a:r>
              <a:rPr lang="en-US" sz="1200" dirty="0">
                <a:solidFill>
                  <a:srgbClr val="0B1220"/>
                </a:solidFill>
              </a:rPr>
              <a:t>Reassure once rhythm–symptom match</a:t>
            </a:r>
            <a:endParaRPr lang="en-US" sz="1200" dirty="0"/>
          </a:p>
        </p:txBody>
      </p:sp>
      <p:pic>
        <p:nvPicPr>
          <p:cNvPr id="84"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5" name="Brand"/>
          <p:cNvSpPr txBox="1"/>
          <p:nvPr/>
        </p:nvSpPr>
        <p:spPr>
          <a:xfrm>
            <a:off x="731520" y="7717536"/>
            <a:ext cx="2168426"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stethopedia.ca/approach/palpitations</a:t>
            </a:r>
            <a:endParaRPr lang="en-US" sz="900" dirty="0"/>
          </a:p>
        </p:txBody>
      </p:sp>
      <p:sp>
        <p:nvSpPr>
          <p:cNvPr id="86" name="Evidence"/>
          <p:cNvSpPr txBox="1"/>
          <p:nvPr/>
        </p:nvSpPr>
        <p:spPr>
          <a:xfrm>
            <a:off x="3219986" y="7717536"/>
            <a:ext cx="10953214"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Page 2016, J Am Coll Cardiol</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Joglar 2024, Circulation</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Andrade 2020, Can J Cardiol</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Al-Khatib 2018, Circulation</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Thavendiranathan 2009, JAMA</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Weber 1996, Am J Med</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Brugada 1991, Circulation</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Appelboam 2015, Lancet</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Wigginton 2025, Circulation</a:t>
            </a:r>
            <a:pPr indent="0" marL="0">
              <a:buNone/>
            </a:pPr>
            <a:r>
              <a:rPr lang="en-US" sz="850" dirty="0">
                <a:solidFill>
                  <a:srgbClr val="64748B"/>
                </a:solidFill>
              </a:rPr>
              <a:t>   </a:t>
            </a:r>
            <a:pPr indent="0" marL="0">
              <a:buNone/>
            </a:pPr>
            <a:r>
              <a:rPr lang="en-US" sz="850" dirty="0">
                <a:solidFill>
                  <a:srgbClr val="64748B"/>
                </a:solidFill>
              </a:rPr>
              <a:t>¹⁰ Manual 2024–25, pp. 4, 8–10</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Dyspnea</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RESPIRATORY</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120941"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LR 0.11</a:t>
            </a:r>
            <a:endParaRPr lang="en-US" sz="2600" dirty="0"/>
          </a:p>
        </p:txBody>
      </p:sp>
      <p:sp>
        <p:nvSpPr>
          <p:cNvPr id="6" name="Key rule text"/>
          <p:cNvSpPr txBox="1"/>
          <p:nvPr/>
        </p:nvSpPr>
        <p:spPr>
          <a:xfrm>
            <a:off x="9844317" y="301752"/>
            <a:ext cx="4200867"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BNP &lt;100 ng/L (pg/mL)²</a:t>
            </a:r>
            <a:endParaRPr lang="en-US" sz="850" dirty="0"/>
          </a:p>
          <a:p>
            <a:pPr indent="0" marL="0">
              <a:buNone/>
            </a:pPr>
            <a:r>
              <a:rPr lang="en-US" sz="1050" dirty="0">
                <a:solidFill>
                  <a:srgbClr val="334155"/>
                </a:solidFill>
              </a:rPr>
              <a:t>for HF in ED dyspnea; NT-proBNP uses its own, higher cutoffs</a:t>
            </a:r>
            <a:endParaRPr lang="en-US" sz="850" dirty="0"/>
          </a:p>
        </p:txBody>
      </p:sp>
      <p:sp>
        <p:nvSpPr>
          <p:cNvPr id="7" name="Presentation"/>
          <p:cNvSpPr/>
          <p:nvPr/>
        </p:nvSpPr>
        <p:spPr>
          <a:xfrm>
            <a:off x="457200" y="1261872"/>
            <a:ext cx="1783080" cy="1230401"/>
          </a:xfrm>
          <a:prstGeom prst="roundRect">
            <a:avLst>
              <a:gd name="adj" fmla="val 5202"/>
            </a:avLst>
          </a:prstGeom>
          <a:solidFill>
            <a:srgbClr val="0B2540"/>
          </a:solidFill>
          <a:ln w="12700">
            <a:solidFill>
              <a:srgbClr val="0B2540"/>
            </a:solidFill>
          </a:ln>
        </p:spPr>
        <p:txBody>
          <a:bodyPr wrap="square" lIns="68580" tIns="68580" rIns="68580" bIns="68580" rtlCol="0" anchor="ctr"/>
          <a:lstStyle/>
          <a:p>
            <a:pPr algn="l" indent="0" marL="0">
              <a:buNone/>
            </a:pPr>
            <a:r>
              <a:rPr lang="en-US" sz="1200" b="1" dirty="0">
                <a:solidFill>
                  <a:srgbClr val="FFFFFF"/>
                </a:solidFill>
              </a:rPr>
              <a:t>Shortness of breath, new or acutely worse</a:t>
            </a:r>
            <a:endParaRPr lang="en-US" sz="1200" dirty="0"/>
          </a:p>
        </p:txBody>
      </p:sp>
      <p:sp>
        <p:nvSpPr>
          <p:cNvPr id="8" name="Step 1"/>
          <p:cNvSpPr/>
          <p:nvPr/>
        </p:nvSpPr>
        <p:spPr>
          <a:xfrm>
            <a:off x="2514600" y="1261872"/>
            <a:ext cx="2057400" cy="1230401"/>
          </a:xfrm>
          <a:prstGeom prst="roundRect">
            <a:avLst>
              <a:gd name="adj" fmla="val 5202"/>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Look yourself: RR, SpO2, work of breathing, speech, mentation; ABCs, monitor, IV¹²</a:t>
            </a:r>
            <a:endParaRPr lang="en-US" sz="1200" dirty="0"/>
          </a:p>
        </p:txBody>
      </p:sp>
      <p:sp>
        <p:nvSpPr>
          <p:cNvPr id="9" name="Step 2"/>
          <p:cNvSpPr/>
          <p:nvPr/>
        </p:nvSpPr>
        <p:spPr>
          <a:xfrm>
            <a:off x="4846320" y="1261872"/>
            <a:ext cx="2057400" cy="1230401"/>
          </a:xfrm>
          <a:prstGeom prst="roundRect">
            <a:avLst>
              <a:gd name="adj" fmla="val 5202"/>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ECG, chest X-ray, blood gas, BNP, hs-troponin; lung and cardiac POCUS²˒⁵˒¹²</a:t>
            </a:r>
            <a:endParaRPr lang="en-US" sz="1200" dirty="0"/>
          </a:p>
        </p:txBody>
      </p:sp>
      <p:sp>
        <p:nvSpPr>
          <p:cNvPr id="10" name="Decision"/>
          <p:cNvSpPr/>
          <p:nvPr/>
        </p:nvSpPr>
        <p:spPr>
          <a:xfrm>
            <a:off x="7178040" y="1261872"/>
            <a:ext cx="1463040" cy="1230401"/>
          </a:xfrm>
          <a:prstGeom prst="roundRect">
            <a:avLst>
              <a:gd name="adj" fmla="val 5202"/>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200" b="1" dirty="0">
                <a:solidFill>
                  <a:srgbClr val="075A8C"/>
                </a:solidFill>
                <a:latin typeface="Poppins" pitchFamily="34" charset="0"/>
                <a:ea typeface="Poppins" pitchFamily="34" charset="-122"/>
                <a:cs typeface="Poppins" pitchFamily="34" charset="-120"/>
              </a:rPr>
              <a:t>Respiratory distress?</a:t>
            </a:r>
            <a:endParaRPr lang="en-US" sz="1200" dirty="0"/>
          </a:p>
        </p:txBody>
      </p:sp>
      <p:sp>
        <p:nvSpPr>
          <p:cNvPr id="11" name="Arrow"/>
          <p:cNvSpPr/>
          <p:nvPr/>
        </p:nvSpPr>
        <p:spPr>
          <a:xfrm>
            <a:off x="2276856" y="1877073"/>
            <a:ext cx="201168" cy="0"/>
          </a:xfrm>
          <a:prstGeom prst="line">
            <a:avLst/>
          </a:prstGeom>
          <a:noFill/>
          <a:ln w="19050">
            <a:solidFill>
              <a:srgbClr val="CBD5E1"/>
            </a:solidFill>
            <a:prstDash val="solid"/>
            <a:tailEnd type="triangle"/>
          </a:ln>
        </p:spPr>
      </p:sp>
      <p:sp>
        <p:nvSpPr>
          <p:cNvPr id="12" name="Arrow"/>
          <p:cNvSpPr/>
          <p:nvPr/>
        </p:nvSpPr>
        <p:spPr>
          <a:xfrm>
            <a:off x="4608576" y="1877073"/>
            <a:ext cx="201168" cy="0"/>
          </a:xfrm>
          <a:prstGeom prst="line">
            <a:avLst/>
          </a:prstGeom>
          <a:noFill/>
          <a:ln w="19050">
            <a:solidFill>
              <a:srgbClr val="CBD5E1"/>
            </a:solidFill>
            <a:prstDash val="solid"/>
            <a:tailEnd type="triangle"/>
          </a:ln>
        </p:spPr>
      </p:sp>
      <p:sp>
        <p:nvSpPr>
          <p:cNvPr id="13" name="Arrow"/>
          <p:cNvSpPr/>
          <p:nvPr/>
        </p:nvSpPr>
        <p:spPr>
          <a:xfrm>
            <a:off x="6940296" y="1877073"/>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230401"/>
          </a:xfrm>
          <a:prstGeom prst="roundRect">
            <a:avLst>
              <a:gd name="adj" fmla="val 5202"/>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34010"/>
          </a:xfrm>
          <a:prstGeom prst="roundRect">
            <a:avLst>
              <a:gd name="adj" fmla="val 19163"/>
            </a:avLst>
          </a:prstGeom>
          <a:solidFill>
            <a:srgbClr val="B42318"/>
          </a:solidFill>
          <a:ln w="15875">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Distress: call for help; secure the airway¹²</a:t>
            </a:r>
            <a:endParaRPr lang="en-US" sz="1250" dirty="0"/>
          </a:p>
        </p:txBody>
      </p:sp>
      <p:sp>
        <p:nvSpPr>
          <p:cNvPr id="16" name="Red flag items 1"/>
          <p:cNvSpPr txBox="1"/>
          <p:nvPr/>
        </p:nvSpPr>
        <p:spPr>
          <a:xfrm>
            <a:off x="8983980" y="1641602"/>
            <a:ext cx="2505456" cy="546125"/>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Stridor, angioedema: IM epi¹⁰</a:t>
            </a:r>
            <a:endParaRPr lang="en-US" sz="1150" dirty="0"/>
          </a:p>
          <a:p>
            <a:pPr marL="114300" indent="-114300">
              <a:lnSpc>
                <a:spcPct val="90000"/>
              </a:lnSpc>
              <a:spcAft>
                <a:spcPts val="150"/>
              </a:spcAft>
              <a:buSzPct val="100000"/>
              <a:buChar char="•"/>
            </a:pPr>
            <a:r>
              <a:rPr lang="en-US" sz="1150" dirty="0">
                <a:solidFill>
                  <a:srgbClr val="0B1220"/>
                </a:solidFill>
              </a:rPr>
              <a:t>Can't speak; quiet chest</a:t>
            </a:r>
            <a:endParaRPr lang="en-US" sz="1150" dirty="0"/>
          </a:p>
          <a:p>
            <a:pPr marL="114300" indent="-114300">
              <a:lnSpc>
                <a:spcPct val="90000"/>
              </a:lnSpc>
              <a:spcAft>
                <a:spcPts val="150"/>
              </a:spcAft>
              <a:buSzPct val="100000"/>
              <a:buChar char="•"/>
            </a:pPr>
            <a:r>
              <a:rPr lang="en-US" sz="1150" dirty="0">
                <a:solidFill>
                  <a:srgbClr val="0B1220"/>
                </a:solidFill>
              </a:rPr>
              <a:t>Drowsy, tiring, or rising PaCO2</a:t>
            </a:r>
            <a:endParaRPr lang="en-US" sz="1150" dirty="0"/>
          </a:p>
        </p:txBody>
      </p:sp>
      <p:sp>
        <p:nvSpPr>
          <p:cNvPr id="17" name="Red flag items 2"/>
          <p:cNvSpPr txBox="1"/>
          <p:nvPr/>
        </p:nvSpPr>
        <p:spPr>
          <a:xfrm>
            <a:off x="11599164" y="1641602"/>
            <a:ext cx="2505456" cy="546125"/>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Hypoxemia despite high-flow O2</a:t>
            </a:r>
            <a:endParaRPr lang="en-US" sz="1150" dirty="0"/>
          </a:p>
          <a:p>
            <a:pPr marL="114300" indent="-114300">
              <a:lnSpc>
                <a:spcPct val="90000"/>
              </a:lnSpc>
              <a:spcAft>
                <a:spcPts val="150"/>
              </a:spcAft>
              <a:buSzPct val="100000"/>
              <a:buChar char="•"/>
            </a:pPr>
            <a:r>
              <a:rPr lang="en-US" sz="1150" dirty="0">
                <a:solidFill>
                  <a:srgbClr val="0B1220"/>
                </a:solidFill>
              </a:rPr>
              <a:t>Tension PTX signs: decompress</a:t>
            </a:r>
            <a:endParaRPr lang="en-US" sz="1150" dirty="0"/>
          </a:p>
          <a:p>
            <a:pPr marL="114300" indent="-114300">
              <a:lnSpc>
                <a:spcPct val="90000"/>
              </a:lnSpc>
              <a:spcAft>
                <a:spcPts val="150"/>
              </a:spcAft>
              <a:buSzPct val="100000"/>
              <a:buChar char="•"/>
            </a:pPr>
            <a:r>
              <a:rPr lang="en-US" sz="1150" dirty="0">
                <a:solidFill>
                  <a:srgbClr val="0B1220"/>
                </a:solidFill>
              </a:rPr>
              <a:t>Shock: PE, tamponade³˒¹²</a:t>
            </a:r>
            <a:endParaRPr lang="en-US" sz="1150" dirty="0"/>
          </a:p>
        </p:txBody>
      </p:sp>
      <p:sp>
        <p:nvSpPr>
          <p:cNvPr id="18" name="Red flag action"/>
          <p:cNvSpPr txBox="1"/>
          <p:nvPr/>
        </p:nvSpPr>
        <p:spPr>
          <a:xfrm>
            <a:off x="8983980" y="2260879"/>
            <a:ext cx="5120640" cy="181102"/>
          </a:xfrm>
          <a:prstGeom prst="rect">
            <a:avLst/>
          </a:prstGeom>
          <a:noFill/>
          <a:ln/>
        </p:spPr>
        <p:txBody>
          <a:bodyPr wrap="square" lIns="0" tIns="0" rIns="0" bIns="0" rtlCol="0" anchor="b"/>
          <a:lstStyle/>
          <a:p>
            <a:pPr indent="0" marL="0">
              <a:buNone/>
            </a:pPr>
            <a:r>
              <a:rPr lang="en-US" sz="1150" b="1" dirty="0">
                <a:solidFill>
                  <a:srgbClr val="B42318"/>
                </a:solidFill>
              </a:rPr>
              <a:t>→ O2 to SpO2 ≤96% (88–92% if CO2 retainer); intubate early⁷˒⁸</a:t>
            </a:r>
            <a:endParaRPr lang="en-US" sz="1150" dirty="0"/>
          </a:p>
        </p:txBody>
      </p:sp>
      <p:sp>
        <p:nvSpPr>
          <p:cNvPr id="19" name="Yes arrow"/>
          <p:cNvSpPr/>
          <p:nvPr/>
        </p:nvSpPr>
        <p:spPr>
          <a:xfrm>
            <a:off x="8677656" y="1877073"/>
            <a:ext cx="201168" cy="0"/>
          </a:xfrm>
          <a:prstGeom prst="line">
            <a:avLst/>
          </a:prstGeom>
          <a:noFill/>
          <a:ln w="22225">
            <a:solidFill>
              <a:srgbClr val="B42318"/>
            </a:solidFill>
            <a:prstDash val="solid"/>
            <a:tailEnd type="triangle"/>
          </a:ln>
        </p:spPr>
      </p:sp>
      <p:sp>
        <p:nvSpPr>
          <p:cNvPr id="20" name="Yes label"/>
          <p:cNvSpPr txBox="1"/>
          <p:nvPr/>
        </p:nvSpPr>
        <p:spPr>
          <a:xfrm>
            <a:off x="8641080" y="1657617"/>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492273"/>
            <a:ext cx="0" cy="438912"/>
          </a:xfrm>
          <a:prstGeom prst="line">
            <a:avLst/>
          </a:prstGeom>
          <a:noFill/>
          <a:ln w="19050">
            <a:solidFill>
              <a:srgbClr val="CBD5E1"/>
            </a:solidFill>
            <a:prstDash val="solid"/>
          </a:ln>
        </p:spPr>
      </p:sp>
      <p:sp>
        <p:nvSpPr>
          <p:cNvPr id="22" name="Bus"/>
          <p:cNvSpPr/>
          <p:nvPr/>
        </p:nvSpPr>
        <p:spPr>
          <a:xfrm>
            <a:off x="2452878" y="2931185"/>
            <a:ext cx="10108692" cy="0"/>
          </a:xfrm>
          <a:prstGeom prst="line">
            <a:avLst/>
          </a:prstGeom>
          <a:noFill/>
          <a:ln w="19050">
            <a:solidFill>
              <a:srgbClr val="CBD5E1"/>
            </a:solidFill>
            <a:prstDash val="solid"/>
          </a:ln>
        </p:spPr>
      </p:sp>
      <p:sp>
        <p:nvSpPr>
          <p:cNvPr id="23" name="Arrow"/>
          <p:cNvSpPr/>
          <p:nvPr/>
        </p:nvSpPr>
        <p:spPr>
          <a:xfrm>
            <a:off x="2452878" y="2931185"/>
            <a:ext cx="0" cy="155448"/>
          </a:xfrm>
          <a:prstGeom prst="line">
            <a:avLst/>
          </a:prstGeom>
          <a:noFill/>
          <a:ln w="19050">
            <a:solidFill>
              <a:srgbClr val="CBD5E1"/>
            </a:solidFill>
            <a:prstDash val="solid"/>
            <a:tailEnd type="triangle"/>
          </a:ln>
        </p:spPr>
      </p:sp>
      <p:sp>
        <p:nvSpPr>
          <p:cNvPr id="24" name="Arrow"/>
          <p:cNvSpPr/>
          <p:nvPr/>
        </p:nvSpPr>
        <p:spPr>
          <a:xfrm>
            <a:off x="5822442" y="2931185"/>
            <a:ext cx="0" cy="155448"/>
          </a:xfrm>
          <a:prstGeom prst="line">
            <a:avLst/>
          </a:prstGeom>
          <a:noFill/>
          <a:ln w="19050">
            <a:solidFill>
              <a:srgbClr val="CBD5E1"/>
            </a:solidFill>
            <a:prstDash val="solid"/>
            <a:tailEnd type="triangle"/>
          </a:ln>
        </p:spPr>
      </p:sp>
      <p:sp>
        <p:nvSpPr>
          <p:cNvPr id="25" name="Arrow"/>
          <p:cNvSpPr/>
          <p:nvPr/>
        </p:nvSpPr>
        <p:spPr>
          <a:xfrm>
            <a:off x="9192006" y="2931185"/>
            <a:ext cx="0" cy="155448"/>
          </a:xfrm>
          <a:prstGeom prst="line">
            <a:avLst/>
          </a:prstGeom>
          <a:noFill/>
          <a:ln w="19050">
            <a:solidFill>
              <a:srgbClr val="CBD5E1"/>
            </a:solidFill>
            <a:prstDash val="solid"/>
            <a:tailEnd type="triangle"/>
          </a:ln>
        </p:spPr>
      </p:sp>
      <p:sp>
        <p:nvSpPr>
          <p:cNvPr id="26" name="Arrow"/>
          <p:cNvSpPr/>
          <p:nvPr/>
        </p:nvSpPr>
        <p:spPr>
          <a:xfrm>
            <a:off x="12561570" y="2931185"/>
            <a:ext cx="0" cy="155448"/>
          </a:xfrm>
          <a:prstGeom prst="line">
            <a:avLst/>
          </a:prstGeom>
          <a:noFill/>
          <a:ln w="19050">
            <a:solidFill>
              <a:srgbClr val="CBD5E1"/>
            </a:solidFill>
            <a:prstDash val="solid"/>
            <a:tailEnd type="triangle"/>
          </a:ln>
        </p:spPr>
      </p:sp>
      <p:sp>
        <p:nvSpPr>
          <p:cNvPr id="27" name="Branch question"/>
          <p:cNvSpPr/>
          <p:nvPr/>
        </p:nvSpPr>
        <p:spPr>
          <a:xfrm>
            <a:off x="6726468" y="2602001"/>
            <a:ext cx="2366185"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50" b="1" dirty="0">
                <a:solidFill>
                  <a:srgbClr val="075A8C"/>
                </a:solidFill>
              </a:rPr>
              <a:t>If not: where is the problem?</a:t>
            </a:r>
            <a:endParaRPr lang="en-US" sz="1150" dirty="0"/>
          </a:p>
        </p:txBody>
      </p:sp>
      <p:sp>
        <p:nvSpPr>
          <p:cNvPr id="28" name="Branch Heart &amp; vessels"/>
          <p:cNvSpPr/>
          <p:nvPr/>
        </p:nvSpPr>
        <p:spPr>
          <a:xfrm>
            <a:off x="841248" y="3114065"/>
            <a:ext cx="3223260" cy="334010"/>
          </a:xfrm>
          <a:prstGeom prst="roundRect">
            <a:avLst>
              <a:gd name="adj" fmla="val 19163"/>
            </a:avLst>
          </a:prstGeom>
          <a:solidFill>
            <a:srgbClr val="B42318"/>
          </a:solidFill>
          <a:ln w="12700">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Heart &amp; vessels</a:t>
            </a:r>
            <a:endParaRPr lang="en-US" sz="1250" dirty="0"/>
          </a:p>
        </p:txBody>
      </p:sp>
      <p:sp>
        <p:nvSpPr>
          <p:cNvPr id="29" name="Branch Airways"/>
          <p:cNvSpPr/>
          <p:nvPr/>
        </p:nvSpPr>
        <p:spPr>
          <a:xfrm>
            <a:off x="4210812" y="3114065"/>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Airways</a:t>
            </a:r>
            <a:endParaRPr lang="en-US" sz="1250" dirty="0"/>
          </a:p>
        </p:txBody>
      </p:sp>
      <p:sp>
        <p:nvSpPr>
          <p:cNvPr id="30" name="Branch Lung &amp; pleura"/>
          <p:cNvSpPr/>
          <p:nvPr/>
        </p:nvSpPr>
        <p:spPr>
          <a:xfrm>
            <a:off x="7580376" y="3114065"/>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Lung &amp; pleura</a:t>
            </a:r>
            <a:endParaRPr lang="en-US" sz="1250" dirty="0"/>
          </a:p>
        </p:txBody>
      </p:sp>
      <p:sp>
        <p:nvSpPr>
          <p:cNvPr id="31" name="Branch Outside the chest"/>
          <p:cNvSpPr/>
          <p:nvPr/>
        </p:nvSpPr>
        <p:spPr>
          <a:xfrm>
            <a:off x="10949940" y="3114065"/>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Outside the chest</a:t>
            </a:r>
            <a:endParaRPr lang="en-US" sz="1250" dirty="0"/>
          </a:p>
        </p:txBody>
      </p:sp>
      <p:sp>
        <p:nvSpPr>
          <p:cNvPr id="32" name="Row label CAUSES"/>
          <p:cNvSpPr/>
          <p:nvPr/>
        </p:nvSpPr>
        <p:spPr>
          <a:xfrm>
            <a:off x="457200" y="3539515"/>
            <a:ext cx="292608" cy="930205"/>
          </a:xfrm>
          <a:prstGeom prst="roundRect">
            <a:avLst>
              <a:gd name="adj" fmla="val 18750"/>
            </a:avLst>
          </a:prstGeom>
          <a:solidFill>
            <a:srgbClr val="0B2540"/>
          </a:solidFill>
          <a:ln/>
        </p:spPr>
      </p:sp>
      <p:sp>
        <p:nvSpPr>
          <p:cNvPr id="33" name="Row label text CAUSES"/>
          <p:cNvSpPr txBox="1"/>
          <p:nvPr/>
        </p:nvSpPr>
        <p:spPr>
          <a:xfrm rot="16200000">
            <a:off x="138401" y="3858314"/>
            <a:ext cx="93020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Heart &amp; vessels"/>
          <p:cNvSpPr/>
          <p:nvPr/>
        </p:nvSpPr>
        <p:spPr>
          <a:xfrm>
            <a:off x="841248" y="3539515"/>
            <a:ext cx="3223260" cy="930205"/>
          </a:xfrm>
          <a:prstGeom prst="roundRect">
            <a:avLst>
              <a:gd name="adj" fmla="val 5898"/>
            </a:avLst>
          </a:prstGeom>
          <a:solidFill>
            <a:srgbClr val="FFFFFF"/>
          </a:solidFill>
          <a:ln w="9525">
            <a:solidFill>
              <a:srgbClr val="CBD5E1"/>
            </a:solidFill>
            <a:prstDash val="solid"/>
          </a:ln>
        </p:spPr>
      </p:sp>
      <p:sp>
        <p:nvSpPr>
          <p:cNvPr id="35" name="causes items Heart &amp; vessels"/>
          <p:cNvSpPr txBox="1"/>
          <p:nvPr/>
        </p:nvSpPr>
        <p:spPr>
          <a:xfrm>
            <a:off x="909828" y="3608095"/>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Acute heart failure, ACS</a:t>
            </a:r>
            <a:endParaRPr lang="en-US" sz="1200" dirty="0"/>
          </a:p>
          <a:p>
            <a:pPr marL="114300" indent="-114300">
              <a:lnSpc>
                <a:spcPct val="90000"/>
              </a:lnSpc>
              <a:spcAft>
                <a:spcPts val="200"/>
              </a:spcAft>
              <a:buSzPct val="100000"/>
              <a:buChar char="•"/>
            </a:pPr>
            <a:r>
              <a:rPr lang="en-US" sz="1200" b="1" dirty="0">
                <a:solidFill>
                  <a:srgbClr val="B42318"/>
                </a:solidFill>
              </a:rPr>
              <a:t>Pulmonary embolism</a:t>
            </a:r>
            <a:endParaRPr lang="en-US" sz="1200" dirty="0"/>
          </a:p>
          <a:p>
            <a:pPr marL="114300" indent="-114300">
              <a:lnSpc>
                <a:spcPct val="90000"/>
              </a:lnSpc>
              <a:spcAft>
                <a:spcPts val="200"/>
              </a:spcAft>
              <a:buSzPct val="100000"/>
              <a:buChar char="•"/>
            </a:pPr>
            <a:r>
              <a:rPr lang="en-US" sz="1200" dirty="0">
                <a:solidFill>
                  <a:srgbClr val="0B1220"/>
                </a:solidFill>
              </a:rPr>
              <a:t>Arrhythmia, valve disease, tamponade</a:t>
            </a:r>
            <a:endParaRPr lang="en-US" sz="1200" dirty="0"/>
          </a:p>
        </p:txBody>
      </p:sp>
      <p:sp>
        <p:nvSpPr>
          <p:cNvPr id="36" name="Chevron"/>
          <p:cNvSpPr/>
          <p:nvPr/>
        </p:nvSpPr>
        <p:spPr>
          <a:xfrm rot="10800000">
            <a:off x="2388870" y="4492581"/>
            <a:ext cx="128016" cy="64008"/>
          </a:xfrm>
          <a:prstGeom prst="triangle">
            <a:avLst/>
          </a:prstGeom>
          <a:solidFill>
            <a:srgbClr val="CBD5E1"/>
          </a:solidFill>
          <a:ln/>
        </p:spPr>
      </p:sp>
      <p:sp>
        <p:nvSpPr>
          <p:cNvPr id="37" name="causes Airways"/>
          <p:cNvSpPr/>
          <p:nvPr/>
        </p:nvSpPr>
        <p:spPr>
          <a:xfrm>
            <a:off x="4210812" y="3539515"/>
            <a:ext cx="3223260" cy="930205"/>
          </a:xfrm>
          <a:prstGeom prst="roundRect">
            <a:avLst>
              <a:gd name="adj" fmla="val 5898"/>
            </a:avLst>
          </a:prstGeom>
          <a:solidFill>
            <a:srgbClr val="FFFFFF"/>
          </a:solidFill>
          <a:ln w="9525">
            <a:solidFill>
              <a:srgbClr val="CBD5E1"/>
            </a:solidFill>
            <a:prstDash val="solid"/>
          </a:ln>
        </p:spPr>
      </p:sp>
      <p:sp>
        <p:nvSpPr>
          <p:cNvPr id="38" name="causes items Airways"/>
          <p:cNvSpPr txBox="1"/>
          <p:nvPr/>
        </p:nvSpPr>
        <p:spPr>
          <a:xfrm>
            <a:off x="4279392" y="3608095"/>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Anaphylaxis, angioedema, foreign body</a:t>
            </a:r>
            <a:endParaRPr lang="en-US" sz="1200" dirty="0"/>
          </a:p>
          <a:p>
            <a:pPr marL="114300" indent="-114300">
              <a:lnSpc>
                <a:spcPct val="90000"/>
              </a:lnSpc>
              <a:spcAft>
                <a:spcPts val="200"/>
              </a:spcAft>
              <a:buSzPct val="100000"/>
              <a:buChar char="•"/>
            </a:pPr>
            <a:r>
              <a:rPr lang="en-US" sz="1200" dirty="0">
                <a:solidFill>
                  <a:srgbClr val="0B1220"/>
                </a:solidFill>
              </a:rPr>
              <a:t>Asthma or COPD exacerbation</a:t>
            </a:r>
            <a:endParaRPr lang="en-US" sz="1200" dirty="0"/>
          </a:p>
          <a:p>
            <a:pPr marL="114300" indent="-114300">
              <a:lnSpc>
                <a:spcPct val="90000"/>
              </a:lnSpc>
              <a:spcAft>
                <a:spcPts val="200"/>
              </a:spcAft>
              <a:buSzPct val="100000"/>
              <a:buChar char="•"/>
            </a:pPr>
            <a:r>
              <a:rPr lang="en-US" sz="1200" dirty="0">
                <a:solidFill>
                  <a:srgbClr val="0B1220"/>
                </a:solidFill>
              </a:rPr>
              <a:t>Mucus plug; vocal cord dysfunction</a:t>
            </a:r>
            <a:endParaRPr lang="en-US" sz="1200" dirty="0"/>
          </a:p>
        </p:txBody>
      </p:sp>
      <p:sp>
        <p:nvSpPr>
          <p:cNvPr id="39" name="Chevron"/>
          <p:cNvSpPr/>
          <p:nvPr/>
        </p:nvSpPr>
        <p:spPr>
          <a:xfrm rot="10800000">
            <a:off x="5758434" y="4492581"/>
            <a:ext cx="128016" cy="64008"/>
          </a:xfrm>
          <a:prstGeom prst="triangle">
            <a:avLst/>
          </a:prstGeom>
          <a:solidFill>
            <a:srgbClr val="CBD5E1"/>
          </a:solidFill>
          <a:ln/>
        </p:spPr>
      </p:sp>
      <p:sp>
        <p:nvSpPr>
          <p:cNvPr id="40" name="causes Lung &amp; pleura"/>
          <p:cNvSpPr/>
          <p:nvPr/>
        </p:nvSpPr>
        <p:spPr>
          <a:xfrm>
            <a:off x="7580376" y="3539515"/>
            <a:ext cx="3223260" cy="930205"/>
          </a:xfrm>
          <a:prstGeom prst="roundRect">
            <a:avLst>
              <a:gd name="adj" fmla="val 5898"/>
            </a:avLst>
          </a:prstGeom>
          <a:solidFill>
            <a:srgbClr val="FFFFFF"/>
          </a:solidFill>
          <a:ln w="9525">
            <a:solidFill>
              <a:srgbClr val="CBD5E1"/>
            </a:solidFill>
            <a:prstDash val="solid"/>
          </a:ln>
        </p:spPr>
      </p:sp>
      <p:sp>
        <p:nvSpPr>
          <p:cNvPr id="41" name="causes items Lung &amp; pleura"/>
          <p:cNvSpPr txBox="1"/>
          <p:nvPr/>
        </p:nvSpPr>
        <p:spPr>
          <a:xfrm>
            <a:off x="7648956" y="3608095"/>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Pneumonia, aspiration</a:t>
            </a:r>
            <a:endParaRPr lang="en-US" sz="1200" dirty="0"/>
          </a:p>
          <a:p>
            <a:pPr marL="114300" indent="-114300">
              <a:lnSpc>
                <a:spcPct val="90000"/>
              </a:lnSpc>
              <a:spcAft>
                <a:spcPts val="200"/>
              </a:spcAft>
              <a:buSzPct val="100000"/>
              <a:buChar char="•"/>
            </a:pPr>
            <a:r>
              <a:rPr lang="en-US" sz="1200" b="1" dirty="0">
                <a:solidFill>
                  <a:srgbClr val="B42318"/>
                </a:solidFill>
              </a:rPr>
              <a:t>Tension pneumothorax</a:t>
            </a:r>
            <a:endParaRPr lang="en-US" sz="1200" dirty="0"/>
          </a:p>
          <a:p>
            <a:pPr marL="114300" indent="-114300">
              <a:lnSpc>
                <a:spcPct val="90000"/>
              </a:lnSpc>
              <a:spcAft>
                <a:spcPts val="200"/>
              </a:spcAft>
              <a:buSzPct val="100000"/>
              <a:buChar char="•"/>
            </a:pPr>
            <a:r>
              <a:rPr lang="en-US" sz="1200" dirty="0">
                <a:solidFill>
                  <a:srgbClr val="0B1220"/>
                </a:solidFill>
              </a:rPr>
              <a:t>Effusion, ARDS, ILD, hemorrhage</a:t>
            </a:r>
            <a:endParaRPr lang="en-US" sz="1200" dirty="0"/>
          </a:p>
        </p:txBody>
      </p:sp>
      <p:sp>
        <p:nvSpPr>
          <p:cNvPr id="42" name="Chevron"/>
          <p:cNvSpPr/>
          <p:nvPr/>
        </p:nvSpPr>
        <p:spPr>
          <a:xfrm rot="10800000">
            <a:off x="9127998" y="4492581"/>
            <a:ext cx="128016" cy="64008"/>
          </a:xfrm>
          <a:prstGeom prst="triangle">
            <a:avLst/>
          </a:prstGeom>
          <a:solidFill>
            <a:srgbClr val="CBD5E1"/>
          </a:solidFill>
          <a:ln/>
        </p:spPr>
      </p:sp>
      <p:sp>
        <p:nvSpPr>
          <p:cNvPr id="43" name="causes Outside the chest"/>
          <p:cNvSpPr/>
          <p:nvPr/>
        </p:nvSpPr>
        <p:spPr>
          <a:xfrm>
            <a:off x="10949940" y="3539515"/>
            <a:ext cx="3223260" cy="930205"/>
          </a:xfrm>
          <a:prstGeom prst="roundRect">
            <a:avLst>
              <a:gd name="adj" fmla="val 5898"/>
            </a:avLst>
          </a:prstGeom>
          <a:solidFill>
            <a:srgbClr val="FFFFFF"/>
          </a:solidFill>
          <a:ln w="9525">
            <a:solidFill>
              <a:srgbClr val="CBD5E1"/>
            </a:solidFill>
            <a:prstDash val="solid"/>
          </a:ln>
        </p:spPr>
      </p:sp>
      <p:sp>
        <p:nvSpPr>
          <p:cNvPr id="44" name="causes items Outside the chest"/>
          <p:cNvSpPr txBox="1"/>
          <p:nvPr/>
        </p:nvSpPr>
        <p:spPr>
          <a:xfrm>
            <a:off x="11018520" y="3608095"/>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Metabolic acidosis: DKA, sepsis</a:t>
            </a:r>
            <a:endParaRPr lang="en-US" sz="1200" dirty="0"/>
          </a:p>
          <a:p>
            <a:pPr marL="114300" indent="-114300">
              <a:lnSpc>
                <a:spcPct val="90000"/>
              </a:lnSpc>
              <a:spcAft>
                <a:spcPts val="200"/>
              </a:spcAft>
              <a:buSzPct val="100000"/>
              <a:buChar char="•"/>
            </a:pPr>
            <a:r>
              <a:rPr lang="en-US" sz="1200" dirty="0">
                <a:solidFill>
                  <a:srgbClr val="0B1220"/>
                </a:solidFill>
              </a:rPr>
              <a:t>Anemia; toxins: CO, salicylate, opioids</a:t>
            </a:r>
            <a:endParaRPr lang="en-US" sz="1200" dirty="0"/>
          </a:p>
          <a:p>
            <a:pPr marL="114300" indent="-114300">
              <a:lnSpc>
                <a:spcPct val="90000"/>
              </a:lnSpc>
              <a:spcAft>
                <a:spcPts val="200"/>
              </a:spcAft>
              <a:buSzPct val="100000"/>
              <a:buChar char="•"/>
            </a:pPr>
            <a:r>
              <a:rPr lang="en-US" sz="1200" dirty="0">
                <a:solidFill>
                  <a:srgbClr val="0B1220"/>
                </a:solidFill>
              </a:rPr>
              <a:t>GBS, MG, ALS; obesity; anxiety</a:t>
            </a:r>
            <a:endParaRPr lang="en-US" sz="1200" dirty="0"/>
          </a:p>
        </p:txBody>
      </p:sp>
      <p:sp>
        <p:nvSpPr>
          <p:cNvPr id="45" name="Chevron"/>
          <p:cNvSpPr/>
          <p:nvPr/>
        </p:nvSpPr>
        <p:spPr>
          <a:xfrm rot="10800000">
            <a:off x="12497562" y="4492581"/>
            <a:ext cx="128016" cy="64008"/>
          </a:xfrm>
          <a:prstGeom prst="triangle">
            <a:avLst/>
          </a:prstGeom>
          <a:solidFill>
            <a:srgbClr val="CBD5E1"/>
          </a:solidFill>
          <a:ln/>
        </p:spPr>
      </p:sp>
      <p:sp>
        <p:nvSpPr>
          <p:cNvPr id="46" name="Row label CLUES"/>
          <p:cNvSpPr/>
          <p:nvPr/>
        </p:nvSpPr>
        <p:spPr>
          <a:xfrm>
            <a:off x="457200" y="4579449"/>
            <a:ext cx="292608" cy="930205"/>
          </a:xfrm>
          <a:prstGeom prst="roundRect">
            <a:avLst>
              <a:gd name="adj" fmla="val 18750"/>
            </a:avLst>
          </a:prstGeom>
          <a:solidFill>
            <a:srgbClr val="334155"/>
          </a:solidFill>
          <a:ln/>
        </p:spPr>
      </p:sp>
      <p:sp>
        <p:nvSpPr>
          <p:cNvPr id="47" name="Row label text CLUES"/>
          <p:cNvSpPr txBox="1"/>
          <p:nvPr/>
        </p:nvSpPr>
        <p:spPr>
          <a:xfrm rot="16200000">
            <a:off x="138401" y="4898247"/>
            <a:ext cx="93020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Heart &amp; vessels"/>
          <p:cNvSpPr/>
          <p:nvPr/>
        </p:nvSpPr>
        <p:spPr>
          <a:xfrm>
            <a:off x="841248" y="4579449"/>
            <a:ext cx="3223260" cy="930205"/>
          </a:xfrm>
          <a:prstGeom prst="roundRect">
            <a:avLst>
              <a:gd name="adj" fmla="val 5898"/>
            </a:avLst>
          </a:prstGeom>
          <a:solidFill>
            <a:srgbClr val="F7F9FC"/>
          </a:solidFill>
          <a:ln w="9525">
            <a:solidFill>
              <a:srgbClr val="E2E8F0"/>
            </a:solidFill>
            <a:prstDash val="solid"/>
          </a:ln>
        </p:spPr>
      </p:sp>
      <p:sp>
        <p:nvSpPr>
          <p:cNvPr id="49" name="clues items Heart &amp; vessels"/>
          <p:cNvSpPr txBox="1"/>
          <p:nvPr/>
        </p:nvSpPr>
        <p:spPr>
          <a:xfrm>
            <a:off x="909828" y="4648029"/>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Prior HF (LR 5.8); PND (LR 2.6)²</a:t>
            </a:r>
            <a:endParaRPr lang="en-US" sz="1200" dirty="0"/>
          </a:p>
          <a:p>
            <a:pPr marL="114300" indent="-114300">
              <a:lnSpc>
                <a:spcPct val="90000"/>
              </a:lnSpc>
              <a:spcAft>
                <a:spcPts val="200"/>
              </a:spcAft>
              <a:buSzPct val="100000"/>
              <a:buChar char="•"/>
            </a:pPr>
            <a:r>
              <a:rPr lang="en-US" sz="1200" dirty="0">
                <a:solidFill>
                  <a:srgbClr val="0B1220"/>
                </a:solidFill>
              </a:rPr>
              <a:t>S3 (LR 11); CXR congestion (LR 12)²</a:t>
            </a:r>
            <a:endParaRPr lang="en-US" sz="1200" dirty="0"/>
          </a:p>
          <a:p>
            <a:pPr marL="114300" indent="-114300">
              <a:lnSpc>
                <a:spcPct val="90000"/>
              </a:lnSpc>
              <a:spcAft>
                <a:spcPts val="200"/>
              </a:spcAft>
              <a:buSzPct val="100000"/>
              <a:buChar char="•"/>
            </a:pPr>
            <a:r>
              <a:rPr lang="en-US" sz="1200" dirty="0">
                <a:solidFill>
                  <a:srgbClr val="0B1220"/>
                </a:solidFill>
              </a:rPr>
              <a:t>PE: sudden, pleuritic; clear CXR; DVT³</a:t>
            </a:r>
            <a:endParaRPr lang="en-US" sz="1200" dirty="0"/>
          </a:p>
        </p:txBody>
      </p:sp>
      <p:sp>
        <p:nvSpPr>
          <p:cNvPr id="50" name="Chevron"/>
          <p:cNvSpPr/>
          <p:nvPr/>
        </p:nvSpPr>
        <p:spPr>
          <a:xfrm rot="10800000">
            <a:off x="2388870" y="5532514"/>
            <a:ext cx="128016" cy="64008"/>
          </a:xfrm>
          <a:prstGeom prst="triangle">
            <a:avLst/>
          </a:prstGeom>
          <a:solidFill>
            <a:srgbClr val="CBD5E1"/>
          </a:solidFill>
          <a:ln/>
        </p:spPr>
      </p:sp>
      <p:sp>
        <p:nvSpPr>
          <p:cNvPr id="51" name="clues Airways"/>
          <p:cNvSpPr/>
          <p:nvPr/>
        </p:nvSpPr>
        <p:spPr>
          <a:xfrm>
            <a:off x="4210812" y="4579449"/>
            <a:ext cx="3223260" cy="930205"/>
          </a:xfrm>
          <a:prstGeom prst="roundRect">
            <a:avLst>
              <a:gd name="adj" fmla="val 5898"/>
            </a:avLst>
          </a:prstGeom>
          <a:solidFill>
            <a:srgbClr val="F7F9FC"/>
          </a:solidFill>
          <a:ln w="9525">
            <a:solidFill>
              <a:srgbClr val="E2E8F0"/>
            </a:solidFill>
            <a:prstDash val="solid"/>
          </a:ln>
        </p:spPr>
      </p:sp>
      <p:sp>
        <p:nvSpPr>
          <p:cNvPr id="52" name="clues items Airways"/>
          <p:cNvSpPr txBox="1"/>
          <p:nvPr/>
        </p:nvSpPr>
        <p:spPr>
          <a:xfrm>
            <a:off x="4279392" y="4648029"/>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Stridor, urticaria after an exposure</a:t>
            </a:r>
            <a:endParaRPr lang="en-US" sz="1200" dirty="0"/>
          </a:p>
          <a:p>
            <a:pPr marL="114300" indent="-114300">
              <a:lnSpc>
                <a:spcPct val="90000"/>
              </a:lnSpc>
              <a:spcAft>
                <a:spcPts val="200"/>
              </a:spcAft>
              <a:buSzPct val="100000"/>
              <a:buChar char="•"/>
            </a:pPr>
            <a:r>
              <a:rPr lang="en-US" sz="1200" dirty="0">
                <a:solidFill>
                  <a:srgbClr val="0B1220"/>
                </a:solidFill>
              </a:rPr>
              <a:t>Wheeze, prolonged expiration</a:t>
            </a:r>
            <a:endParaRPr lang="en-US" sz="1200" dirty="0"/>
          </a:p>
          <a:p>
            <a:pPr marL="114300" indent="-114300">
              <a:lnSpc>
                <a:spcPct val="90000"/>
              </a:lnSpc>
              <a:spcAft>
                <a:spcPts val="200"/>
              </a:spcAft>
              <a:buSzPct val="100000"/>
              <a:buChar char="•"/>
            </a:pPr>
            <a:r>
              <a:rPr lang="en-US" sz="1200" dirty="0">
                <a:solidFill>
                  <a:srgbClr val="0B1220"/>
                </a:solidFill>
              </a:rPr>
              <a:t>A-lines + sliding, no DVT: asthma/COPD⁵</a:t>
            </a:r>
            <a:endParaRPr lang="en-US" sz="1200" dirty="0"/>
          </a:p>
        </p:txBody>
      </p:sp>
      <p:sp>
        <p:nvSpPr>
          <p:cNvPr id="53" name="Chevron"/>
          <p:cNvSpPr/>
          <p:nvPr/>
        </p:nvSpPr>
        <p:spPr>
          <a:xfrm rot="10800000">
            <a:off x="5758434" y="5532514"/>
            <a:ext cx="128016" cy="64008"/>
          </a:xfrm>
          <a:prstGeom prst="triangle">
            <a:avLst/>
          </a:prstGeom>
          <a:solidFill>
            <a:srgbClr val="CBD5E1"/>
          </a:solidFill>
          <a:ln/>
        </p:spPr>
      </p:sp>
      <p:sp>
        <p:nvSpPr>
          <p:cNvPr id="54" name="clues Lung &amp; pleura"/>
          <p:cNvSpPr/>
          <p:nvPr/>
        </p:nvSpPr>
        <p:spPr>
          <a:xfrm>
            <a:off x="7580376" y="4579449"/>
            <a:ext cx="3223260" cy="930205"/>
          </a:xfrm>
          <a:prstGeom prst="roundRect">
            <a:avLst>
              <a:gd name="adj" fmla="val 5898"/>
            </a:avLst>
          </a:prstGeom>
          <a:solidFill>
            <a:srgbClr val="F7F9FC"/>
          </a:solidFill>
          <a:ln w="9525">
            <a:solidFill>
              <a:srgbClr val="E2E8F0"/>
            </a:solidFill>
            <a:prstDash val="solid"/>
          </a:ln>
        </p:spPr>
      </p:sp>
      <p:sp>
        <p:nvSpPr>
          <p:cNvPr id="55" name="clues items Lung &amp; pleura"/>
          <p:cNvSpPr txBox="1"/>
          <p:nvPr/>
        </p:nvSpPr>
        <p:spPr>
          <a:xfrm>
            <a:off x="7648956" y="4648029"/>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Fever, cough, focal crackles</a:t>
            </a:r>
            <a:endParaRPr lang="en-US" sz="1200" dirty="0"/>
          </a:p>
          <a:p>
            <a:pPr marL="114300" indent="-114300">
              <a:lnSpc>
                <a:spcPct val="90000"/>
              </a:lnSpc>
              <a:spcAft>
                <a:spcPts val="200"/>
              </a:spcAft>
              <a:buSzPct val="100000"/>
              <a:buChar char="•"/>
            </a:pPr>
            <a:r>
              <a:rPr lang="en-US" sz="1200" dirty="0">
                <a:solidFill>
                  <a:srgbClr val="0B1220"/>
                </a:solidFill>
              </a:rPr>
              <a:t>Unilateral ↓ breath sounds</a:t>
            </a:r>
            <a:endParaRPr lang="en-US" sz="1200" dirty="0"/>
          </a:p>
          <a:p>
            <a:pPr marL="114300" indent="-114300">
              <a:lnSpc>
                <a:spcPct val="90000"/>
              </a:lnSpc>
              <a:spcAft>
                <a:spcPts val="200"/>
              </a:spcAft>
              <a:buSzPct val="100000"/>
              <a:buChar char="•"/>
            </a:pPr>
            <a:r>
              <a:rPr lang="en-US" sz="1200" dirty="0">
                <a:solidFill>
                  <a:srgbClr val="0B1220"/>
                </a:solidFill>
              </a:rPr>
              <a:t>Hypoxemia worse on exertion: ILD¹²</a:t>
            </a:r>
            <a:endParaRPr lang="en-US" sz="1200" dirty="0"/>
          </a:p>
        </p:txBody>
      </p:sp>
      <p:sp>
        <p:nvSpPr>
          <p:cNvPr id="56" name="Chevron"/>
          <p:cNvSpPr/>
          <p:nvPr/>
        </p:nvSpPr>
        <p:spPr>
          <a:xfrm rot="10800000">
            <a:off x="9127998" y="5532514"/>
            <a:ext cx="128016" cy="64008"/>
          </a:xfrm>
          <a:prstGeom prst="triangle">
            <a:avLst/>
          </a:prstGeom>
          <a:solidFill>
            <a:srgbClr val="CBD5E1"/>
          </a:solidFill>
          <a:ln/>
        </p:spPr>
      </p:sp>
      <p:sp>
        <p:nvSpPr>
          <p:cNvPr id="57" name="clues Outside the chest"/>
          <p:cNvSpPr/>
          <p:nvPr/>
        </p:nvSpPr>
        <p:spPr>
          <a:xfrm>
            <a:off x="10949940" y="4579449"/>
            <a:ext cx="3223260" cy="930205"/>
          </a:xfrm>
          <a:prstGeom prst="roundRect">
            <a:avLst>
              <a:gd name="adj" fmla="val 5898"/>
            </a:avLst>
          </a:prstGeom>
          <a:solidFill>
            <a:srgbClr val="F7F9FC"/>
          </a:solidFill>
          <a:ln w="9525">
            <a:solidFill>
              <a:srgbClr val="E2E8F0"/>
            </a:solidFill>
            <a:prstDash val="solid"/>
          </a:ln>
        </p:spPr>
      </p:sp>
      <p:sp>
        <p:nvSpPr>
          <p:cNvPr id="58" name="clues items Outside the chest"/>
          <p:cNvSpPr txBox="1"/>
          <p:nvPr/>
        </p:nvSpPr>
        <p:spPr>
          <a:xfrm>
            <a:off x="11018520" y="4648029"/>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Clear lungs; SpO2 normal (falsely in CO)</a:t>
            </a:r>
            <a:endParaRPr lang="en-US" sz="1200" dirty="0"/>
          </a:p>
          <a:p>
            <a:pPr marL="114300" indent="-114300">
              <a:lnSpc>
                <a:spcPct val="90000"/>
              </a:lnSpc>
              <a:spcAft>
                <a:spcPts val="200"/>
              </a:spcAft>
              <a:buSzPct val="100000"/>
              <a:buChar char="•"/>
            </a:pPr>
            <a:r>
              <a:rPr lang="en-US" sz="1200" dirty="0">
                <a:solidFill>
                  <a:srgbClr val="0B1220"/>
                </a:solidFill>
              </a:rPr>
              <a:t>Kussmaul breathing; low HCO3</a:t>
            </a:r>
            <a:endParaRPr lang="en-US" sz="1200" dirty="0"/>
          </a:p>
          <a:p>
            <a:pPr marL="114300" indent="-114300">
              <a:lnSpc>
                <a:spcPct val="90000"/>
              </a:lnSpc>
              <a:spcAft>
                <a:spcPts val="200"/>
              </a:spcAft>
              <a:buSzPct val="100000"/>
              <a:buChar char="•"/>
            </a:pPr>
            <a:r>
              <a:rPr lang="en-US" sz="1200" dirty="0">
                <a:solidFill>
                  <a:srgbClr val="0B1220"/>
                </a:solidFill>
              </a:rPr>
              <a:t>Weak cough, ↓FVC; PaCO2 rises late¹²</a:t>
            </a:r>
            <a:endParaRPr lang="en-US" sz="1200" dirty="0"/>
          </a:p>
        </p:txBody>
      </p:sp>
      <p:sp>
        <p:nvSpPr>
          <p:cNvPr id="59" name="Chevron"/>
          <p:cNvSpPr/>
          <p:nvPr/>
        </p:nvSpPr>
        <p:spPr>
          <a:xfrm rot="10800000">
            <a:off x="12497562" y="5532514"/>
            <a:ext cx="128016" cy="64008"/>
          </a:xfrm>
          <a:prstGeom prst="triangle">
            <a:avLst/>
          </a:prstGeom>
          <a:solidFill>
            <a:srgbClr val="CBD5E1"/>
          </a:solidFill>
          <a:ln/>
        </p:spPr>
      </p:sp>
      <p:sp>
        <p:nvSpPr>
          <p:cNvPr id="60" name="Row label WORKUP"/>
          <p:cNvSpPr/>
          <p:nvPr/>
        </p:nvSpPr>
        <p:spPr>
          <a:xfrm>
            <a:off x="457200" y="5619382"/>
            <a:ext cx="292608" cy="930205"/>
          </a:xfrm>
          <a:prstGeom prst="roundRect">
            <a:avLst>
              <a:gd name="adj" fmla="val 18750"/>
            </a:avLst>
          </a:prstGeom>
          <a:solidFill>
            <a:srgbClr val="0A6AA3"/>
          </a:solidFill>
          <a:ln/>
        </p:spPr>
      </p:sp>
      <p:sp>
        <p:nvSpPr>
          <p:cNvPr id="61" name="Row label text WORKUP"/>
          <p:cNvSpPr txBox="1"/>
          <p:nvPr/>
        </p:nvSpPr>
        <p:spPr>
          <a:xfrm rot="16200000">
            <a:off x="138401" y="5938180"/>
            <a:ext cx="93020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Heart &amp; vessels"/>
          <p:cNvSpPr/>
          <p:nvPr/>
        </p:nvSpPr>
        <p:spPr>
          <a:xfrm>
            <a:off x="841248" y="5619382"/>
            <a:ext cx="3223260" cy="930205"/>
          </a:xfrm>
          <a:prstGeom prst="roundRect">
            <a:avLst>
              <a:gd name="adj" fmla="val 5898"/>
            </a:avLst>
          </a:prstGeom>
          <a:solidFill>
            <a:srgbClr val="0A6AA3">
              <a:alpha val="9000"/>
            </a:srgbClr>
          </a:solidFill>
          <a:ln/>
        </p:spPr>
      </p:sp>
      <p:sp>
        <p:nvSpPr>
          <p:cNvPr id="63" name="workup items Heart &amp; vessels"/>
          <p:cNvSpPr txBox="1"/>
          <p:nvPr/>
        </p:nvSpPr>
        <p:spPr>
          <a:xfrm>
            <a:off x="909828" y="5687962"/>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ECG, hs-troponin, (NT-pro)BNP; echo¹</a:t>
            </a:r>
            <a:endParaRPr lang="en-US" sz="1200" dirty="0"/>
          </a:p>
          <a:p>
            <a:pPr marL="114300" indent="-114300">
              <a:lnSpc>
                <a:spcPct val="90000"/>
              </a:lnSpc>
              <a:spcAft>
                <a:spcPts val="200"/>
              </a:spcAft>
              <a:buSzPct val="100000"/>
              <a:buChar char="•"/>
            </a:pPr>
            <a:r>
              <a:rPr lang="en-US" sz="1200" dirty="0">
                <a:solidFill>
                  <a:srgbClr val="0B1220"/>
                </a:solidFill>
              </a:rPr>
              <a:t>Diffuse B-lines: edema (sens 97%)⁵</a:t>
            </a:r>
            <a:endParaRPr lang="en-US" sz="1200" dirty="0"/>
          </a:p>
          <a:p>
            <a:pPr marL="114300" indent="-114300">
              <a:lnSpc>
                <a:spcPct val="90000"/>
              </a:lnSpc>
              <a:spcAft>
                <a:spcPts val="200"/>
              </a:spcAft>
              <a:buSzPct val="100000"/>
              <a:buChar char="•"/>
            </a:pPr>
            <a:r>
              <a:rPr lang="en-US" sz="1200" dirty="0">
                <a:solidFill>
                  <a:srgbClr val="0B1220"/>
                </a:solidFill>
              </a:rPr>
              <a:t>PE: Wells, then D-dimer or CTPA³</a:t>
            </a:r>
            <a:endParaRPr lang="en-US" sz="1200" dirty="0"/>
          </a:p>
        </p:txBody>
      </p:sp>
      <p:sp>
        <p:nvSpPr>
          <p:cNvPr id="64" name="Chevron"/>
          <p:cNvSpPr/>
          <p:nvPr/>
        </p:nvSpPr>
        <p:spPr>
          <a:xfrm rot="10800000">
            <a:off x="2388870" y="6572447"/>
            <a:ext cx="128016" cy="64008"/>
          </a:xfrm>
          <a:prstGeom prst="triangle">
            <a:avLst/>
          </a:prstGeom>
          <a:solidFill>
            <a:srgbClr val="CBD5E1"/>
          </a:solidFill>
          <a:ln/>
        </p:spPr>
      </p:sp>
      <p:sp>
        <p:nvSpPr>
          <p:cNvPr id="65" name="workup Airways"/>
          <p:cNvSpPr/>
          <p:nvPr/>
        </p:nvSpPr>
        <p:spPr>
          <a:xfrm>
            <a:off x="4210812" y="5619382"/>
            <a:ext cx="3223260" cy="930205"/>
          </a:xfrm>
          <a:prstGeom prst="roundRect">
            <a:avLst>
              <a:gd name="adj" fmla="val 5898"/>
            </a:avLst>
          </a:prstGeom>
          <a:solidFill>
            <a:srgbClr val="0A6AA3">
              <a:alpha val="9000"/>
            </a:srgbClr>
          </a:solidFill>
          <a:ln/>
        </p:spPr>
      </p:sp>
      <p:sp>
        <p:nvSpPr>
          <p:cNvPr id="66" name="workup items Airways"/>
          <p:cNvSpPr txBox="1"/>
          <p:nvPr/>
        </p:nvSpPr>
        <p:spPr>
          <a:xfrm>
            <a:off x="4279392" y="5687962"/>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Peak flow or FEV1 if able</a:t>
            </a:r>
            <a:endParaRPr lang="en-US" sz="1200" dirty="0"/>
          </a:p>
          <a:p>
            <a:pPr marL="114300" indent="-114300">
              <a:lnSpc>
                <a:spcPct val="90000"/>
              </a:lnSpc>
              <a:spcAft>
                <a:spcPts val="200"/>
              </a:spcAft>
              <a:buSzPct val="100000"/>
              <a:buChar char="•"/>
            </a:pPr>
            <a:r>
              <a:rPr lang="en-US" sz="1200" dirty="0">
                <a:solidFill>
                  <a:srgbClr val="0B1220"/>
                </a:solidFill>
              </a:rPr>
              <a:t>Blood gas if drowsy or tiring¹²</a:t>
            </a:r>
            <a:endParaRPr lang="en-US" sz="1200" dirty="0"/>
          </a:p>
          <a:p>
            <a:pPr marL="114300" indent="-114300">
              <a:lnSpc>
                <a:spcPct val="90000"/>
              </a:lnSpc>
              <a:spcAft>
                <a:spcPts val="200"/>
              </a:spcAft>
              <a:buSzPct val="100000"/>
              <a:buChar char="•"/>
            </a:pPr>
            <a:r>
              <a:rPr lang="en-US" sz="1200" dirty="0">
                <a:solidFill>
                  <a:srgbClr val="0B1220"/>
                </a:solidFill>
              </a:rPr>
              <a:t>Spirometry once stable</a:t>
            </a:r>
            <a:endParaRPr lang="en-US" sz="1200" dirty="0"/>
          </a:p>
        </p:txBody>
      </p:sp>
      <p:sp>
        <p:nvSpPr>
          <p:cNvPr id="67" name="Chevron"/>
          <p:cNvSpPr/>
          <p:nvPr/>
        </p:nvSpPr>
        <p:spPr>
          <a:xfrm rot="10800000">
            <a:off x="5758434" y="6572447"/>
            <a:ext cx="128016" cy="64008"/>
          </a:xfrm>
          <a:prstGeom prst="triangle">
            <a:avLst/>
          </a:prstGeom>
          <a:solidFill>
            <a:srgbClr val="CBD5E1"/>
          </a:solidFill>
          <a:ln/>
        </p:spPr>
      </p:sp>
      <p:sp>
        <p:nvSpPr>
          <p:cNvPr id="68" name="workup Lung &amp; pleura"/>
          <p:cNvSpPr/>
          <p:nvPr/>
        </p:nvSpPr>
        <p:spPr>
          <a:xfrm>
            <a:off x="7580376" y="5619382"/>
            <a:ext cx="3223260" cy="930205"/>
          </a:xfrm>
          <a:prstGeom prst="roundRect">
            <a:avLst>
              <a:gd name="adj" fmla="val 5898"/>
            </a:avLst>
          </a:prstGeom>
          <a:solidFill>
            <a:srgbClr val="0A6AA3">
              <a:alpha val="9000"/>
            </a:srgbClr>
          </a:solidFill>
          <a:ln/>
        </p:spPr>
      </p:sp>
      <p:sp>
        <p:nvSpPr>
          <p:cNvPr id="69" name="workup items Lung &amp; pleura"/>
          <p:cNvSpPr txBox="1"/>
          <p:nvPr/>
        </p:nvSpPr>
        <p:spPr>
          <a:xfrm>
            <a:off x="7648956" y="5687962"/>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CXR; POCUS: pneumonia sens 89%⁵</a:t>
            </a:r>
            <a:endParaRPr lang="en-US" sz="1200" dirty="0"/>
          </a:p>
          <a:p>
            <a:pPr marL="114300" indent="-114300">
              <a:lnSpc>
                <a:spcPct val="90000"/>
              </a:lnSpc>
              <a:spcAft>
                <a:spcPts val="200"/>
              </a:spcAft>
              <a:buSzPct val="100000"/>
              <a:buChar char="•"/>
            </a:pPr>
            <a:r>
              <a:rPr lang="en-US" sz="1200" dirty="0">
                <a:solidFill>
                  <a:srgbClr val="0B1220"/>
                </a:solidFill>
              </a:rPr>
              <a:t>No sliding + lung point: PTX⁵</a:t>
            </a:r>
            <a:endParaRPr lang="en-US" sz="1200" dirty="0"/>
          </a:p>
          <a:p>
            <a:pPr marL="114300" indent="-114300">
              <a:lnSpc>
                <a:spcPct val="90000"/>
              </a:lnSpc>
              <a:spcAft>
                <a:spcPts val="200"/>
              </a:spcAft>
              <a:buSzPct val="100000"/>
              <a:buChar char="•"/>
            </a:pPr>
            <a:r>
              <a:rPr lang="en-US" sz="1200" dirty="0">
                <a:solidFill>
                  <a:srgbClr val="0B1220"/>
                </a:solidFill>
              </a:rPr>
              <a:t>Cultures; tap a new effusion¹²</a:t>
            </a:r>
            <a:endParaRPr lang="en-US" sz="1200" dirty="0"/>
          </a:p>
        </p:txBody>
      </p:sp>
      <p:sp>
        <p:nvSpPr>
          <p:cNvPr id="70" name="Chevron"/>
          <p:cNvSpPr/>
          <p:nvPr/>
        </p:nvSpPr>
        <p:spPr>
          <a:xfrm rot="10800000">
            <a:off x="9127998" y="6572447"/>
            <a:ext cx="128016" cy="64008"/>
          </a:xfrm>
          <a:prstGeom prst="triangle">
            <a:avLst/>
          </a:prstGeom>
          <a:solidFill>
            <a:srgbClr val="CBD5E1"/>
          </a:solidFill>
          <a:ln/>
        </p:spPr>
      </p:sp>
      <p:sp>
        <p:nvSpPr>
          <p:cNvPr id="71" name="workup Outside the chest"/>
          <p:cNvSpPr/>
          <p:nvPr/>
        </p:nvSpPr>
        <p:spPr>
          <a:xfrm>
            <a:off x="10949940" y="5619382"/>
            <a:ext cx="3223260" cy="930205"/>
          </a:xfrm>
          <a:prstGeom prst="roundRect">
            <a:avLst>
              <a:gd name="adj" fmla="val 5898"/>
            </a:avLst>
          </a:prstGeom>
          <a:solidFill>
            <a:srgbClr val="0A6AA3">
              <a:alpha val="9000"/>
            </a:srgbClr>
          </a:solidFill>
          <a:ln/>
        </p:spPr>
      </p:sp>
      <p:sp>
        <p:nvSpPr>
          <p:cNvPr id="72" name="workup items Outside the chest"/>
          <p:cNvSpPr txBox="1"/>
          <p:nvPr/>
        </p:nvSpPr>
        <p:spPr>
          <a:xfrm>
            <a:off x="11018520" y="5687962"/>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VBG, COHb, lactate, glucose, CBC, salicylate</a:t>
            </a:r>
            <a:endParaRPr lang="en-US" sz="1200" dirty="0"/>
          </a:p>
          <a:p>
            <a:pPr marL="114300" indent="-114300">
              <a:lnSpc>
                <a:spcPct val="90000"/>
              </a:lnSpc>
              <a:spcAft>
                <a:spcPts val="200"/>
              </a:spcAft>
              <a:buSzPct val="100000"/>
              <a:buChar char="•"/>
            </a:pPr>
            <a:r>
              <a:rPr lang="en-US" sz="1200" dirty="0">
                <a:solidFill>
                  <a:srgbClr val="0B1220"/>
                </a:solidFill>
              </a:rPr>
              <a:t>Normal A-a, ↑PaCO2: hypoventilation¹²</a:t>
            </a:r>
            <a:endParaRPr lang="en-US" sz="1200" dirty="0"/>
          </a:p>
          <a:p>
            <a:pPr marL="114300" indent="-114300">
              <a:lnSpc>
                <a:spcPct val="90000"/>
              </a:lnSpc>
              <a:spcAft>
                <a:spcPts val="200"/>
              </a:spcAft>
              <a:buSzPct val="100000"/>
              <a:buChar char="•"/>
            </a:pPr>
            <a:r>
              <a:rPr lang="en-US" sz="1200" dirty="0">
                <a:solidFill>
                  <a:srgbClr val="0B1220"/>
                </a:solidFill>
              </a:rPr>
              <a:t>Bedside FVC or NIF if weak¹²</a:t>
            </a:r>
            <a:endParaRPr lang="en-US" sz="1200" dirty="0"/>
          </a:p>
        </p:txBody>
      </p:sp>
      <p:sp>
        <p:nvSpPr>
          <p:cNvPr id="73" name="Chevron"/>
          <p:cNvSpPr/>
          <p:nvPr/>
        </p:nvSpPr>
        <p:spPr>
          <a:xfrm rot="10800000">
            <a:off x="12497562" y="6572447"/>
            <a:ext cx="128016" cy="64008"/>
          </a:xfrm>
          <a:prstGeom prst="triangle">
            <a:avLst/>
          </a:prstGeom>
          <a:solidFill>
            <a:srgbClr val="CBD5E1"/>
          </a:solidFill>
          <a:ln/>
        </p:spPr>
      </p:sp>
      <p:sp>
        <p:nvSpPr>
          <p:cNvPr id="74" name="Row label MANAGE"/>
          <p:cNvSpPr/>
          <p:nvPr/>
        </p:nvSpPr>
        <p:spPr>
          <a:xfrm>
            <a:off x="457200" y="6659315"/>
            <a:ext cx="292608" cy="930205"/>
          </a:xfrm>
          <a:prstGeom prst="roundRect">
            <a:avLst>
              <a:gd name="adj" fmla="val 18750"/>
            </a:avLst>
          </a:prstGeom>
          <a:solidFill>
            <a:srgbClr val="067647"/>
          </a:solidFill>
          <a:ln/>
        </p:spPr>
      </p:sp>
      <p:sp>
        <p:nvSpPr>
          <p:cNvPr id="75" name="Row label text MANAGE"/>
          <p:cNvSpPr txBox="1"/>
          <p:nvPr/>
        </p:nvSpPr>
        <p:spPr>
          <a:xfrm rot="16200000">
            <a:off x="138401" y="6978113"/>
            <a:ext cx="93020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Heart &amp; vessels"/>
          <p:cNvSpPr/>
          <p:nvPr/>
        </p:nvSpPr>
        <p:spPr>
          <a:xfrm>
            <a:off x="841248" y="6659315"/>
            <a:ext cx="3223260" cy="930205"/>
          </a:xfrm>
          <a:prstGeom prst="roundRect">
            <a:avLst>
              <a:gd name="adj" fmla="val 5898"/>
            </a:avLst>
          </a:prstGeom>
          <a:solidFill>
            <a:srgbClr val="067647">
              <a:alpha val="9000"/>
            </a:srgbClr>
          </a:solidFill>
          <a:ln/>
        </p:spPr>
      </p:sp>
      <p:sp>
        <p:nvSpPr>
          <p:cNvPr id="77" name="management items Heart &amp; vessels"/>
          <p:cNvSpPr txBox="1"/>
          <p:nvPr/>
        </p:nvSpPr>
        <p:spPr>
          <a:xfrm>
            <a:off x="909828" y="6727895"/>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Edema: CPAP, IV diuretic; nitrate if SBP OK¹˒⁶</a:t>
            </a:r>
            <a:endParaRPr lang="en-US" sz="1200" dirty="0"/>
          </a:p>
          <a:p>
            <a:pPr marL="114300" indent="-114300">
              <a:lnSpc>
                <a:spcPct val="90000"/>
              </a:lnSpc>
              <a:spcAft>
                <a:spcPts val="200"/>
              </a:spcAft>
              <a:buSzPct val="100000"/>
              <a:buChar char="•"/>
            </a:pPr>
            <a:r>
              <a:rPr lang="en-US" sz="1200" dirty="0">
                <a:solidFill>
                  <a:srgbClr val="0B1220"/>
                </a:solidFill>
              </a:rPr>
              <a:t>PE: anticoagulate; lyse if shock³</a:t>
            </a:r>
            <a:endParaRPr lang="en-US" sz="1200" dirty="0"/>
          </a:p>
          <a:p>
            <a:pPr marL="114300" indent="-114300">
              <a:lnSpc>
                <a:spcPct val="90000"/>
              </a:lnSpc>
              <a:spcAft>
                <a:spcPts val="200"/>
              </a:spcAft>
              <a:buSzPct val="100000"/>
              <a:buChar char="•"/>
            </a:pPr>
            <a:r>
              <a:rPr lang="en-US" sz="1200" dirty="0">
                <a:solidFill>
                  <a:srgbClr val="0B1220"/>
                </a:solidFill>
              </a:rPr>
              <a:t>ACS: chew ASA; STEMI: cath lab⁴</a:t>
            </a:r>
            <a:endParaRPr lang="en-US" sz="1200" dirty="0"/>
          </a:p>
        </p:txBody>
      </p:sp>
      <p:sp>
        <p:nvSpPr>
          <p:cNvPr id="78" name="management Airways"/>
          <p:cNvSpPr/>
          <p:nvPr/>
        </p:nvSpPr>
        <p:spPr>
          <a:xfrm>
            <a:off x="4210812" y="6659315"/>
            <a:ext cx="3223260" cy="930205"/>
          </a:xfrm>
          <a:prstGeom prst="roundRect">
            <a:avLst>
              <a:gd name="adj" fmla="val 5898"/>
            </a:avLst>
          </a:prstGeom>
          <a:solidFill>
            <a:srgbClr val="067647">
              <a:alpha val="9000"/>
            </a:srgbClr>
          </a:solidFill>
          <a:ln/>
        </p:spPr>
      </p:sp>
      <p:sp>
        <p:nvSpPr>
          <p:cNvPr id="79" name="management items Airways"/>
          <p:cNvSpPr txBox="1"/>
          <p:nvPr/>
        </p:nvSpPr>
        <p:spPr>
          <a:xfrm>
            <a:off x="4279392" y="6727895"/>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Anaphylaxis: IM epi 0.5 mg, thigh¹⁰</a:t>
            </a:r>
            <a:endParaRPr lang="en-US" sz="1200" dirty="0"/>
          </a:p>
          <a:p>
            <a:pPr marL="114300" indent="-114300">
              <a:lnSpc>
                <a:spcPct val="90000"/>
              </a:lnSpc>
              <a:spcAft>
                <a:spcPts val="200"/>
              </a:spcAft>
              <a:buSzPct val="100000"/>
              <a:buChar char="•"/>
            </a:pPr>
            <a:r>
              <a:rPr lang="en-US" sz="1200" dirty="0">
                <a:solidFill>
                  <a:srgbClr val="0B1220"/>
                </a:solidFill>
              </a:rPr>
              <a:t>Nebs, steroids; asthma: IV Mg⁹˒¹²</a:t>
            </a:r>
            <a:endParaRPr lang="en-US" sz="1200" dirty="0"/>
          </a:p>
          <a:p>
            <a:pPr marL="114300" indent="-114300">
              <a:lnSpc>
                <a:spcPct val="90000"/>
              </a:lnSpc>
              <a:spcAft>
                <a:spcPts val="200"/>
              </a:spcAft>
              <a:buSzPct val="100000"/>
              <a:buChar char="•"/>
            </a:pPr>
            <a:r>
              <a:rPr lang="en-US" sz="1200" dirty="0">
                <a:solidFill>
                  <a:srgbClr val="0B1220"/>
                </a:solidFill>
              </a:rPr>
              <a:t>COPD, pH ≤7.35 + ↑PaCO2: bilevel NIV⁶˒⁹</a:t>
            </a:r>
            <a:endParaRPr lang="en-US" sz="1200" dirty="0"/>
          </a:p>
        </p:txBody>
      </p:sp>
      <p:sp>
        <p:nvSpPr>
          <p:cNvPr id="80" name="management Lung &amp; pleura"/>
          <p:cNvSpPr/>
          <p:nvPr/>
        </p:nvSpPr>
        <p:spPr>
          <a:xfrm>
            <a:off x="7580376" y="6659315"/>
            <a:ext cx="3223260" cy="930205"/>
          </a:xfrm>
          <a:prstGeom prst="roundRect">
            <a:avLst>
              <a:gd name="adj" fmla="val 5898"/>
            </a:avLst>
          </a:prstGeom>
          <a:solidFill>
            <a:srgbClr val="067647">
              <a:alpha val="9000"/>
            </a:srgbClr>
          </a:solidFill>
          <a:ln/>
        </p:spPr>
      </p:sp>
      <p:sp>
        <p:nvSpPr>
          <p:cNvPr id="81" name="management items Lung &amp; pleura"/>
          <p:cNvSpPr txBox="1"/>
          <p:nvPr/>
        </p:nvSpPr>
        <p:spPr>
          <a:xfrm>
            <a:off x="7648956" y="6727895"/>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Tension PTX: needle, then chest tube¹²</a:t>
            </a:r>
            <a:endParaRPr lang="en-US" sz="1200" dirty="0"/>
          </a:p>
          <a:p>
            <a:pPr marL="114300" indent="-114300">
              <a:lnSpc>
                <a:spcPct val="90000"/>
              </a:lnSpc>
              <a:spcAft>
                <a:spcPts val="200"/>
              </a:spcAft>
              <a:buSzPct val="100000"/>
              <a:buChar char="•"/>
            </a:pPr>
            <a:r>
              <a:rPr lang="en-US" sz="1200" dirty="0">
                <a:solidFill>
                  <a:srgbClr val="0B1220"/>
                </a:solidFill>
              </a:rPr>
              <a:t>Pneumonia: cultures, antibiotics</a:t>
            </a:r>
            <a:endParaRPr lang="en-US" sz="1200" dirty="0"/>
          </a:p>
          <a:p>
            <a:pPr marL="114300" indent="-114300">
              <a:lnSpc>
                <a:spcPct val="90000"/>
              </a:lnSpc>
              <a:spcAft>
                <a:spcPts val="200"/>
              </a:spcAft>
              <a:buSzPct val="100000"/>
              <a:buChar char="•"/>
            </a:pPr>
            <a:r>
              <a:rPr lang="en-US" sz="1200" dirty="0">
                <a:solidFill>
                  <a:srgbClr val="0B1220"/>
                </a:solidFill>
              </a:rPr>
              <a:t>Hypoxemic: HFNC rather than NIV¹¹</a:t>
            </a:r>
            <a:endParaRPr lang="en-US" sz="1200" dirty="0"/>
          </a:p>
        </p:txBody>
      </p:sp>
      <p:sp>
        <p:nvSpPr>
          <p:cNvPr id="82" name="management Outside the chest"/>
          <p:cNvSpPr/>
          <p:nvPr/>
        </p:nvSpPr>
        <p:spPr>
          <a:xfrm>
            <a:off x="10949940" y="6659315"/>
            <a:ext cx="3223260" cy="930205"/>
          </a:xfrm>
          <a:prstGeom prst="roundRect">
            <a:avLst>
              <a:gd name="adj" fmla="val 5898"/>
            </a:avLst>
          </a:prstGeom>
          <a:solidFill>
            <a:srgbClr val="067647">
              <a:alpha val="9000"/>
            </a:srgbClr>
          </a:solidFill>
          <a:ln/>
        </p:spPr>
      </p:sp>
      <p:sp>
        <p:nvSpPr>
          <p:cNvPr id="83" name="management items Outside the chest"/>
          <p:cNvSpPr txBox="1"/>
          <p:nvPr/>
        </p:nvSpPr>
        <p:spPr>
          <a:xfrm>
            <a:off x="11018520" y="6727895"/>
            <a:ext cx="3086100" cy="7930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Opioid: naloxone; treat DKA, sepsis¹²</a:t>
            </a:r>
            <a:endParaRPr lang="en-US" sz="1200" dirty="0"/>
          </a:p>
          <a:p>
            <a:pPr marL="114300" indent="-114300">
              <a:lnSpc>
                <a:spcPct val="90000"/>
              </a:lnSpc>
              <a:spcAft>
                <a:spcPts val="200"/>
              </a:spcAft>
              <a:buSzPct val="100000"/>
              <a:buChar char="•"/>
            </a:pPr>
            <a:r>
              <a:rPr lang="en-US" sz="1200" dirty="0">
                <a:solidFill>
                  <a:srgbClr val="0B1220"/>
                </a:solidFill>
              </a:rPr>
              <a:t>Weak: serial FVC; ICU early¹²</a:t>
            </a:r>
            <a:endParaRPr lang="en-US" sz="1200" dirty="0"/>
          </a:p>
          <a:p>
            <a:pPr marL="114300" indent="-114300">
              <a:lnSpc>
                <a:spcPct val="90000"/>
              </a:lnSpc>
              <a:spcAft>
                <a:spcPts val="200"/>
              </a:spcAft>
              <a:buSzPct val="100000"/>
              <a:buChar char="•"/>
            </a:pPr>
            <a:r>
              <a:rPr lang="en-US" sz="1200" dirty="0">
                <a:solidFill>
                  <a:srgbClr val="0B1220"/>
                </a:solidFill>
              </a:rPr>
              <a:t>Anxiety only after the rest excluded¹²</a:t>
            </a:r>
            <a:endParaRPr lang="en-US" sz="1200" dirty="0"/>
          </a:p>
        </p:txBody>
      </p:sp>
      <p:pic>
        <p:nvPicPr>
          <p:cNvPr id="84"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5" name="Brand"/>
          <p:cNvSpPr txBox="1"/>
          <p:nvPr/>
        </p:nvSpPr>
        <p:spPr>
          <a:xfrm>
            <a:off x="731520" y="7717536"/>
            <a:ext cx="2003961"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stethopedia.ca/approach/dyspnea</a:t>
            </a:r>
            <a:endParaRPr lang="en-US" sz="900" dirty="0"/>
          </a:p>
        </p:txBody>
      </p:sp>
      <p:sp>
        <p:nvSpPr>
          <p:cNvPr id="86" name="Evidence"/>
          <p:cNvSpPr txBox="1"/>
          <p:nvPr/>
        </p:nvSpPr>
        <p:spPr>
          <a:xfrm>
            <a:off x="3055521" y="7717536"/>
            <a:ext cx="11117679"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Heidenreich 2022, Circulation</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Wang 2005, JAMA</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Creager 2026, Circulation</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Rao 2025, Circulation</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Lichtenstein 2008, Chest</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Rochwerg 2017, Eur Respir J</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Siemieniuk 2018, BMJ</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O'Driscoll 2017, Thorax (BTS)</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Wedzicha 2017, Eur Respir J</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Cardona 2020, World Allergy Organ J</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¹¹ Oczkowski 2022, Eur Respir J</a:t>
            </a:r>
            <a:pPr indent="0" marL="0">
              <a:buNone/>
            </a:pPr>
            <a:r>
              <a:rPr lang="en-US" sz="850" dirty="0">
                <a:solidFill>
                  <a:srgbClr val="64748B"/>
                </a:solidFill>
              </a:rPr>
              <a:t>   </a:t>
            </a:r>
            <a:pPr indent="0" marL="0">
              <a:buNone/>
            </a:pPr>
            <a:r>
              <a:rPr lang="en-US" sz="850" dirty="0">
                <a:solidFill>
                  <a:srgbClr val="64748B"/>
                </a:solidFill>
              </a:rPr>
              <a:t>¹² Manual 2024–25, pp. 22, 43–44, 51</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Abdominal Pain</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ABDOMINAL</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99%</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Alvarado score, cut-point 5³</a:t>
            </a:r>
            <a:endParaRPr lang="en-US" sz="850" dirty="0"/>
          </a:p>
          <a:p>
            <a:pPr indent="0" marL="0">
              <a:buNone/>
            </a:pPr>
            <a:r>
              <a:rPr lang="en-US" sz="1050" dirty="0">
                <a:solidFill>
                  <a:srgbClr val="334155"/>
                </a:solidFill>
              </a:rPr>
              <a:t>sensitivity for appendicitis; a score below 5 helps rule it out</a:t>
            </a:r>
            <a:endParaRPr lang="en-US" sz="850" dirty="0"/>
          </a:p>
        </p:txBody>
      </p:sp>
      <p:sp>
        <p:nvSpPr>
          <p:cNvPr id="7" name="Presentation"/>
          <p:cNvSpPr/>
          <p:nvPr/>
        </p:nvSpPr>
        <p:spPr>
          <a:xfrm>
            <a:off x="457200" y="1261872"/>
            <a:ext cx="1783080" cy="1505204"/>
          </a:xfrm>
          <a:prstGeom prst="roundRect">
            <a:avLst>
              <a:gd name="adj" fmla="val 4252"/>
            </a:avLst>
          </a:prstGeom>
          <a:solidFill>
            <a:srgbClr val="0B2540"/>
          </a:solidFill>
          <a:ln w="12700">
            <a:solidFill>
              <a:srgbClr val="0B2540"/>
            </a:solidFill>
          </a:ln>
        </p:spPr>
        <p:txBody>
          <a:bodyPr wrap="square" lIns="68580" tIns="68580" rIns="68580" bIns="68580" rtlCol="0" anchor="ctr"/>
          <a:lstStyle/>
          <a:p>
            <a:pPr algn="l" indent="0" marL="0">
              <a:buNone/>
            </a:pPr>
            <a:r>
              <a:rPr lang="en-US" sz="1150" b="1" dirty="0">
                <a:solidFill>
                  <a:srgbClr val="FFFFFF"/>
                </a:solidFill>
              </a:rPr>
              <a:t>Acute abdominal pain in an adult</a:t>
            </a:r>
            <a:endParaRPr lang="en-US" sz="1150" dirty="0"/>
          </a:p>
        </p:txBody>
      </p:sp>
      <p:sp>
        <p:nvSpPr>
          <p:cNvPr id="8" name="Step 1"/>
          <p:cNvSpPr/>
          <p:nvPr/>
        </p:nvSpPr>
        <p:spPr>
          <a:xfrm>
            <a:off x="2514600" y="1261872"/>
            <a:ext cx="2057400" cy="1505204"/>
          </a:xfrm>
          <a:prstGeom prst="roundRect">
            <a:avLst>
              <a:gd name="adj" fmla="val 4252"/>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β-hCG if could be pregnant; vitals; abdominal, pelvic or genital and rectal exam²</a:t>
            </a:r>
            <a:endParaRPr lang="en-US" sz="1150" dirty="0"/>
          </a:p>
        </p:txBody>
      </p:sp>
      <p:sp>
        <p:nvSpPr>
          <p:cNvPr id="9" name="Step 2"/>
          <p:cNvSpPr/>
          <p:nvPr/>
        </p:nvSpPr>
        <p:spPr>
          <a:xfrm>
            <a:off x="4846320" y="1261872"/>
            <a:ext cx="2057400" cy="1505204"/>
          </a:xfrm>
          <a:prstGeom prst="roundRect">
            <a:avLst>
              <a:gd name="adj" fmla="val 4252"/>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CBC, lytes, creatinine, LFTs, lipase, lactate, UA; ECG if upper pain²</a:t>
            </a:r>
            <a:endParaRPr lang="en-US" sz="1150" dirty="0"/>
          </a:p>
        </p:txBody>
      </p:sp>
      <p:sp>
        <p:nvSpPr>
          <p:cNvPr id="10" name="Decision"/>
          <p:cNvSpPr/>
          <p:nvPr/>
        </p:nvSpPr>
        <p:spPr>
          <a:xfrm>
            <a:off x="7178040" y="1261872"/>
            <a:ext cx="1463040" cy="1505204"/>
          </a:xfrm>
          <a:prstGeom prst="roundRect">
            <a:avLst>
              <a:gd name="adj" fmla="val 4375"/>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50" b="1" dirty="0">
                <a:solidFill>
                  <a:srgbClr val="075A8C"/>
                </a:solidFill>
                <a:latin typeface="Poppins" pitchFamily="34" charset="0"/>
                <a:ea typeface="Poppins" pitchFamily="34" charset="-122"/>
                <a:cs typeface="Poppins" pitchFamily="34" charset="-120"/>
              </a:rPr>
              <a:t>Red flags of an acute abdomen?</a:t>
            </a:r>
            <a:endParaRPr lang="en-US" sz="1150" dirty="0"/>
          </a:p>
        </p:txBody>
      </p:sp>
      <p:sp>
        <p:nvSpPr>
          <p:cNvPr id="11" name="Arrow"/>
          <p:cNvSpPr/>
          <p:nvPr/>
        </p:nvSpPr>
        <p:spPr>
          <a:xfrm>
            <a:off x="2276856" y="2014474"/>
            <a:ext cx="201168" cy="0"/>
          </a:xfrm>
          <a:prstGeom prst="line">
            <a:avLst/>
          </a:prstGeom>
          <a:noFill/>
          <a:ln w="19050">
            <a:solidFill>
              <a:srgbClr val="CBD5E1"/>
            </a:solidFill>
            <a:prstDash val="solid"/>
            <a:tailEnd type="triangle"/>
          </a:ln>
        </p:spPr>
      </p:sp>
      <p:sp>
        <p:nvSpPr>
          <p:cNvPr id="12" name="Arrow"/>
          <p:cNvSpPr/>
          <p:nvPr/>
        </p:nvSpPr>
        <p:spPr>
          <a:xfrm>
            <a:off x="4608576" y="2014474"/>
            <a:ext cx="201168" cy="0"/>
          </a:xfrm>
          <a:prstGeom prst="line">
            <a:avLst/>
          </a:prstGeom>
          <a:noFill/>
          <a:ln w="19050">
            <a:solidFill>
              <a:srgbClr val="CBD5E1"/>
            </a:solidFill>
            <a:prstDash val="solid"/>
            <a:tailEnd type="triangle"/>
          </a:ln>
        </p:spPr>
      </p:sp>
      <p:sp>
        <p:nvSpPr>
          <p:cNvPr id="13" name="Arrow"/>
          <p:cNvSpPr/>
          <p:nvPr/>
        </p:nvSpPr>
        <p:spPr>
          <a:xfrm>
            <a:off x="6940296" y="2014474"/>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505204"/>
          </a:xfrm>
          <a:prstGeom prst="roundRect">
            <a:avLst>
              <a:gd name="adj" fmla="val 4252"/>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26136"/>
          </a:xfrm>
          <a:prstGeom prst="roundRect">
            <a:avLst>
              <a:gd name="adj" fmla="val 19626"/>
            </a:avLst>
          </a:prstGeom>
          <a:solidFill>
            <a:srgbClr val="B42318"/>
          </a:solidFill>
          <a:ln w="15875">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Acute abdomen: resuscitate, call surgery/gyne¹˒²</a:t>
            </a:r>
            <a:endParaRPr lang="en-US" sz="1200" dirty="0"/>
          </a:p>
        </p:txBody>
      </p:sp>
      <p:sp>
        <p:nvSpPr>
          <p:cNvPr id="16" name="Red flag items 1"/>
          <p:cNvSpPr txBox="1"/>
          <p:nvPr/>
        </p:nvSpPr>
        <p:spPr>
          <a:xfrm>
            <a:off x="8983980" y="1633728"/>
            <a:ext cx="2505456" cy="836676"/>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Hypotension, tachycardia or sepsis</a:t>
            </a:r>
            <a:endParaRPr lang="en-US" sz="1100" dirty="0"/>
          </a:p>
          <a:p>
            <a:pPr marL="114300" indent="-114300">
              <a:lnSpc>
                <a:spcPct val="90000"/>
              </a:lnSpc>
              <a:spcAft>
                <a:spcPts val="150"/>
              </a:spcAft>
              <a:buSzPct val="100000"/>
              <a:buChar char="•"/>
            </a:pPr>
            <a:r>
              <a:rPr lang="en-US" sz="1100" dirty="0">
                <a:solidFill>
                  <a:srgbClr val="0B1220"/>
                </a:solidFill>
              </a:rPr>
              <a:t>Rigidity, guarding or rebound</a:t>
            </a:r>
            <a:endParaRPr lang="en-US" sz="1100" dirty="0"/>
          </a:p>
          <a:p>
            <a:pPr marL="114300" indent="-114300">
              <a:lnSpc>
                <a:spcPct val="90000"/>
              </a:lnSpc>
              <a:spcAft>
                <a:spcPts val="150"/>
              </a:spcAft>
              <a:buSzPct val="100000"/>
              <a:buChar char="•"/>
            </a:pPr>
            <a:r>
              <a:rPr lang="en-US" sz="1100" dirty="0">
                <a:solidFill>
                  <a:srgbClr val="0B1220"/>
                </a:solidFill>
              </a:rPr>
              <a:t>Pain out of proportion to the exam¹¹</a:t>
            </a:r>
            <a:endParaRPr lang="en-US" sz="1100" dirty="0"/>
          </a:p>
        </p:txBody>
      </p:sp>
      <p:sp>
        <p:nvSpPr>
          <p:cNvPr id="17" name="Red flag items 2"/>
          <p:cNvSpPr txBox="1"/>
          <p:nvPr/>
        </p:nvSpPr>
        <p:spPr>
          <a:xfrm>
            <a:off x="11599164" y="1633728"/>
            <a:ext cx="2505456" cy="836676"/>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Bilious vomiting, obstipation¹²</a:t>
            </a:r>
            <a:endParaRPr lang="en-US" sz="1100" dirty="0"/>
          </a:p>
          <a:p>
            <a:pPr marL="114300" indent="-114300">
              <a:lnSpc>
                <a:spcPct val="90000"/>
              </a:lnSpc>
              <a:spcAft>
                <a:spcPts val="150"/>
              </a:spcAft>
              <a:buSzPct val="100000"/>
              <a:buChar char="•"/>
            </a:pPr>
            <a:r>
              <a:rPr lang="en-US" sz="1100" dirty="0">
                <a:solidFill>
                  <a:srgbClr val="0B1220"/>
                </a:solidFill>
              </a:rPr>
              <a:t>Hematemesis or hematochezia</a:t>
            </a:r>
            <a:endParaRPr lang="en-US" sz="1100" dirty="0"/>
          </a:p>
          <a:p>
            <a:pPr marL="114300" indent="-114300">
              <a:lnSpc>
                <a:spcPct val="90000"/>
              </a:lnSpc>
              <a:spcAft>
                <a:spcPts val="150"/>
              </a:spcAft>
              <a:buSzPct val="100000"/>
              <a:buChar char="•"/>
            </a:pPr>
            <a:r>
              <a:rPr lang="en-US" sz="1100" dirty="0">
                <a:solidFill>
                  <a:srgbClr val="0B1220"/>
                </a:solidFill>
              </a:rPr>
              <a:t>β-hCG + with shock or peritonism⁸</a:t>
            </a:r>
            <a:endParaRPr lang="en-US" sz="1100" dirty="0"/>
          </a:p>
        </p:txBody>
      </p:sp>
      <p:sp>
        <p:nvSpPr>
          <p:cNvPr id="18" name="Red flag action"/>
          <p:cNvSpPr txBox="1"/>
          <p:nvPr/>
        </p:nvSpPr>
        <p:spPr>
          <a:xfrm>
            <a:off x="8983980" y="2543556"/>
            <a:ext cx="5120640" cy="173228"/>
          </a:xfrm>
          <a:prstGeom prst="rect">
            <a:avLst/>
          </a:prstGeom>
          <a:noFill/>
          <a:ln/>
        </p:spPr>
        <p:txBody>
          <a:bodyPr wrap="square" lIns="0" tIns="0" rIns="0" bIns="0" rtlCol="0" anchor="b"/>
          <a:lstStyle/>
          <a:p>
            <a:pPr indent="0" marL="0">
              <a:buNone/>
            </a:pPr>
            <a:r>
              <a:rPr lang="en-US" sz="1100" b="1" dirty="0">
                <a:solidFill>
                  <a:srgbClr val="B42318"/>
                </a:solidFill>
              </a:rPr>
              <a:t>→ Sepsis: fluids, antibiotics; AAA: permissive hypotension, OR¹⁰</a:t>
            </a:r>
            <a:endParaRPr lang="en-US" sz="1100" dirty="0"/>
          </a:p>
        </p:txBody>
      </p:sp>
      <p:sp>
        <p:nvSpPr>
          <p:cNvPr id="19" name="Yes arrow"/>
          <p:cNvSpPr/>
          <p:nvPr/>
        </p:nvSpPr>
        <p:spPr>
          <a:xfrm>
            <a:off x="8677656" y="2014474"/>
            <a:ext cx="201168" cy="0"/>
          </a:xfrm>
          <a:prstGeom prst="line">
            <a:avLst/>
          </a:prstGeom>
          <a:noFill/>
          <a:ln w="22225">
            <a:solidFill>
              <a:srgbClr val="B42318"/>
            </a:solidFill>
            <a:prstDash val="solid"/>
            <a:tailEnd type="triangle"/>
          </a:ln>
        </p:spPr>
      </p:sp>
      <p:sp>
        <p:nvSpPr>
          <p:cNvPr id="20" name="Yes label"/>
          <p:cNvSpPr txBox="1"/>
          <p:nvPr/>
        </p:nvSpPr>
        <p:spPr>
          <a:xfrm>
            <a:off x="8641080" y="1795018"/>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767076"/>
            <a:ext cx="0" cy="438912"/>
          </a:xfrm>
          <a:prstGeom prst="line">
            <a:avLst/>
          </a:prstGeom>
          <a:noFill/>
          <a:ln w="19050">
            <a:solidFill>
              <a:srgbClr val="CBD5E1"/>
            </a:solidFill>
            <a:prstDash val="solid"/>
          </a:ln>
        </p:spPr>
      </p:sp>
      <p:sp>
        <p:nvSpPr>
          <p:cNvPr id="22" name="Bus"/>
          <p:cNvSpPr/>
          <p:nvPr/>
        </p:nvSpPr>
        <p:spPr>
          <a:xfrm>
            <a:off x="2452878" y="3205988"/>
            <a:ext cx="10108692" cy="0"/>
          </a:xfrm>
          <a:prstGeom prst="line">
            <a:avLst/>
          </a:prstGeom>
          <a:noFill/>
          <a:ln w="19050">
            <a:solidFill>
              <a:srgbClr val="CBD5E1"/>
            </a:solidFill>
            <a:prstDash val="solid"/>
          </a:ln>
        </p:spPr>
      </p:sp>
      <p:sp>
        <p:nvSpPr>
          <p:cNvPr id="23" name="Arrow"/>
          <p:cNvSpPr/>
          <p:nvPr/>
        </p:nvSpPr>
        <p:spPr>
          <a:xfrm>
            <a:off x="2452878" y="3205988"/>
            <a:ext cx="0" cy="155448"/>
          </a:xfrm>
          <a:prstGeom prst="line">
            <a:avLst/>
          </a:prstGeom>
          <a:noFill/>
          <a:ln w="19050">
            <a:solidFill>
              <a:srgbClr val="CBD5E1"/>
            </a:solidFill>
            <a:prstDash val="solid"/>
            <a:tailEnd type="triangle"/>
          </a:ln>
        </p:spPr>
      </p:sp>
      <p:sp>
        <p:nvSpPr>
          <p:cNvPr id="24" name="Arrow"/>
          <p:cNvSpPr/>
          <p:nvPr/>
        </p:nvSpPr>
        <p:spPr>
          <a:xfrm>
            <a:off x="5822442" y="3205988"/>
            <a:ext cx="0" cy="155448"/>
          </a:xfrm>
          <a:prstGeom prst="line">
            <a:avLst/>
          </a:prstGeom>
          <a:noFill/>
          <a:ln w="19050">
            <a:solidFill>
              <a:srgbClr val="CBD5E1"/>
            </a:solidFill>
            <a:prstDash val="solid"/>
            <a:tailEnd type="triangle"/>
          </a:ln>
        </p:spPr>
      </p:sp>
      <p:sp>
        <p:nvSpPr>
          <p:cNvPr id="25" name="Arrow"/>
          <p:cNvSpPr/>
          <p:nvPr/>
        </p:nvSpPr>
        <p:spPr>
          <a:xfrm>
            <a:off x="9192006" y="3205988"/>
            <a:ext cx="0" cy="155448"/>
          </a:xfrm>
          <a:prstGeom prst="line">
            <a:avLst/>
          </a:prstGeom>
          <a:noFill/>
          <a:ln w="19050">
            <a:solidFill>
              <a:srgbClr val="CBD5E1"/>
            </a:solidFill>
            <a:prstDash val="solid"/>
            <a:tailEnd type="triangle"/>
          </a:ln>
        </p:spPr>
      </p:sp>
      <p:sp>
        <p:nvSpPr>
          <p:cNvPr id="26" name="Arrow"/>
          <p:cNvSpPr/>
          <p:nvPr/>
        </p:nvSpPr>
        <p:spPr>
          <a:xfrm>
            <a:off x="12561570" y="3205988"/>
            <a:ext cx="0" cy="155448"/>
          </a:xfrm>
          <a:prstGeom prst="line">
            <a:avLst/>
          </a:prstGeom>
          <a:noFill/>
          <a:ln w="19050">
            <a:solidFill>
              <a:srgbClr val="CBD5E1"/>
            </a:solidFill>
            <a:prstDash val="solid"/>
            <a:tailEnd type="triangle"/>
          </a:ln>
        </p:spPr>
      </p:sp>
      <p:sp>
        <p:nvSpPr>
          <p:cNvPr id="27" name="Branch question"/>
          <p:cNvSpPr/>
          <p:nvPr/>
        </p:nvSpPr>
        <p:spPr>
          <a:xfrm>
            <a:off x="6912672" y="2876804"/>
            <a:ext cx="1993775"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00" b="1" dirty="0">
                <a:solidFill>
                  <a:srgbClr val="075A8C"/>
                </a:solidFill>
              </a:rPr>
              <a:t>If not: where is the pain?</a:t>
            </a:r>
            <a:endParaRPr lang="en-US" sz="1100" dirty="0"/>
          </a:p>
        </p:txBody>
      </p:sp>
      <p:sp>
        <p:nvSpPr>
          <p:cNvPr id="28" name="Branch Upper abdomen"/>
          <p:cNvSpPr/>
          <p:nvPr/>
        </p:nvSpPr>
        <p:spPr>
          <a:xfrm>
            <a:off x="841248" y="3388868"/>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Upper abdomen</a:t>
            </a:r>
            <a:pPr indent="0" marL="0">
              <a:buNone/>
            </a:pPr>
            <a:r>
              <a:rPr lang="en-US" sz="1000" dirty="0">
                <a:solidFill>
                  <a:srgbClr val="FFFFFF"/>
                </a:solidFill>
              </a:rPr>
              <a:t>  RUQ/epigastric</a:t>
            </a:r>
            <a:endParaRPr lang="en-US" sz="1200" dirty="0"/>
          </a:p>
        </p:txBody>
      </p:sp>
      <p:sp>
        <p:nvSpPr>
          <p:cNvPr id="29" name="Branch Lower abdomen, pelvis"/>
          <p:cNvSpPr/>
          <p:nvPr/>
        </p:nvSpPr>
        <p:spPr>
          <a:xfrm>
            <a:off x="4210812" y="3388868"/>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Lower abdomen, pelvis</a:t>
            </a:r>
            <a:pPr indent="0" marL="0">
              <a:buNone/>
            </a:pPr>
            <a:r>
              <a:rPr lang="en-US" sz="1000" dirty="0">
                <a:solidFill>
                  <a:srgbClr val="FFFFFF"/>
                </a:solidFill>
              </a:rPr>
              <a:t>  RLQ, LLQ</a:t>
            </a:r>
            <a:endParaRPr lang="en-US" sz="1200" dirty="0"/>
          </a:p>
        </p:txBody>
      </p:sp>
      <p:sp>
        <p:nvSpPr>
          <p:cNvPr id="30" name="Branch Diffuse"/>
          <p:cNvSpPr/>
          <p:nvPr/>
        </p:nvSpPr>
        <p:spPr>
          <a:xfrm>
            <a:off x="7580376" y="3388868"/>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Diffuse</a:t>
            </a:r>
            <a:pPr indent="0" marL="0">
              <a:buNone/>
            </a:pPr>
            <a:r>
              <a:rPr lang="en-US" sz="1000" dirty="0">
                <a:solidFill>
                  <a:srgbClr val="FFFFFF"/>
                </a:solidFill>
              </a:rPr>
              <a:t>  often surgical</a:t>
            </a:r>
            <a:endParaRPr lang="en-US" sz="1200" dirty="0"/>
          </a:p>
        </p:txBody>
      </p:sp>
      <p:sp>
        <p:nvSpPr>
          <p:cNvPr id="31" name="Branch Image-negative"/>
          <p:cNvSpPr/>
          <p:nvPr/>
        </p:nvSpPr>
        <p:spPr>
          <a:xfrm>
            <a:off x="10949940" y="3388868"/>
            <a:ext cx="3223260" cy="326136"/>
          </a:xfrm>
          <a:prstGeom prst="roundRect">
            <a:avLst>
              <a:gd name="adj" fmla="val 19626"/>
            </a:avLst>
          </a:prstGeom>
          <a:solidFill>
            <a:srgbClr val="334155"/>
          </a:solidFill>
          <a:ln w="12700">
            <a:solidFill>
              <a:srgbClr val="334155"/>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Image-negative</a:t>
            </a:r>
            <a:pPr indent="0" marL="0">
              <a:buNone/>
            </a:pPr>
            <a:r>
              <a:rPr lang="en-US" sz="1000" dirty="0">
                <a:solidFill>
                  <a:srgbClr val="FFFFFF"/>
                </a:solidFill>
              </a:rPr>
              <a:t>  outside gut</a:t>
            </a:r>
            <a:endParaRPr lang="en-US" sz="1200" dirty="0"/>
          </a:p>
        </p:txBody>
      </p:sp>
      <p:sp>
        <p:nvSpPr>
          <p:cNvPr id="32" name="Row label CAUSES"/>
          <p:cNvSpPr/>
          <p:nvPr/>
        </p:nvSpPr>
        <p:spPr>
          <a:xfrm>
            <a:off x="457200" y="3806444"/>
            <a:ext cx="292608" cy="773024"/>
          </a:xfrm>
          <a:prstGeom prst="roundRect">
            <a:avLst>
              <a:gd name="adj" fmla="val 18750"/>
            </a:avLst>
          </a:prstGeom>
          <a:solidFill>
            <a:srgbClr val="0B2540"/>
          </a:solidFill>
          <a:ln/>
        </p:spPr>
      </p:sp>
      <p:sp>
        <p:nvSpPr>
          <p:cNvPr id="33" name="Row label text CAUSES"/>
          <p:cNvSpPr txBox="1"/>
          <p:nvPr/>
        </p:nvSpPr>
        <p:spPr>
          <a:xfrm rot="16200000">
            <a:off x="216992" y="4046652"/>
            <a:ext cx="773024"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Upper abdomen"/>
          <p:cNvSpPr/>
          <p:nvPr/>
        </p:nvSpPr>
        <p:spPr>
          <a:xfrm>
            <a:off x="841248" y="3806444"/>
            <a:ext cx="3223260" cy="773024"/>
          </a:xfrm>
          <a:prstGeom prst="roundRect">
            <a:avLst>
              <a:gd name="adj" fmla="val 7097"/>
            </a:avLst>
          </a:prstGeom>
          <a:solidFill>
            <a:srgbClr val="FFFFFF"/>
          </a:solidFill>
          <a:ln w="9525">
            <a:solidFill>
              <a:srgbClr val="CBD5E1"/>
            </a:solidFill>
            <a:prstDash val="solid"/>
          </a:ln>
        </p:spPr>
      </p:sp>
      <p:sp>
        <p:nvSpPr>
          <p:cNvPr id="35" name="causes items Upper abdomen"/>
          <p:cNvSpPr txBox="1"/>
          <p:nvPr/>
        </p:nvSpPr>
        <p:spPr>
          <a:xfrm>
            <a:off x="909828" y="3875024"/>
            <a:ext cx="3086100" cy="63586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Acute cholangitis</a:t>
            </a:r>
            <a:endParaRPr lang="en-US" sz="1150" dirty="0"/>
          </a:p>
          <a:p>
            <a:pPr marL="114300" indent="-114300">
              <a:lnSpc>
                <a:spcPct val="90000"/>
              </a:lnSpc>
              <a:spcAft>
                <a:spcPts val="200"/>
              </a:spcAft>
              <a:buSzPct val="100000"/>
              <a:buChar char="•"/>
            </a:pPr>
            <a:r>
              <a:rPr lang="en-US" sz="1150" dirty="0">
                <a:solidFill>
                  <a:srgbClr val="0B1220"/>
                </a:solidFill>
              </a:rPr>
              <a:t>Biliary colic, cholecystitis</a:t>
            </a:r>
            <a:endParaRPr lang="en-US" sz="1150" dirty="0"/>
          </a:p>
          <a:p>
            <a:pPr marL="114300" indent="-114300">
              <a:lnSpc>
                <a:spcPct val="90000"/>
              </a:lnSpc>
              <a:spcAft>
                <a:spcPts val="200"/>
              </a:spcAft>
              <a:buSzPct val="100000"/>
              <a:buChar char="•"/>
            </a:pPr>
            <a:r>
              <a:rPr lang="en-US" sz="1150" dirty="0">
                <a:solidFill>
                  <a:srgbClr val="0B1220"/>
                </a:solidFill>
              </a:rPr>
              <a:t>Pancreatitis, peptic ulcer</a:t>
            </a:r>
            <a:endParaRPr lang="en-US" sz="1150" dirty="0"/>
          </a:p>
        </p:txBody>
      </p:sp>
      <p:sp>
        <p:nvSpPr>
          <p:cNvPr id="36" name="Chevron"/>
          <p:cNvSpPr/>
          <p:nvPr/>
        </p:nvSpPr>
        <p:spPr>
          <a:xfrm rot="10800000">
            <a:off x="2388870" y="4602328"/>
            <a:ext cx="128016" cy="64008"/>
          </a:xfrm>
          <a:prstGeom prst="triangle">
            <a:avLst/>
          </a:prstGeom>
          <a:solidFill>
            <a:srgbClr val="CBD5E1"/>
          </a:solidFill>
          <a:ln/>
        </p:spPr>
      </p:sp>
      <p:sp>
        <p:nvSpPr>
          <p:cNvPr id="37" name="causes Lower abdomen, pelvis"/>
          <p:cNvSpPr/>
          <p:nvPr/>
        </p:nvSpPr>
        <p:spPr>
          <a:xfrm>
            <a:off x="4210812" y="3806444"/>
            <a:ext cx="3223260" cy="773024"/>
          </a:xfrm>
          <a:prstGeom prst="roundRect">
            <a:avLst>
              <a:gd name="adj" fmla="val 7097"/>
            </a:avLst>
          </a:prstGeom>
          <a:solidFill>
            <a:srgbClr val="FFFFFF"/>
          </a:solidFill>
          <a:ln w="9525">
            <a:solidFill>
              <a:srgbClr val="CBD5E1"/>
            </a:solidFill>
            <a:prstDash val="solid"/>
          </a:ln>
        </p:spPr>
      </p:sp>
      <p:sp>
        <p:nvSpPr>
          <p:cNvPr id="38" name="causes items Lower abdomen, pelvis"/>
          <p:cNvSpPr txBox="1"/>
          <p:nvPr/>
        </p:nvSpPr>
        <p:spPr>
          <a:xfrm>
            <a:off x="4279392" y="3875024"/>
            <a:ext cx="3086100" cy="63586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Ectopic pregnancy</a:t>
            </a:r>
            <a:endParaRPr lang="en-US" sz="1150" dirty="0"/>
          </a:p>
          <a:p>
            <a:pPr marL="114300" indent="-114300">
              <a:lnSpc>
                <a:spcPct val="90000"/>
              </a:lnSpc>
              <a:spcAft>
                <a:spcPts val="200"/>
              </a:spcAft>
              <a:buSzPct val="100000"/>
              <a:buChar char="•"/>
            </a:pPr>
            <a:r>
              <a:rPr lang="en-US" sz="1150" b="1" dirty="0">
                <a:solidFill>
                  <a:srgbClr val="B42318"/>
                </a:solidFill>
              </a:rPr>
              <a:t>Ovarian or testicular torsion</a:t>
            </a:r>
            <a:endParaRPr lang="en-US" sz="1150" dirty="0"/>
          </a:p>
          <a:p>
            <a:pPr marL="114300" indent="-114300">
              <a:lnSpc>
                <a:spcPct val="90000"/>
              </a:lnSpc>
              <a:spcAft>
                <a:spcPts val="200"/>
              </a:spcAft>
              <a:buSzPct val="100000"/>
              <a:buChar char="•"/>
            </a:pPr>
            <a:r>
              <a:rPr lang="en-US" sz="1150" dirty="0">
                <a:solidFill>
                  <a:srgbClr val="0B1220"/>
                </a:solidFill>
              </a:rPr>
              <a:t>Appendicitis, diverticulitis, stone, PID</a:t>
            </a:r>
            <a:endParaRPr lang="en-US" sz="1150" dirty="0"/>
          </a:p>
        </p:txBody>
      </p:sp>
      <p:sp>
        <p:nvSpPr>
          <p:cNvPr id="39" name="Chevron"/>
          <p:cNvSpPr/>
          <p:nvPr/>
        </p:nvSpPr>
        <p:spPr>
          <a:xfrm rot="10800000">
            <a:off x="5758434" y="4602328"/>
            <a:ext cx="128016" cy="64008"/>
          </a:xfrm>
          <a:prstGeom prst="triangle">
            <a:avLst/>
          </a:prstGeom>
          <a:solidFill>
            <a:srgbClr val="CBD5E1"/>
          </a:solidFill>
          <a:ln/>
        </p:spPr>
      </p:sp>
      <p:sp>
        <p:nvSpPr>
          <p:cNvPr id="40" name="causes Diffuse"/>
          <p:cNvSpPr/>
          <p:nvPr/>
        </p:nvSpPr>
        <p:spPr>
          <a:xfrm>
            <a:off x="7580376" y="3806444"/>
            <a:ext cx="3223260" cy="773024"/>
          </a:xfrm>
          <a:prstGeom prst="roundRect">
            <a:avLst>
              <a:gd name="adj" fmla="val 7097"/>
            </a:avLst>
          </a:prstGeom>
          <a:solidFill>
            <a:srgbClr val="FFFFFF"/>
          </a:solidFill>
          <a:ln w="9525">
            <a:solidFill>
              <a:srgbClr val="CBD5E1"/>
            </a:solidFill>
            <a:prstDash val="solid"/>
          </a:ln>
        </p:spPr>
      </p:sp>
      <p:sp>
        <p:nvSpPr>
          <p:cNvPr id="41" name="causes items Diffuse"/>
          <p:cNvSpPr txBox="1"/>
          <p:nvPr/>
        </p:nvSpPr>
        <p:spPr>
          <a:xfrm>
            <a:off x="7648956" y="3875024"/>
            <a:ext cx="3086100" cy="63586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Ruptured AAA or aortic dissection</a:t>
            </a:r>
            <a:endParaRPr lang="en-US" sz="1150" dirty="0"/>
          </a:p>
          <a:p>
            <a:pPr marL="114300" indent="-114300">
              <a:lnSpc>
                <a:spcPct val="90000"/>
              </a:lnSpc>
              <a:spcAft>
                <a:spcPts val="200"/>
              </a:spcAft>
              <a:buSzPct val="100000"/>
              <a:buChar char="•"/>
            </a:pPr>
            <a:r>
              <a:rPr lang="en-US" sz="1150" b="1" dirty="0">
                <a:solidFill>
                  <a:srgbClr val="B42318"/>
                </a:solidFill>
              </a:rPr>
              <a:t>Mesenteric ischemia</a:t>
            </a:r>
            <a:endParaRPr lang="en-US" sz="1150" dirty="0"/>
          </a:p>
          <a:p>
            <a:pPr marL="114300" indent="-114300">
              <a:lnSpc>
                <a:spcPct val="90000"/>
              </a:lnSpc>
              <a:spcAft>
                <a:spcPts val="200"/>
              </a:spcAft>
              <a:buSzPct val="100000"/>
              <a:buChar char="•"/>
            </a:pPr>
            <a:r>
              <a:rPr lang="en-US" sz="1150" b="1" dirty="0">
                <a:solidFill>
                  <a:srgbClr val="B42318"/>
                </a:solidFill>
              </a:rPr>
              <a:t>Perforation, obstruction, volvulus</a:t>
            </a:r>
            <a:endParaRPr lang="en-US" sz="1150" dirty="0"/>
          </a:p>
        </p:txBody>
      </p:sp>
      <p:sp>
        <p:nvSpPr>
          <p:cNvPr id="42" name="Chevron"/>
          <p:cNvSpPr/>
          <p:nvPr/>
        </p:nvSpPr>
        <p:spPr>
          <a:xfrm rot="10800000">
            <a:off x="9127998" y="4602328"/>
            <a:ext cx="128016" cy="64008"/>
          </a:xfrm>
          <a:prstGeom prst="triangle">
            <a:avLst/>
          </a:prstGeom>
          <a:solidFill>
            <a:srgbClr val="CBD5E1"/>
          </a:solidFill>
          <a:ln/>
        </p:spPr>
      </p:sp>
      <p:sp>
        <p:nvSpPr>
          <p:cNvPr id="43" name="causes Image-negative"/>
          <p:cNvSpPr/>
          <p:nvPr/>
        </p:nvSpPr>
        <p:spPr>
          <a:xfrm>
            <a:off x="10949940" y="3806444"/>
            <a:ext cx="3223260" cy="773024"/>
          </a:xfrm>
          <a:prstGeom prst="roundRect">
            <a:avLst>
              <a:gd name="adj" fmla="val 7097"/>
            </a:avLst>
          </a:prstGeom>
          <a:solidFill>
            <a:srgbClr val="FFFFFF"/>
          </a:solidFill>
          <a:ln w="9525">
            <a:solidFill>
              <a:srgbClr val="CBD5E1"/>
            </a:solidFill>
            <a:prstDash val="solid"/>
          </a:ln>
        </p:spPr>
      </p:sp>
      <p:sp>
        <p:nvSpPr>
          <p:cNvPr id="44" name="causes items Image-negative"/>
          <p:cNvSpPr txBox="1"/>
          <p:nvPr/>
        </p:nvSpPr>
        <p:spPr>
          <a:xfrm>
            <a:off x="11018520" y="3875024"/>
            <a:ext cx="3086100" cy="63586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Inferior MI</a:t>
            </a:r>
            <a:endParaRPr lang="en-US" sz="1150" dirty="0"/>
          </a:p>
          <a:p>
            <a:pPr marL="114300" indent="-114300">
              <a:lnSpc>
                <a:spcPct val="90000"/>
              </a:lnSpc>
              <a:spcAft>
                <a:spcPts val="200"/>
              </a:spcAft>
              <a:buSzPct val="100000"/>
              <a:buChar char="•"/>
            </a:pPr>
            <a:r>
              <a:rPr lang="en-US" sz="1150" b="1" dirty="0">
                <a:solidFill>
                  <a:srgbClr val="B42318"/>
                </a:solidFill>
              </a:rPr>
              <a:t>DKA, adrenal crisis</a:t>
            </a:r>
            <a:endParaRPr lang="en-US" sz="1150" dirty="0"/>
          </a:p>
          <a:p>
            <a:pPr marL="114300" indent="-114300">
              <a:lnSpc>
                <a:spcPct val="90000"/>
              </a:lnSpc>
              <a:spcAft>
                <a:spcPts val="200"/>
              </a:spcAft>
              <a:buSzPct val="100000"/>
              <a:buChar char="•"/>
            </a:pPr>
            <a:r>
              <a:rPr lang="en-US" sz="1150" dirty="0">
                <a:solidFill>
                  <a:srgbClr val="0B1220"/>
                </a:solidFill>
              </a:rPr>
              <a:t>Hypercalcemia, pneumonia, zoster, IBS</a:t>
            </a:r>
            <a:endParaRPr lang="en-US" sz="1150" dirty="0"/>
          </a:p>
        </p:txBody>
      </p:sp>
      <p:sp>
        <p:nvSpPr>
          <p:cNvPr id="45" name="Chevron"/>
          <p:cNvSpPr/>
          <p:nvPr/>
        </p:nvSpPr>
        <p:spPr>
          <a:xfrm rot="10800000">
            <a:off x="12497562" y="4602328"/>
            <a:ext cx="128016" cy="64008"/>
          </a:xfrm>
          <a:prstGeom prst="triangle">
            <a:avLst/>
          </a:prstGeom>
          <a:solidFill>
            <a:srgbClr val="CBD5E1"/>
          </a:solidFill>
          <a:ln/>
        </p:spPr>
      </p:sp>
      <p:sp>
        <p:nvSpPr>
          <p:cNvPr id="46" name="Row label CLUES"/>
          <p:cNvSpPr/>
          <p:nvPr/>
        </p:nvSpPr>
        <p:spPr>
          <a:xfrm>
            <a:off x="457200" y="4689196"/>
            <a:ext cx="292608" cy="773024"/>
          </a:xfrm>
          <a:prstGeom prst="roundRect">
            <a:avLst>
              <a:gd name="adj" fmla="val 18750"/>
            </a:avLst>
          </a:prstGeom>
          <a:solidFill>
            <a:srgbClr val="334155"/>
          </a:solidFill>
          <a:ln/>
        </p:spPr>
      </p:sp>
      <p:sp>
        <p:nvSpPr>
          <p:cNvPr id="47" name="Row label text CLUES"/>
          <p:cNvSpPr txBox="1"/>
          <p:nvPr/>
        </p:nvSpPr>
        <p:spPr>
          <a:xfrm rot="16200000">
            <a:off x="216992" y="4929403"/>
            <a:ext cx="773024"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Upper abdomen"/>
          <p:cNvSpPr/>
          <p:nvPr/>
        </p:nvSpPr>
        <p:spPr>
          <a:xfrm>
            <a:off x="841248" y="4689196"/>
            <a:ext cx="3223260" cy="773024"/>
          </a:xfrm>
          <a:prstGeom prst="roundRect">
            <a:avLst>
              <a:gd name="adj" fmla="val 7097"/>
            </a:avLst>
          </a:prstGeom>
          <a:solidFill>
            <a:srgbClr val="F7F9FC"/>
          </a:solidFill>
          <a:ln w="9525">
            <a:solidFill>
              <a:srgbClr val="E2E8F0"/>
            </a:solidFill>
            <a:prstDash val="solid"/>
          </a:ln>
        </p:spPr>
      </p:sp>
      <p:sp>
        <p:nvSpPr>
          <p:cNvPr id="49" name="clues items Upper abdomen"/>
          <p:cNvSpPr txBox="1"/>
          <p:nvPr/>
        </p:nvSpPr>
        <p:spPr>
          <a:xfrm>
            <a:off x="909828" y="4757776"/>
            <a:ext cx="3086100" cy="63586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Fever, jaundice; full triad often absent⁵</a:t>
            </a:r>
            <a:endParaRPr lang="en-US" sz="1150" dirty="0"/>
          </a:p>
          <a:p>
            <a:pPr marL="114300" indent="-114300">
              <a:lnSpc>
                <a:spcPct val="90000"/>
              </a:lnSpc>
              <a:spcAft>
                <a:spcPts val="200"/>
              </a:spcAft>
              <a:buSzPct val="100000"/>
              <a:buChar char="•"/>
            </a:pPr>
            <a:r>
              <a:rPr lang="en-US" sz="1150" dirty="0">
                <a:solidFill>
                  <a:srgbClr val="0B1220"/>
                </a:solidFill>
              </a:rPr>
              <a:t>Murphy sign weak: LR 2.8 (CI 0.8–8.6)⁶</a:t>
            </a:r>
            <a:endParaRPr lang="en-US" sz="1150" dirty="0"/>
          </a:p>
          <a:p>
            <a:pPr marL="114300" indent="-114300">
              <a:lnSpc>
                <a:spcPct val="90000"/>
              </a:lnSpc>
              <a:spcAft>
                <a:spcPts val="200"/>
              </a:spcAft>
              <a:buSzPct val="100000"/>
              <a:buChar char="•"/>
            </a:pPr>
            <a:r>
              <a:rPr lang="en-US" sz="1150" dirty="0">
                <a:solidFill>
                  <a:srgbClr val="0B1220"/>
                </a:solidFill>
              </a:rPr>
              <a:t>Epigastric pain boring to the back</a:t>
            </a:r>
            <a:endParaRPr lang="en-US" sz="1150" dirty="0"/>
          </a:p>
        </p:txBody>
      </p:sp>
      <p:sp>
        <p:nvSpPr>
          <p:cNvPr id="50" name="Chevron"/>
          <p:cNvSpPr/>
          <p:nvPr/>
        </p:nvSpPr>
        <p:spPr>
          <a:xfrm rot="10800000">
            <a:off x="2388870" y="5485079"/>
            <a:ext cx="128016" cy="64008"/>
          </a:xfrm>
          <a:prstGeom prst="triangle">
            <a:avLst/>
          </a:prstGeom>
          <a:solidFill>
            <a:srgbClr val="CBD5E1"/>
          </a:solidFill>
          <a:ln/>
        </p:spPr>
      </p:sp>
      <p:sp>
        <p:nvSpPr>
          <p:cNvPr id="51" name="clues Lower abdomen, pelvis"/>
          <p:cNvSpPr/>
          <p:nvPr/>
        </p:nvSpPr>
        <p:spPr>
          <a:xfrm>
            <a:off x="4210812" y="4689196"/>
            <a:ext cx="3223260" cy="773024"/>
          </a:xfrm>
          <a:prstGeom prst="roundRect">
            <a:avLst>
              <a:gd name="adj" fmla="val 7097"/>
            </a:avLst>
          </a:prstGeom>
          <a:solidFill>
            <a:srgbClr val="F7F9FC"/>
          </a:solidFill>
          <a:ln w="9525">
            <a:solidFill>
              <a:srgbClr val="E2E8F0"/>
            </a:solidFill>
            <a:prstDash val="solid"/>
          </a:ln>
        </p:spPr>
      </p:sp>
      <p:sp>
        <p:nvSpPr>
          <p:cNvPr id="52" name="clues items Lower abdomen, pelvis"/>
          <p:cNvSpPr txBox="1"/>
          <p:nvPr/>
        </p:nvSpPr>
        <p:spPr>
          <a:xfrm>
            <a:off x="4279392" y="4757776"/>
            <a:ext cx="3086100" cy="63586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Pain migrating to RLQ; fever</a:t>
            </a:r>
            <a:endParaRPr lang="en-US" sz="1150" dirty="0"/>
          </a:p>
          <a:p>
            <a:pPr marL="114300" indent="-114300">
              <a:lnSpc>
                <a:spcPct val="90000"/>
              </a:lnSpc>
              <a:spcAft>
                <a:spcPts val="200"/>
              </a:spcAft>
              <a:buSzPct val="100000"/>
              <a:buChar char="•"/>
            </a:pPr>
            <a:r>
              <a:rPr lang="en-US" sz="1150" dirty="0">
                <a:solidFill>
                  <a:srgbClr val="0B1220"/>
                </a:solidFill>
              </a:rPr>
              <a:t>Vaginal bleeding; missed period⁸</a:t>
            </a:r>
            <a:endParaRPr lang="en-US" sz="1150" dirty="0"/>
          </a:p>
          <a:p>
            <a:pPr marL="114300" indent="-114300">
              <a:lnSpc>
                <a:spcPct val="90000"/>
              </a:lnSpc>
              <a:spcAft>
                <a:spcPts val="200"/>
              </a:spcAft>
              <a:buSzPct val="100000"/>
              <a:buChar char="•"/>
            </a:pPr>
            <a:r>
              <a:rPr lang="en-US" sz="1150" dirty="0">
                <a:solidFill>
                  <a:srgbClr val="0B1220"/>
                </a:solidFill>
              </a:rPr>
              <a:t>Sudden one-sided pain with vomiting</a:t>
            </a:r>
            <a:endParaRPr lang="en-US" sz="1150" dirty="0"/>
          </a:p>
        </p:txBody>
      </p:sp>
      <p:sp>
        <p:nvSpPr>
          <p:cNvPr id="53" name="Chevron"/>
          <p:cNvSpPr/>
          <p:nvPr/>
        </p:nvSpPr>
        <p:spPr>
          <a:xfrm rot="10800000">
            <a:off x="5758434" y="5485079"/>
            <a:ext cx="128016" cy="64008"/>
          </a:xfrm>
          <a:prstGeom prst="triangle">
            <a:avLst/>
          </a:prstGeom>
          <a:solidFill>
            <a:srgbClr val="CBD5E1"/>
          </a:solidFill>
          <a:ln/>
        </p:spPr>
      </p:sp>
      <p:sp>
        <p:nvSpPr>
          <p:cNvPr id="54" name="clues Diffuse"/>
          <p:cNvSpPr/>
          <p:nvPr/>
        </p:nvSpPr>
        <p:spPr>
          <a:xfrm>
            <a:off x="7580376" y="4689196"/>
            <a:ext cx="3223260" cy="773024"/>
          </a:xfrm>
          <a:prstGeom prst="roundRect">
            <a:avLst>
              <a:gd name="adj" fmla="val 7097"/>
            </a:avLst>
          </a:prstGeom>
          <a:solidFill>
            <a:srgbClr val="F7F9FC"/>
          </a:solidFill>
          <a:ln w="9525">
            <a:solidFill>
              <a:srgbClr val="E2E8F0"/>
            </a:solidFill>
            <a:prstDash val="solid"/>
          </a:ln>
        </p:spPr>
      </p:sp>
      <p:sp>
        <p:nvSpPr>
          <p:cNvPr id="55" name="clues items Diffuse"/>
          <p:cNvSpPr txBox="1"/>
          <p:nvPr/>
        </p:nvSpPr>
        <p:spPr>
          <a:xfrm>
            <a:off x="7648956" y="4757776"/>
            <a:ext cx="3086100" cy="63586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Older smoker; back pain, pulsatile mass¹⁰</a:t>
            </a:r>
            <a:endParaRPr lang="en-US" sz="1150" dirty="0"/>
          </a:p>
          <a:p>
            <a:pPr marL="114300" indent="-114300">
              <a:lnSpc>
                <a:spcPct val="90000"/>
              </a:lnSpc>
              <a:spcAft>
                <a:spcPts val="200"/>
              </a:spcAft>
              <a:buSzPct val="100000"/>
              <a:buChar char="•"/>
            </a:pPr>
            <a:r>
              <a:rPr lang="en-US" sz="1150" dirty="0">
                <a:solidFill>
                  <a:srgbClr val="0B1220"/>
                </a:solidFill>
              </a:rPr>
              <a:t>Pain out of proportion; AF¹¹</a:t>
            </a:r>
            <a:endParaRPr lang="en-US" sz="1150" dirty="0"/>
          </a:p>
          <a:p>
            <a:pPr marL="114300" indent="-114300">
              <a:lnSpc>
                <a:spcPct val="90000"/>
              </a:lnSpc>
              <a:spcAft>
                <a:spcPts val="200"/>
              </a:spcAft>
              <a:buSzPct val="100000"/>
              <a:buChar char="•"/>
            </a:pPr>
            <a:r>
              <a:rPr lang="en-US" sz="1150" dirty="0">
                <a:solidFill>
                  <a:srgbClr val="0B1220"/>
                </a:solidFill>
              </a:rPr>
              <a:t>Colicky pain, prior surgery or hernia¹²</a:t>
            </a:r>
            <a:endParaRPr lang="en-US" sz="1150" dirty="0"/>
          </a:p>
        </p:txBody>
      </p:sp>
      <p:sp>
        <p:nvSpPr>
          <p:cNvPr id="56" name="Chevron"/>
          <p:cNvSpPr/>
          <p:nvPr/>
        </p:nvSpPr>
        <p:spPr>
          <a:xfrm rot="10800000">
            <a:off x="9127998" y="5485079"/>
            <a:ext cx="128016" cy="64008"/>
          </a:xfrm>
          <a:prstGeom prst="triangle">
            <a:avLst/>
          </a:prstGeom>
          <a:solidFill>
            <a:srgbClr val="CBD5E1"/>
          </a:solidFill>
          <a:ln/>
        </p:spPr>
      </p:sp>
      <p:sp>
        <p:nvSpPr>
          <p:cNvPr id="57" name="clues Image-negative"/>
          <p:cNvSpPr/>
          <p:nvPr/>
        </p:nvSpPr>
        <p:spPr>
          <a:xfrm>
            <a:off x="10949940" y="4689196"/>
            <a:ext cx="3223260" cy="773024"/>
          </a:xfrm>
          <a:prstGeom prst="roundRect">
            <a:avLst>
              <a:gd name="adj" fmla="val 7097"/>
            </a:avLst>
          </a:prstGeom>
          <a:solidFill>
            <a:srgbClr val="F7F9FC"/>
          </a:solidFill>
          <a:ln w="9525">
            <a:solidFill>
              <a:srgbClr val="E2E8F0"/>
            </a:solidFill>
            <a:prstDash val="solid"/>
          </a:ln>
        </p:spPr>
      </p:sp>
      <p:sp>
        <p:nvSpPr>
          <p:cNvPr id="58" name="clues items Image-negative"/>
          <p:cNvSpPr txBox="1"/>
          <p:nvPr/>
        </p:nvSpPr>
        <p:spPr>
          <a:xfrm>
            <a:off x="11018520" y="4757776"/>
            <a:ext cx="3086100" cy="63586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Cardiac risk with upper abdominal pain</a:t>
            </a:r>
            <a:endParaRPr lang="en-US" sz="1150" dirty="0"/>
          </a:p>
          <a:p>
            <a:pPr marL="114300" indent="-114300">
              <a:lnSpc>
                <a:spcPct val="90000"/>
              </a:lnSpc>
              <a:spcAft>
                <a:spcPts val="200"/>
              </a:spcAft>
              <a:buSzPct val="100000"/>
              <a:buChar char="•"/>
            </a:pPr>
            <a:r>
              <a:rPr lang="en-US" sz="1150" dirty="0">
                <a:solidFill>
                  <a:srgbClr val="0B1220"/>
                </a:solidFill>
              </a:rPr>
              <a:t>Carnett sign: abdominal wall pain²</a:t>
            </a:r>
            <a:endParaRPr lang="en-US" sz="1150" dirty="0"/>
          </a:p>
          <a:p>
            <a:pPr marL="114300" indent="-114300">
              <a:lnSpc>
                <a:spcPct val="90000"/>
              </a:lnSpc>
              <a:spcAft>
                <a:spcPts val="200"/>
              </a:spcAft>
              <a:buSzPct val="100000"/>
              <a:buChar char="•"/>
            </a:pPr>
            <a:r>
              <a:rPr lang="en-US" sz="1150" dirty="0">
                <a:solidFill>
                  <a:srgbClr val="0B1220"/>
                </a:solidFill>
              </a:rPr>
              <a:t>Normal imaging; recurrent pain</a:t>
            </a:r>
            <a:endParaRPr lang="en-US" sz="1150" dirty="0"/>
          </a:p>
        </p:txBody>
      </p:sp>
      <p:sp>
        <p:nvSpPr>
          <p:cNvPr id="59" name="Chevron"/>
          <p:cNvSpPr/>
          <p:nvPr/>
        </p:nvSpPr>
        <p:spPr>
          <a:xfrm rot="10800000">
            <a:off x="12497562" y="5485079"/>
            <a:ext cx="128016" cy="64008"/>
          </a:xfrm>
          <a:prstGeom prst="triangle">
            <a:avLst/>
          </a:prstGeom>
          <a:solidFill>
            <a:srgbClr val="CBD5E1"/>
          </a:solidFill>
          <a:ln/>
        </p:spPr>
      </p:sp>
      <p:sp>
        <p:nvSpPr>
          <p:cNvPr id="60" name="Row label WORKUP"/>
          <p:cNvSpPr/>
          <p:nvPr/>
        </p:nvSpPr>
        <p:spPr>
          <a:xfrm>
            <a:off x="457200" y="5571947"/>
            <a:ext cx="292608" cy="1099007"/>
          </a:xfrm>
          <a:prstGeom prst="roundRect">
            <a:avLst>
              <a:gd name="adj" fmla="val 18750"/>
            </a:avLst>
          </a:prstGeom>
          <a:solidFill>
            <a:srgbClr val="0A6AA3"/>
          </a:solidFill>
          <a:ln/>
        </p:spPr>
      </p:sp>
      <p:sp>
        <p:nvSpPr>
          <p:cNvPr id="61" name="Row label text WORKUP"/>
          <p:cNvSpPr txBox="1"/>
          <p:nvPr/>
        </p:nvSpPr>
        <p:spPr>
          <a:xfrm rot="16200000">
            <a:off x="54000" y="5975147"/>
            <a:ext cx="1099007"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Upper abdomen"/>
          <p:cNvSpPr/>
          <p:nvPr/>
        </p:nvSpPr>
        <p:spPr>
          <a:xfrm>
            <a:off x="841248" y="5571947"/>
            <a:ext cx="3223260" cy="1099007"/>
          </a:xfrm>
          <a:prstGeom prst="roundRect">
            <a:avLst>
              <a:gd name="adj" fmla="val 4992"/>
            </a:avLst>
          </a:prstGeom>
          <a:solidFill>
            <a:srgbClr val="0A6AA3">
              <a:alpha val="9000"/>
            </a:srgbClr>
          </a:solidFill>
          <a:ln/>
        </p:spPr>
      </p:sp>
      <p:sp>
        <p:nvSpPr>
          <p:cNvPr id="63" name="workup items Upper abdomen"/>
          <p:cNvSpPr txBox="1"/>
          <p:nvPr/>
        </p:nvSpPr>
        <p:spPr>
          <a:xfrm>
            <a:off x="909828" y="5640527"/>
            <a:ext cx="3086100" cy="96184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RUQ US first; MRCP if CBD stone possible⁴</a:t>
            </a:r>
            <a:endParaRPr lang="en-US" sz="1150" dirty="0"/>
          </a:p>
          <a:p>
            <a:pPr marL="114300" indent="-114300">
              <a:lnSpc>
                <a:spcPct val="90000"/>
              </a:lnSpc>
              <a:spcAft>
                <a:spcPts val="200"/>
              </a:spcAft>
              <a:buSzPct val="100000"/>
              <a:buChar char="•"/>
            </a:pPr>
            <a:r>
              <a:rPr lang="en-US" sz="1150" dirty="0">
                <a:solidFill>
                  <a:srgbClr val="0B1220"/>
                </a:solidFill>
              </a:rPr>
              <a:t>Lipase &gt;3× ULN + typical pain⁷</a:t>
            </a:r>
            <a:endParaRPr lang="en-US" sz="1150" dirty="0"/>
          </a:p>
          <a:p>
            <a:pPr marL="114300" indent="-114300">
              <a:lnSpc>
                <a:spcPct val="90000"/>
              </a:lnSpc>
              <a:spcAft>
                <a:spcPts val="200"/>
              </a:spcAft>
              <a:buSzPct val="100000"/>
              <a:buChar char="•"/>
            </a:pPr>
            <a:r>
              <a:rPr lang="en-US" sz="1150" dirty="0">
                <a:solidFill>
                  <a:srgbClr val="0B1220"/>
                </a:solidFill>
              </a:rPr>
              <a:t>CT only if pancreatitis unclear⁷</a:t>
            </a:r>
            <a:endParaRPr lang="en-US" sz="1150" dirty="0"/>
          </a:p>
        </p:txBody>
      </p:sp>
      <p:sp>
        <p:nvSpPr>
          <p:cNvPr id="64" name="Chevron"/>
          <p:cNvSpPr/>
          <p:nvPr/>
        </p:nvSpPr>
        <p:spPr>
          <a:xfrm rot="10800000">
            <a:off x="2388870" y="6693814"/>
            <a:ext cx="128016" cy="64008"/>
          </a:xfrm>
          <a:prstGeom prst="triangle">
            <a:avLst/>
          </a:prstGeom>
          <a:solidFill>
            <a:srgbClr val="CBD5E1"/>
          </a:solidFill>
          <a:ln/>
        </p:spPr>
      </p:sp>
      <p:sp>
        <p:nvSpPr>
          <p:cNvPr id="65" name="workup Lower abdomen, pelvis"/>
          <p:cNvSpPr/>
          <p:nvPr/>
        </p:nvSpPr>
        <p:spPr>
          <a:xfrm>
            <a:off x="4210812" y="5571947"/>
            <a:ext cx="3223260" cy="1099007"/>
          </a:xfrm>
          <a:prstGeom prst="roundRect">
            <a:avLst>
              <a:gd name="adj" fmla="val 4992"/>
            </a:avLst>
          </a:prstGeom>
          <a:solidFill>
            <a:srgbClr val="0A6AA3">
              <a:alpha val="9000"/>
            </a:srgbClr>
          </a:solidFill>
          <a:ln/>
        </p:spPr>
      </p:sp>
      <p:sp>
        <p:nvSpPr>
          <p:cNvPr id="66" name="workup items Lower abdomen, pelvis"/>
          <p:cNvSpPr txBox="1"/>
          <p:nvPr/>
        </p:nvSpPr>
        <p:spPr>
          <a:xfrm>
            <a:off x="4279392" y="5640527"/>
            <a:ext cx="3086100" cy="96184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β-hCG +: transvaginal ultrasound⁸</a:t>
            </a:r>
            <a:endParaRPr lang="en-US" sz="1150" dirty="0"/>
          </a:p>
          <a:p>
            <a:pPr marL="114300" indent="-114300">
              <a:lnSpc>
                <a:spcPct val="90000"/>
              </a:lnSpc>
              <a:spcAft>
                <a:spcPts val="200"/>
              </a:spcAft>
              <a:buSzPct val="100000"/>
              <a:buChar char="•"/>
            </a:pPr>
            <a:r>
              <a:rPr lang="en-US" sz="1150" dirty="0">
                <a:solidFill>
                  <a:srgbClr val="0B1220"/>
                </a:solidFill>
              </a:rPr>
              <a:t>CT with IV contrast; noncontrast if stone¹˒²</a:t>
            </a:r>
            <a:endParaRPr lang="en-US" sz="1150" dirty="0"/>
          </a:p>
          <a:p>
            <a:pPr marL="114300" indent="-114300">
              <a:lnSpc>
                <a:spcPct val="90000"/>
              </a:lnSpc>
              <a:spcAft>
                <a:spcPts val="200"/>
              </a:spcAft>
              <a:buSzPct val="100000"/>
              <a:buChar char="•"/>
            </a:pPr>
            <a:r>
              <a:rPr lang="en-US" sz="1150" dirty="0">
                <a:solidFill>
                  <a:srgbClr val="0B1220"/>
                </a:solidFill>
              </a:rPr>
              <a:t>Doppler US if torsion; US first if pregnant⁹</a:t>
            </a:r>
            <a:endParaRPr lang="en-US" sz="1150" dirty="0"/>
          </a:p>
        </p:txBody>
      </p:sp>
      <p:sp>
        <p:nvSpPr>
          <p:cNvPr id="67" name="Chevron"/>
          <p:cNvSpPr/>
          <p:nvPr/>
        </p:nvSpPr>
        <p:spPr>
          <a:xfrm rot="10800000">
            <a:off x="5758434" y="6693814"/>
            <a:ext cx="128016" cy="64008"/>
          </a:xfrm>
          <a:prstGeom prst="triangle">
            <a:avLst/>
          </a:prstGeom>
          <a:solidFill>
            <a:srgbClr val="CBD5E1"/>
          </a:solidFill>
          <a:ln/>
        </p:spPr>
      </p:sp>
      <p:sp>
        <p:nvSpPr>
          <p:cNvPr id="68" name="workup Diffuse"/>
          <p:cNvSpPr/>
          <p:nvPr/>
        </p:nvSpPr>
        <p:spPr>
          <a:xfrm>
            <a:off x="7580376" y="5571947"/>
            <a:ext cx="3223260" cy="1099007"/>
          </a:xfrm>
          <a:prstGeom prst="roundRect">
            <a:avLst>
              <a:gd name="adj" fmla="val 4992"/>
            </a:avLst>
          </a:prstGeom>
          <a:solidFill>
            <a:srgbClr val="0A6AA3">
              <a:alpha val="9000"/>
            </a:srgbClr>
          </a:solidFill>
          <a:ln/>
        </p:spPr>
      </p:sp>
      <p:sp>
        <p:nvSpPr>
          <p:cNvPr id="69" name="workup items Diffuse"/>
          <p:cNvSpPr txBox="1"/>
          <p:nvPr/>
        </p:nvSpPr>
        <p:spPr>
          <a:xfrm>
            <a:off x="7648956" y="5640527"/>
            <a:ext cx="3086100" cy="96184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CTA if ischemia or aortic cause¹⁰˒¹¹</a:t>
            </a:r>
            <a:endParaRPr lang="en-US" sz="1150" dirty="0"/>
          </a:p>
          <a:p>
            <a:pPr marL="114300" indent="-114300">
              <a:lnSpc>
                <a:spcPct val="90000"/>
              </a:lnSpc>
              <a:spcAft>
                <a:spcPts val="200"/>
              </a:spcAft>
              <a:buSzPct val="100000"/>
              <a:buChar char="•"/>
            </a:pPr>
            <a:r>
              <a:rPr lang="en-US" sz="1150" dirty="0">
                <a:solidFill>
                  <a:srgbClr val="0B1220"/>
                </a:solidFill>
              </a:rPr>
              <a:t>Bedside ultrasound for AAA if unstable</a:t>
            </a:r>
            <a:endParaRPr lang="en-US" sz="1150" dirty="0"/>
          </a:p>
          <a:p>
            <a:pPr marL="114300" indent="-114300">
              <a:lnSpc>
                <a:spcPct val="90000"/>
              </a:lnSpc>
              <a:spcAft>
                <a:spcPts val="200"/>
              </a:spcAft>
              <a:buSzPct val="100000"/>
              <a:buChar char="•"/>
            </a:pPr>
            <a:r>
              <a:rPr lang="en-US" sz="1150" dirty="0">
                <a:solidFill>
                  <a:srgbClr val="0B1220"/>
                </a:solidFill>
              </a:rPr>
              <a:t>CT with IV contrast, not plain films¹˒¹²</a:t>
            </a:r>
            <a:endParaRPr lang="en-US" sz="1150" dirty="0"/>
          </a:p>
        </p:txBody>
      </p:sp>
      <p:sp>
        <p:nvSpPr>
          <p:cNvPr id="70" name="Chevron"/>
          <p:cNvSpPr/>
          <p:nvPr/>
        </p:nvSpPr>
        <p:spPr>
          <a:xfrm rot="10800000">
            <a:off x="9127998" y="6693814"/>
            <a:ext cx="128016" cy="64008"/>
          </a:xfrm>
          <a:prstGeom prst="triangle">
            <a:avLst/>
          </a:prstGeom>
          <a:solidFill>
            <a:srgbClr val="CBD5E1"/>
          </a:solidFill>
          <a:ln/>
        </p:spPr>
      </p:sp>
      <p:sp>
        <p:nvSpPr>
          <p:cNvPr id="71" name="workup Image-negative"/>
          <p:cNvSpPr/>
          <p:nvPr/>
        </p:nvSpPr>
        <p:spPr>
          <a:xfrm>
            <a:off x="10949940" y="5571947"/>
            <a:ext cx="3223260" cy="1099007"/>
          </a:xfrm>
          <a:prstGeom prst="roundRect">
            <a:avLst>
              <a:gd name="adj" fmla="val 4992"/>
            </a:avLst>
          </a:prstGeom>
          <a:solidFill>
            <a:srgbClr val="0A6AA3">
              <a:alpha val="9000"/>
            </a:srgbClr>
          </a:solidFill>
          <a:ln/>
        </p:spPr>
      </p:sp>
      <p:sp>
        <p:nvSpPr>
          <p:cNvPr id="72" name="workup items Image-negative"/>
          <p:cNvSpPr txBox="1"/>
          <p:nvPr/>
        </p:nvSpPr>
        <p:spPr>
          <a:xfrm>
            <a:off x="11018520" y="5640527"/>
            <a:ext cx="3086100" cy="96184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ECG ± troponin²</a:t>
            </a:r>
            <a:endParaRPr lang="en-US" sz="1150" dirty="0"/>
          </a:p>
          <a:p>
            <a:pPr marL="114300" indent="-114300">
              <a:lnSpc>
                <a:spcPct val="90000"/>
              </a:lnSpc>
              <a:spcAft>
                <a:spcPts val="200"/>
              </a:spcAft>
              <a:buSzPct val="100000"/>
              <a:buChar char="•"/>
            </a:pPr>
            <a:r>
              <a:rPr lang="en-US" sz="1150" dirty="0">
                <a:solidFill>
                  <a:srgbClr val="0B1220"/>
                </a:solidFill>
              </a:rPr>
              <a:t>Glucose, calcium, gas, cortisol</a:t>
            </a:r>
            <a:endParaRPr lang="en-US" sz="1150" dirty="0"/>
          </a:p>
          <a:p>
            <a:pPr marL="114300" indent="-114300">
              <a:lnSpc>
                <a:spcPct val="90000"/>
              </a:lnSpc>
              <a:spcAft>
                <a:spcPts val="200"/>
              </a:spcAft>
              <a:buSzPct val="100000"/>
              <a:buChar char="•"/>
            </a:pPr>
            <a:r>
              <a:rPr lang="en-US" sz="1150" dirty="0">
                <a:solidFill>
                  <a:srgbClr val="0B1220"/>
                </a:solidFill>
              </a:rPr>
              <a:t>CXR if cough or hypoxemia</a:t>
            </a:r>
            <a:endParaRPr lang="en-US" sz="1150" dirty="0"/>
          </a:p>
        </p:txBody>
      </p:sp>
      <p:sp>
        <p:nvSpPr>
          <p:cNvPr id="73" name="Chevron"/>
          <p:cNvSpPr/>
          <p:nvPr/>
        </p:nvSpPr>
        <p:spPr>
          <a:xfrm rot="10800000">
            <a:off x="12497562" y="6693814"/>
            <a:ext cx="128016" cy="64008"/>
          </a:xfrm>
          <a:prstGeom prst="triangle">
            <a:avLst/>
          </a:prstGeom>
          <a:solidFill>
            <a:srgbClr val="CBD5E1"/>
          </a:solidFill>
          <a:ln/>
        </p:spPr>
      </p:sp>
      <p:sp>
        <p:nvSpPr>
          <p:cNvPr id="74" name="Row label MANAGE"/>
          <p:cNvSpPr/>
          <p:nvPr/>
        </p:nvSpPr>
        <p:spPr>
          <a:xfrm>
            <a:off x="457200" y="6780682"/>
            <a:ext cx="292608" cy="773024"/>
          </a:xfrm>
          <a:prstGeom prst="roundRect">
            <a:avLst>
              <a:gd name="adj" fmla="val 18750"/>
            </a:avLst>
          </a:prstGeom>
          <a:solidFill>
            <a:srgbClr val="067647"/>
          </a:solidFill>
          <a:ln/>
        </p:spPr>
      </p:sp>
      <p:sp>
        <p:nvSpPr>
          <p:cNvPr id="75" name="Row label text MANAGE"/>
          <p:cNvSpPr txBox="1"/>
          <p:nvPr/>
        </p:nvSpPr>
        <p:spPr>
          <a:xfrm rot="16200000">
            <a:off x="216992" y="7020890"/>
            <a:ext cx="773024"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Upper abdomen"/>
          <p:cNvSpPr/>
          <p:nvPr/>
        </p:nvSpPr>
        <p:spPr>
          <a:xfrm>
            <a:off x="841248" y="6780682"/>
            <a:ext cx="3223260" cy="773024"/>
          </a:xfrm>
          <a:prstGeom prst="roundRect">
            <a:avLst>
              <a:gd name="adj" fmla="val 7097"/>
            </a:avLst>
          </a:prstGeom>
          <a:solidFill>
            <a:srgbClr val="067647">
              <a:alpha val="9000"/>
            </a:srgbClr>
          </a:solidFill>
          <a:ln/>
        </p:spPr>
      </p:sp>
      <p:sp>
        <p:nvSpPr>
          <p:cNvPr id="77" name="management items Upper abdomen"/>
          <p:cNvSpPr txBox="1"/>
          <p:nvPr/>
        </p:nvSpPr>
        <p:spPr>
          <a:xfrm>
            <a:off x="909828" y="6849262"/>
            <a:ext cx="3086100" cy="63586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Cholangitis: antibiotics, ERCP²</a:t>
            </a:r>
            <a:endParaRPr lang="en-US" sz="1150" dirty="0"/>
          </a:p>
          <a:p>
            <a:pPr marL="114300" indent="-114300">
              <a:lnSpc>
                <a:spcPct val="90000"/>
              </a:lnSpc>
              <a:spcAft>
                <a:spcPts val="200"/>
              </a:spcAft>
              <a:buSzPct val="100000"/>
              <a:buChar char="•"/>
            </a:pPr>
            <a:r>
              <a:rPr lang="en-US" sz="1150" dirty="0">
                <a:solidFill>
                  <a:srgbClr val="0B1220"/>
                </a:solidFill>
              </a:rPr>
              <a:t>Cholecystitis: early cholecystectomy²</a:t>
            </a:r>
            <a:endParaRPr lang="en-US" sz="1150" dirty="0"/>
          </a:p>
          <a:p>
            <a:pPr marL="114300" indent="-114300">
              <a:lnSpc>
                <a:spcPct val="90000"/>
              </a:lnSpc>
              <a:spcAft>
                <a:spcPts val="200"/>
              </a:spcAft>
              <a:buSzPct val="100000"/>
              <a:buChar char="•"/>
            </a:pPr>
            <a:r>
              <a:rPr lang="en-US" sz="1150" dirty="0">
                <a:solidFill>
                  <a:srgbClr val="0B1220"/>
                </a:solidFill>
              </a:rPr>
              <a:t>Pancreatitis: moderate fluids, early PO⁷</a:t>
            </a:r>
            <a:endParaRPr lang="en-US" sz="1150" dirty="0"/>
          </a:p>
        </p:txBody>
      </p:sp>
      <p:sp>
        <p:nvSpPr>
          <p:cNvPr id="78" name="management Lower abdomen, pelvis"/>
          <p:cNvSpPr/>
          <p:nvPr/>
        </p:nvSpPr>
        <p:spPr>
          <a:xfrm>
            <a:off x="4210812" y="6780682"/>
            <a:ext cx="3223260" cy="773024"/>
          </a:xfrm>
          <a:prstGeom prst="roundRect">
            <a:avLst>
              <a:gd name="adj" fmla="val 7097"/>
            </a:avLst>
          </a:prstGeom>
          <a:solidFill>
            <a:srgbClr val="067647">
              <a:alpha val="9000"/>
            </a:srgbClr>
          </a:solidFill>
          <a:ln/>
        </p:spPr>
      </p:sp>
      <p:sp>
        <p:nvSpPr>
          <p:cNvPr id="79" name="management items Lower abdomen, pelvis"/>
          <p:cNvSpPr txBox="1"/>
          <p:nvPr/>
        </p:nvSpPr>
        <p:spPr>
          <a:xfrm>
            <a:off x="4279392" y="6849262"/>
            <a:ext cx="3086100" cy="63586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No IUP: PUL; serial β-hCG, gynecology⁸</a:t>
            </a:r>
            <a:endParaRPr lang="en-US" sz="1150" dirty="0"/>
          </a:p>
          <a:p>
            <a:pPr marL="114300" indent="-114300">
              <a:lnSpc>
                <a:spcPct val="90000"/>
              </a:lnSpc>
              <a:spcAft>
                <a:spcPts val="200"/>
              </a:spcAft>
              <a:buSzPct val="100000"/>
              <a:buChar char="•"/>
            </a:pPr>
            <a:r>
              <a:rPr lang="en-US" sz="1150" dirty="0">
                <a:solidFill>
                  <a:srgbClr val="0B1220"/>
                </a:solidFill>
              </a:rPr>
              <a:t>Torsion: urgent surgical detorsion</a:t>
            </a:r>
            <a:endParaRPr lang="en-US" sz="1150" dirty="0"/>
          </a:p>
          <a:p>
            <a:pPr marL="114300" indent="-114300">
              <a:lnSpc>
                <a:spcPct val="90000"/>
              </a:lnSpc>
              <a:spcAft>
                <a:spcPts val="200"/>
              </a:spcAft>
              <a:buSzPct val="100000"/>
              <a:buChar char="•"/>
            </a:pPr>
            <a:r>
              <a:rPr lang="en-US" sz="1150" dirty="0">
                <a:solidFill>
                  <a:srgbClr val="0B1220"/>
                </a:solidFill>
              </a:rPr>
              <a:t>Surgery; antibiotics if uncomplicated⁹</a:t>
            </a:r>
            <a:endParaRPr lang="en-US" sz="1150" dirty="0"/>
          </a:p>
        </p:txBody>
      </p:sp>
      <p:sp>
        <p:nvSpPr>
          <p:cNvPr id="80" name="management Diffuse"/>
          <p:cNvSpPr/>
          <p:nvPr/>
        </p:nvSpPr>
        <p:spPr>
          <a:xfrm>
            <a:off x="7580376" y="6780682"/>
            <a:ext cx="3223260" cy="773024"/>
          </a:xfrm>
          <a:prstGeom prst="roundRect">
            <a:avLst>
              <a:gd name="adj" fmla="val 7097"/>
            </a:avLst>
          </a:prstGeom>
          <a:solidFill>
            <a:srgbClr val="067647">
              <a:alpha val="9000"/>
            </a:srgbClr>
          </a:solidFill>
          <a:ln/>
        </p:spPr>
      </p:sp>
      <p:sp>
        <p:nvSpPr>
          <p:cNvPr id="81" name="management items Diffuse"/>
          <p:cNvSpPr txBox="1"/>
          <p:nvPr/>
        </p:nvSpPr>
        <p:spPr>
          <a:xfrm>
            <a:off x="7648956" y="6849262"/>
            <a:ext cx="3086100" cy="63586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Rupture: door-to-repair &lt;90 min¹⁰</a:t>
            </a:r>
            <a:endParaRPr lang="en-US" sz="1150" dirty="0"/>
          </a:p>
          <a:p>
            <a:pPr marL="114300" indent="-114300">
              <a:lnSpc>
                <a:spcPct val="90000"/>
              </a:lnSpc>
              <a:spcAft>
                <a:spcPts val="200"/>
              </a:spcAft>
              <a:buSzPct val="100000"/>
              <a:buChar char="•"/>
            </a:pPr>
            <a:r>
              <a:rPr lang="en-US" sz="1150" dirty="0">
                <a:solidFill>
                  <a:srgbClr val="0B1220"/>
                </a:solidFill>
              </a:rPr>
              <a:t>Ischemia: heparin, revascularize¹¹</a:t>
            </a:r>
            <a:endParaRPr lang="en-US" sz="1150" dirty="0"/>
          </a:p>
          <a:p>
            <a:pPr marL="114300" indent="-114300">
              <a:lnSpc>
                <a:spcPct val="90000"/>
              </a:lnSpc>
              <a:spcAft>
                <a:spcPts val="200"/>
              </a:spcAft>
              <a:buSzPct val="100000"/>
              <a:buChar char="•"/>
            </a:pPr>
            <a:r>
              <a:rPr lang="en-US" sz="1150" dirty="0">
                <a:solidFill>
                  <a:srgbClr val="0B1220"/>
                </a:solidFill>
              </a:rPr>
              <a:t>SBO: NG tube, fluids; OR if strangulated¹²</a:t>
            </a:r>
            <a:endParaRPr lang="en-US" sz="1150" dirty="0"/>
          </a:p>
        </p:txBody>
      </p:sp>
      <p:sp>
        <p:nvSpPr>
          <p:cNvPr id="82" name="management Image-negative"/>
          <p:cNvSpPr/>
          <p:nvPr/>
        </p:nvSpPr>
        <p:spPr>
          <a:xfrm>
            <a:off x="10949940" y="6780682"/>
            <a:ext cx="3223260" cy="773024"/>
          </a:xfrm>
          <a:prstGeom prst="roundRect">
            <a:avLst>
              <a:gd name="adj" fmla="val 7097"/>
            </a:avLst>
          </a:prstGeom>
          <a:solidFill>
            <a:srgbClr val="067647">
              <a:alpha val="9000"/>
            </a:srgbClr>
          </a:solidFill>
          <a:ln/>
        </p:spPr>
      </p:sp>
      <p:sp>
        <p:nvSpPr>
          <p:cNvPr id="83" name="management items Image-negative"/>
          <p:cNvSpPr txBox="1"/>
          <p:nvPr/>
        </p:nvSpPr>
        <p:spPr>
          <a:xfrm>
            <a:off x="11018520" y="6849262"/>
            <a:ext cx="3086100" cy="63586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Treat cause: ACS, DKA, hypercalcemia</a:t>
            </a:r>
            <a:endParaRPr lang="en-US" sz="1150" dirty="0"/>
          </a:p>
          <a:p>
            <a:pPr marL="114300" indent="-114300">
              <a:lnSpc>
                <a:spcPct val="90000"/>
              </a:lnSpc>
              <a:spcAft>
                <a:spcPts val="200"/>
              </a:spcAft>
              <a:buSzPct val="100000"/>
              <a:buChar char="•"/>
            </a:pPr>
            <a:r>
              <a:rPr lang="en-US" sz="1150" dirty="0">
                <a:solidFill>
                  <a:srgbClr val="0B1220"/>
                </a:solidFill>
              </a:rPr>
              <a:t>Adrenal crisis: IV hydrocortisone 100 mg²</a:t>
            </a:r>
            <a:endParaRPr lang="en-US" sz="1150" dirty="0"/>
          </a:p>
          <a:p>
            <a:pPr marL="114300" indent="-114300">
              <a:lnSpc>
                <a:spcPct val="90000"/>
              </a:lnSpc>
              <a:spcAft>
                <a:spcPts val="200"/>
              </a:spcAft>
              <a:buSzPct val="100000"/>
              <a:buChar char="•"/>
            </a:pPr>
            <a:r>
              <a:rPr lang="en-US" sz="1150" dirty="0">
                <a:solidFill>
                  <a:srgbClr val="0B1220"/>
                </a:solidFill>
              </a:rPr>
              <a:t>Functional: TCA or SNRI, not opioids²</a:t>
            </a:r>
            <a:endParaRPr lang="en-US" sz="1150" dirty="0"/>
          </a:p>
        </p:txBody>
      </p:sp>
      <p:pic>
        <p:nvPicPr>
          <p:cNvPr id="84" name="Logo" descr="Stethopedia">    </p:cNvPr>
          <p:cNvPicPr>
            <a:picLocks noChangeAspect="1"/>
          </p:cNvPicPr>
          <p:nvPr/>
        </p:nvPicPr>
        <p:blipFill>
          <a:blip r:embed="rId1"/>
          <a:stretch>
            <a:fillRect/>
          </a:stretch>
        </p:blipFill>
        <p:spPr>
          <a:xfrm>
            <a:off x="457200" y="7700010"/>
            <a:ext cx="201168" cy="201168"/>
          </a:xfrm>
          <a:prstGeom prst="rect">
            <a:avLst/>
          </a:prstGeom>
        </p:spPr>
      </p:pic>
      <p:sp>
        <p:nvSpPr>
          <p:cNvPr id="85" name="Brand"/>
          <p:cNvSpPr txBox="1"/>
          <p:nvPr/>
        </p:nvSpPr>
        <p:spPr>
          <a:xfrm>
            <a:off x="731520" y="7681722"/>
            <a:ext cx="2394284"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stethopedia.ca/approach/abdominal-pain</a:t>
            </a:r>
            <a:endParaRPr lang="en-US" sz="900" dirty="0"/>
          </a:p>
        </p:txBody>
      </p:sp>
      <p:sp>
        <p:nvSpPr>
          <p:cNvPr id="86" name="Evidence"/>
          <p:cNvSpPr txBox="1"/>
          <p:nvPr/>
        </p:nvSpPr>
        <p:spPr>
          <a:xfrm>
            <a:off x="3445844" y="7681722"/>
            <a:ext cx="10727356" cy="438150"/>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Scheirey 2018, J Am Coll Radiol</a:t>
            </a:r>
            <a:pPr indent="0" marL="0">
              <a:buNone/>
            </a:pPr>
            <a:r>
              <a:rPr lang="en-US" sz="850" dirty="0">
                <a:solidFill>
                  <a:srgbClr val="64748B"/>
                </a:solidFill>
              </a:rPr>
              <a:t>   </a:t>
            </a:r>
            <a:pPr indent="0" marL="0">
              <a:buNone/>
            </a:pPr>
            <a:r>
              <a:rPr lang="en-US" sz="850" dirty="0">
                <a:solidFill>
                  <a:srgbClr val="64748B"/>
                </a:solidFill>
              </a:rPr>
              <a:t>² Manual 2024–25, pp. 69, 82, 85, 182</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³ Ohle 2011, BMC Med</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⁴ Russo 2023, J Am Coll Radiol</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⁵ Kiriyama 2018, J Hepatobil Pancreat Sci</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⁶ Trowbridge 2003, JAMA</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⁷ Tenner 2024, Am J Gastroenterol</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⁸ Po 2021, J Obstet Gynaecol Can</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⁹ Di Saverio 2020, World J Emerg Surg</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¹⁰ Chaikof 2018, J Vasc Surg</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¹¹ Bala 2022, World J Emerg Surg</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¹² Ten Broek 2018, World J Emerg Surg</a:t>
            </a:r>
            <a:endParaRPr lang="en-US" sz="8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GI Bleeding</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ABDOMINAL</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129444"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98.6%</a:t>
            </a:r>
            <a:endParaRPr lang="en-US" sz="2600" dirty="0"/>
          </a:p>
        </p:txBody>
      </p:sp>
      <p:sp>
        <p:nvSpPr>
          <p:cNvPr id="6" name="Key rule text"/>
          <p:cNvSpPr txBox="1"/>
          <p:nvPr/>
        </p:nvSpPr>
        <p:spPr>
          <a:xfrm>
            <a:off x="9852820" y="301752"/>
            <a:ext cx="4192364"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Glasgow-Blatchford score ≤1¹˒⁵</a:t>
            </a:r>
            <a:endParaRPr lang="en-US" sz="850" dirty="0"/>
          </a:p>
          <a:p>
            <a:pPr indent="0" marL="0">
              <a:buNone/>
            </a:pPr>
            <a:r>
              <a:rPr lang="en-US" sz="1050" dirty="0">
                <a:solidFill>
                  <a:srgbClr val="334155"/>
                </a:solidFill>
              </a:rPr>
              <a:t>sensitivity for intervention or death; score ≤1 suits outpatient care</a:t>
            </a:r>
            <a:endParaRPr lang="en-US" sz="850" dirty="0"/>
          </a:p>
        </p:txBody>
      </p:sp>
      <p:sp>
        <p:nvSpPr>
          <p:cNvPr id="7" name="Presentation"/>
          <p:cNvSpPr/>
          <p:nvPr/>
        </p:nvSpPr>
        <p:spPr>
          <a:xfrm>
            <a:off x="457200" y="1261872"/>
            <a:ext cx="2057400" cy="1556385"/>
          </a:xfrm>
          <a:prstGeom prst="roundRect">
            <a:avLst>
              <a:gd name="adj" fmla="val 4113"/>
            </a:avLst>
          </a:prstGeom>
          <a:solidFill>
            <a:srgbClr val="0B2540"/>
          </a:solidFill>
          <a:ln w="12700">
            <a:solidFill>
              <a:srgbClr val="0B2540"/>
            </a:solidFill>
          </a:ln>
        </p:spPr>
        <p:txBody>
          <a:bodyPr wrap="square" lIns="68580" tIns="68580" rIns="68580" bIns="68580" rtlCol="0" anchor="ctr"/>
          <a:lstStyle/>
          <a:p>
            <a:pPr algn="l" indent="0" marL="0">
              <a:buNone/>
            </a:pPr>
            <a:r>
              <a:rPr lang="en-US" sz="1200" b="1" dirty="0">
                <a:solidFill>
                  <a:srgbClr val="FFFFFF"/>
                </a:solidFill>
              </a:rPr>
              <a:t>Hematemesis, coffee-ground emesis, melena or hematochezia</a:t>
            </a:r>
            <a:endParaRPr lang="en-US" sz="1200" dirty="0"/>
          </a:p>
        </p:txBody>
      </p:sp>
      <p:sp>
        <p:nvSpPr>
          <p:cNvPr id="8" name="Step 1"/>
          <p:cNvSpPr/>
          <p:nvPr/>
        </p:nvSpPr>
        <p:spPr>
          <a:xfrm>
            <a:off x="2788920" y="1261872"/>
            <a:ext cx="2606040" cy="1556385"/>
          </a:xfrm>
          <a:prstGeom prst="roundRect">
            <a:avLst>
              <a:gd name="adj" fmla="val 4113"/>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Two large-bore IVs; shock index, rectal exam; CBC, INR, urea, creatinine, crossmatch¹²</a:t>
            </a:r>
            <a:endParaRPr lang="en-US" sz="1200" dirty="0"/>
          </a:p>
        </p:txBody>
      </p:sp>
      <p:sp>
        <p:nvSpPr>
          <p:cNvPr id="9" name="Decision"/>
          <p:cNvSpPr/>
          <p:nvPr/>
        </p:nvSpPr>
        <p:spPr>
          <a:xfrm>
            <a:off x="5669280" y="1261872"/>
            <a:ext cx="1463040" cy="1556385"/>
          </a:xfrm>
          <a:prstGeom prst="roundRect">
            <a:avLst>
              <a:gd name="adj" fmla="val 4375"/>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200" b="1" dirty="0">
                <a:solidFill>
                  <a:srgbClr val="075A8C"/>
                </a:solidFill>
                <a:latin typeface="Poppins" pitchFamily="34" charset="0"/>
                <a:ea typeface="Poppins" pitchFamily="34" charset="-122"/>
                <a:cs typeface="Poppins" pitchFamily="34" charset="-120"/>
              </a:rPr>
              <a:t>Unstable, cirrhosis or antithrombotic?</a:t>
            </a:r>
            <a:endParaRPr lang="en-US" sz="1200" dirty="0"/>
          </a:p>
        </p:txBody>
      </p:sp>
      <p:sp>
        <p:nvSpPr>
          <p:cNvPr id="10" name="Arrow"/>
          <p:cNvSpPr/>
          <p:nvPr/>
        </p:nvSpPr>
        <p:spPr>
          <a:xfrm>
            <a:off x="2551176" y="2040065"/>
            <a:ext cx="201168" cy="0"/>
          </a:xfrm>
          <a:prstGeom prst="line">
            <a:avLst/>
          </a:prstGeom>
          <a:noFill/>
          <a:ln w="19050">
            <a:solidFill>
              <a:srgbClr val="CBD5E1"/>
            </a:solidFill>
            <a:prstDash val="solid"/>
            <a:tailEnd type="triangle"/>
          </a:ln>
        </p:spPr>
      </p:sp>
      <p:sp>
        <p:nvSpPr>
          <p:cNvPr id="11" name="Arrow"/>
          <p:cNvSpPr/>
          <p:nvPr/>
        </p:nvSpPr>
        <p:spPr>
          <a:xfrm>
            <a:off x="5431536" y="2040065"/>
            <a:ext cx="201168" cy="0"/>
          </a:xfrm>
          <a:prstGeom prst="line">
            <a:avLst/>
          </a:prstGeom>
          <a:noFill/>
          <a:ln w="19050">
            <a:solidFill>
              <a:srgbClr val="CBD5E1"/>
            </a:solidFill>
            <a:prstDash val="solid"/>
            <a:tailEnd type="triangle"/>
          </a:ln>
        </p:spPr>
      </p:sp>
      <p:sp>
        <p:nvSpPr>
          <p:cNvPr id="12" name="Red flags"/>
          <p:cNvSpPr/>
          <p:nvPr/>
        </p:nvSpPr>
        <p:spPr>
          <a:xfrm>
            <a:off x="7406640" y="1261872"/>
            <a:ext cx="6766560" cy="1556385"/>
          </a:xfrm>
          <a:prstGeom prst="roundRect">
            <a:avLst>
              <a:gd name="adj" fmla="val 4113"/>
            </a:avLst>
          </a:prstGeom>
          <a:solidFill>
            <a:srgbClr val="B42318">
              <a:alpha val="7000"/>
            </a:srgbClr>
          </a:solidFill>
          <a:ln w="15875">
            <a:solidFill>
              <a:srgbClr val="B42318"/>
            </a:solidFill>
            <a:prstDash val="solid"/>
          </a:ln>
        </p:spPr>
      </p:sp>
      <p:sp>
        <p:nvSpPr>
          <p:cNvPr id="13" name="Red flags title"/>
          <p:cNvSpPr/>
          <p:nvPr/>
        </p:nvSpPr>
        <p:spPr>
          <a:xfrm>
            <a:off x="7406640" y="1261872"/>
            <a:ext cx="6766560" cy="334010"/>
          </a:xfrm>
          <a:prstGeom prst="roundRect">
            <a:avLst>
              <a:gd name="adj" fmla="val 19163"/>
            </a:avLst>
          </a:prstGeom>
          <a:solidFill>
            <a:srgbClr val="B42318"/>
          </a:solidFill>
          <a:ln w="15875">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Unstable: resuscitate, ICU, then EGD or CTA¹˒³˒¹²</a:t>
            </a:r>
            <a:endParaRPr lang="en-US" sz="1250" dirty="0"/>
          </a:p>
        </p:txBody>
      </p:sp>
      <p:sp>
        <p:nvSpPr>
          <p:cNvPr id="14" name="Red flag items 1"/>
          <p:cNvSpPr txBox="1"/>
          <p:nvPr/>
        </p:nvSpPr>
        <p:spPr>
          <a:xfrm>
            <a:off x="7475220" y="1641602"/>
            <a:ext cx="3259836" cy="872109"/>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Shock (SI &gt;1 or SBP &lt;90): RBC now³˒¹²</a:t>
            </a:r>
            <a:endParaRPr lang="en-US" sz="1150" dirty="0"/>
          </a:p>
          <a:p>
            <a:pPr marL="114300" indent="-114300">
              <a:lnSpc>
                <a:spcPct val="90000"/>
              </a:lnSpc>
              <a:spcAft>
                <a:spcPts val="150"/>
              </a:spcAft>
              <a:buSzPct val="100000"/>
              <a:buChar char="•"/>
            </a:pPr>
            <a:r>
              <a:rPr lang="en-US" sz="1150" dirty="0">
                <a:solidFill>
                  <a:srgbClr val="0B1220"/>
                </a:solidFill>
              </a:rPr>
              <a:t>Hb &lt;70 g/L (&lt;80 if CV disease): transfuse¹˒²˒¹²</a:t>
            </a:r>
            <a:endParaRPr lang="en-US" sz="1150" dirty="0"/>
          </a:p>
          <a:p>
            <a:pPr marL="114300" indent="-114300">
              <a:lnSpc>
                <a:spcPct val="90000"/>
              </a:lnSpc>
              <a:spcAft>
                <a:spcPts val="150"/>
              </a:spcAft>
              <a:buSzPct val="100000"/>
              <a:buChar char="•"/>
            </a:pPr>
            <a:r>
              <a:rPr lang="en-US" sz="1150" dirty="0">
                <a:solidFill>
                  <a:srgbClr val="0B1220"/>
                </a:solidFill>
              </a:rPr>
              <a:t>Large hematemesis or ↓LOC: intubate⁷˒¹²</a:t>
            </a:r>
            <a:endParaRPr lang="en-US" sz="1150" dirty="0"/>
          </a:p>
        </p:txBody>
      </p:sp>
      <p:sp>
        <p:nvSpPr>
          <p:cNvPr id="15" name="Red flag items 2"/>
          <p:cNvSpPr txBox="1"/>
          <p:nvPr/>
        </p:nvSpPr>
        <p:spPr>
          <a:xfrm>
            <a:off x="10844784" y="1641602"/>
            <a:ext cx="3259836" cy="872109"/>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Cirrhosis: octreotide, ceftriaxone, EGD ≤12 h⁷</a:t>
            </a:r>
            <a:endParaRPr lang="en-US" sz="1150" dirty="0"/>
          </a:p>
          <a:p>
            <a:pPr marL="114300" indent="-114300">
              <a:lnSpc>
                <a:spcPct val="90000"/>
              </a:lnSpc>
              <a:spcAft>
                <a:spcPts val="150"/>
              </a:spcAft>
              <a:buSzPct val="100000"/>
              <a:buChar char="•"/>
            </a:pPr>
            <a:r>
              <a:rPr lang="en-US" sz="1150" dirty="0">
                <a:solidFill>
                  <a:srgbClr val="0B1220"/>
                </a:solidFill>
              </a:rPr>
              <a:t>Anticoagulant: hold; warfarin: PCC, not FFP⁹</a:t>
            </a:r>
            <a:endParaRPr lang="en-US" sz="1150" dirty="0"/>
          </a:p>
          <a:p>
            <a:pPr marL="114300" indent="-114300">
              <a:lnSpc>
                <a:spcPct val="90000"/>
              </a:lnSpc>
              <a:spcAft>
                <a:spcPts val="150"/>
              </a:spcAft>
              <a:buSzPct val="100000"/>
              <a:buChar char="•"/>
            </a:pPr>
            <a:r>
              <a:rPr lang="en-US" sz="1150" dirty="0">
                <a:solidFill>
                  <a:srgbClr val="0B1220"/>
                </a:solidFill>
              </a:rPr>
              <a:t>Cardiac ASA: keep; no vit K, no TXA⁹˒¹⁰</a:t>
            </a:r>
            <a:endParaRPr lang="en-US" sz="1150" dirty="0"/>
          </a:p>
        </p:txBody>
      </p:sp>
      <p:sp>
        <p:nvSpPr>
          <p:cNvPr id="16" name="Red flag action"/>
          <p:cNvSpPr txBox="1"/>
          <p:nvPr/>
        </p:nvSpPr>
        <p:spPr>
          <a:xfrm>
            <a:off x="7475220" y="2586863"/>
            <a:ext cx="6629400" cy="181102"/>
          </a:xfrm>
          <a:prstGeom prst="rect">
            <a:avLst/>
          </a:prstGeom>
          <a:noFill/>
          <a:ln/>
        </p:spPr>
        <p:txBody>
          <a:bodyPr wrap="square" lIns="0" tIns="0" rIns="0" bIns="0" rtlCol="0" anchor="b"/>
          <a:lstStyle/>
          <a:p>
            <a:pPr indent="0" marL="0">
              <a:buNone/>
            </a:pPr>
            <a:r>
              <a:rPr lang="en-US" sz="1150" b="1" dirty="0">
                <a:solidFill>
                  <a:srgbClr val="B42318"/>
                </a:solidFill>
              </a:rPr>
              <a:t>→ Hematochezia + shock: EGD if upper possible, else CTA³˒¹²</a:t>
            </a:r>
            <a:endParaRPr lang="en-US" sz="1150" dirty="0"/>
          </a:p>
        </p:txBody>
      </p:sp>
      <p:sp>
        <p:nvSpPr>
          <p:cNvPr id="17" name="Yes arrow"/>
          <p:cNvSpPr/>
          <p:nvPr/>
        </p:nvSpPr>
        <p:spPr>
          <a:xfrm>
            <a:off x="7168896" y="2040065"/>
            <a:ext cx="201168" cy="0"/>
          </a:xfrm>
          <a:prstGeom prst="line">
            <a:avLst/>
          </a:prstGeom>
          <a:noFill/>
          <a:ln w="22225">
            <a:solidFill>
              <a:srgbClr val="B42318"/>
            </a:solidFill>
            <a:prstDash val="solid"/>
            <a:tailEnd type="triangle"/>
          </a:ln>
        </p:spPr>
      </p:sp>
      <p:sp>
        <p:nvSpPr>
          <p:cNvPr id="18" name="Yes label"/>
          <p:cNvSpPr txBox="1"/>
          <p:nvPr/>
        </p:nvSpPr>
        <p:spPr>
          <a:xfrm>
            <a:off x="7132320" y="1820609"/>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19" name="Drop"/>
          <p:cNvSpPr/>
          <p:nvPr/>
        </p:nvSpPr>
        <p:spPr>
          <a:xfrm>
            <a:off x="6400800" y="2818257"/>
            <a:ext cx="0" cy="438912"/>
          </a:xfrm>
          <a:prstGeom prst="line">
            <a:avLst/>
          </a:prstGeom>
          <a:noFill/>
          <a:ln w="19050">
            <a:solidFill>
              <a:srgbClr val="CBD5E1"/>
            </a:solidFill>
            <a:prstDash val="solid"/>
          </a:ln>
        </p:spPr>
      </p:sp>
      <p:sp>
        <p:nvSpPr>
          <p:cNvPr id="20" name="Bus"/>
          <p:cNvSpPr/>
          <p:nvPr/>
        </p:nvSpPr>
        <p:spPr>
          <a:xfrm>
            <a:off x="2452878" y="3257169"/>
            <a:ext cx="10108692" cy="0"/>
          </a:xfrm>
          <a:prstGeom prst="line">
            <a:avLst/>
          </a:prstGeom>
          <a:noFill/>
          <a:ln w="19050">
            <a:solidFill>
              <a:srgbClr val="CBD5E1"/>
            </a:solidFill>
            <a:prstDash val="solid"/>
          </a:ln>
        </p:spPr>
      </p:sp>
      <p:sp>
        <p:nvSpPr>
          <p:cNvPr id="21" name="Arrow"/>
          <p:cNvSpPr/>
          <p:nvPr/>
        </p:nvSpPr>
        <p:spPr>
          <a:xfrm>
            <a:off x="2452878" y="3257169"/>
            <a:ext cx="0" cy="155448"/>
          </a:xfrm>
          <a:prstGeom prst="line">
            <a:avLst/>
          </a:prstGeom>
          <a:noFill/>
          <a:ln w="19050">
            <a:solidFill>
              <a:srgbClr val="CBD5E1"/>
            </a:solidFill>
            <a:prstDash val="solid"/>
            <a:tailEnd type="triangle"/>
          </a:ln>
        </p:spPr>
      </p:sp>
      <p:sp>
        <p:nvSpPr>
          <p:cNvPr id="22" name="Arrow"/>
          <p:cNvSpPr/>
          <p:nvPr/>
        </p:nvSpPr>
        <p:spPr>
          <a:xfrm>
            <a:off x="5822442" y="3257169"/>
            <a:ext cx="0" cy="155448"/>
          </a:xfrm>
          <a:prstGeom prst="line">
            <a:avLst/>
          </a:prstGeom>
          <a:noFill/>
          <a:ln w="19050">
            <a:solidFill>
              <a:srgbClr val="CBD5E1"/>
            </a:solidFill>
            <a:prstDash val="solid"/>
            <a:tailEnd type="triangle"/>
          </a:ln>
        </p:spPr>
      </p:sp>
      <p:sp>
        <p:nvSpPr>
          <p:cNvPr id="23" name="Arrow"/>
          <p:cNvSpPr/>
          <p:nvPr/>
        </p:nvSpPr>
        <p:spPr>
          <a:xfrm>
            <a:off x="9192006" y="3257169"/>
            <a:ext cx="0" cy="155448"/>
          </a:xfrm>
          <a:prstGeom prst="line">
            <a:avLst/>
          </a:prstGeom>
          <a:noFill/>
          <a:ln w="19050">
            <a:solidFill>
              <a:srgbClr val="CBD5E1"/>
            </a:solidFill>
            <a:prstDash val="solid"/>
            <a:tailEnd type="triangle"/>
          </a:ln>
        </p:spPr>
      </p:sp>
      <p:sp>
        <p:nvSpPr>
          <p:cNvPr id="24" name="Arrow"/>
          <p:cNvSpPr/>
          <p:nvPr/>
        </p:nvSpPr>
        <p:spPr>
          <a:xfrm>
            <a:off x="12561570" y="3257169"/>
            <a:ext cx="0" cy="155448"/>
          </a:xfrm>
          <a:prstGeom prst="line">
            <a:avLst/>
          </a:prstGeom>
          <a:noFill/>
          <a:ln w="19050">
            <a:solidFill>
              <a:srgbClr val="CBD5E1"/>
            </a:solidFill>
            <a:prstDash val="solid"/>
            <a:tailEnd type="triangle"/>
          </a:ln>
        </p:spPr>
      </p:sp>
      <p:sp>
        <p:nvSpPr>
          <p:cNvPr id="25" name="Branch question"/>
          <p:cNvSpPr/>
          <p:nvPr/>
        </p:nvSpPr>
        <p:spPr>
          <a:xfrm>
            <a:off x="5162912" y="2927985"/>
            <a:ext cx="2475776"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50" b="1" dirty="0">
                <a:solidFill>
                  <a:srgbClr val="075A8C"/>
                </a:solidFill>
              </a:rPr>
              <a:t>If stable: where is the source?</a:t>
            </a:r>
            <a:endParaRPr lang="en-US" sz="1150" dirty="0"/>
          </a:p>
        </p:txBody>
      </p:sp>
      <p:sp>
        <p:nvSpPr>
          <p:cNvPr id="26" name="Branch Upper, nonvariceal"/>
          <p:cNvSpPr/>
          <p:nvPr/>
        </p:nvSpPr>
        <p:spPr>
          <a:xfrm>
            <a:off x="841248" y="3440049"/>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Upper, nonvariceal</a:t>
            </a:r>
            <a:pPr indent="0" marL="0">
              <a:buNone/>
            </a:pPr>
            <a:r>
              <a:rPr lang="en-US" sz="1050" dirty="0">
                <a:solidFill>
                  <a:srgbClr val="FFFFFF"/>
                </a:solidFill>
              </a:rPr>
              <a:t>  most UGIB</a:t>
            </a:r>
            <a:endParaRPr lang="en-US" sz="1250" dirty="0"/>
          </a:p>
        </p:txBody>
      </p:sp>
      <p:sp>
        <p:nvSpPr>
          <p:cNvPr id="27" name="Branch Variceal"/>
          <p:cNvSpPr/>
          <p:nvPr/>
        </p:nvSpPr>
        <p:spPr>
          <a:xfrm>
            <a:off x="4210812" y="3440049"/>
            <a:ext cx="3223260" cy="334010"/>
          </a:xfrm>
          <a:prstGeom prst="roundRect">
            <a:avLst>
              <a:gd name="adj" fmla="val 19163"/>
            </a:avLst>
          </a:prstGeom>
          <a:solidFill>
            <a:srgbClr val="B42318"/>
          </a:solidFill>
          <a:ln w="12700">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Variceal</a:t>
            </a:r>
            <a:pPr indent="0" marL="0">
              <a:buNone/>
            </a:pPr>
            <a:r>
              <a:rPr lang="en-US" sz="1050" dirty="0">
                <a:solidFill>
                  <a:srgbClr val="FFFFFF"/>
                </a:solidFill>
              </a:rPr>
              <a:t>  cirrhosis</a:t>
            </a:r>
            <a:endParaRPr lang="en-US" sz="1250" dirty="0"/>
          </a:p>
        </p:txBody>
      </p:sp>
      <p:sp>
        <p:nvSpPr>
          <p:cNvPr id="28" name="Branch Lower GI"/>
          <p:cNvSpPr/>
          <p:nvPr/>
        </p:nvSpPr>
        <p:spPr>
          <a:xfrm>
            <a:off x="7580376" y="3440049"/>
            <a:ext cx="3223260" cy="334010"/>
          </a:xfrm>
          <a:prstGeom prst="roundRect">
            <a:avLst>
              <a:gd name="adj" fmla="val 19163"/>
            </a:avLst>
          </a:prstGeom>
          <a:solidFill>
            <a:srgbClr val="067647"/>
          </a:solidFill>
          <a:ln w="12700">
            <a:solidFill>
              <a:srgbClr val="067647"/>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Lower GI</a:t>
            </a:r>
            <a:pPr indent="0" marL="0">
              <a:buNone/>
            </a:pPr>
            <a:r>
              <a:rPr lang="en-US" sz="1050" dirty="0">
                <a:solidFill>
                  <a:srgbClr val="FFFFFF"/>
                </a:solidFill>
              </a:rPr>
              <a:t>  colon</a:t>
            </a:r>
            <a:endParaRPr lang="en-US" sz="1250" dirty="0"/>
          </a:p>
        </p:txBody>
      </p:sp>
      <p:sp>
        <p:nvSpPr>
          <p:cNvPr id="29" name="Branch Small bowel"/>
          <p:cNvSpPr/>
          <p:nvPr/>
        </p:nvSpPr>
        <p:spPr>
          <a:xfrm>
            <a:off x="10949940" y="3440049"/>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Small bowel</a:t>
            </a:r>
            <a:pPr indent="0" marL="0">
              <a:buNone/>
            </a:pPr>
            <a:r>
              <a:rPr lang="en-US" sz="1050" dirty="0">
                <a:solidFill>
                  <a:srgbClr val="FFFFFF"/>
                </a:solidFill>
              </a:rPr>
              <a:t>  EGD, colo −</a:t>
            </a:r>
            <a:endParaRPr lang="en-US" sz="1250" dirty="0"/>
          </a:p>
        </p:txBody>
      </p:sp>
      <p:sp>
        <p:nvSpPr>
          <p:cNvPr id="30" name="Row label CAUSES"/>
          <p:cNvSpPr/>
          <p:nvPr/>
        </p:nvSpPr>
        <p:spPr>
          <a:xfrm>
            <a:off x="457200" y="3865499"/>
            <a:ext cx="292608" cy="848709"/>
          </a:xfrm>
          <a:prstGeom prst="roundRect">
            <a:avLst>
              <a:gd name="adj" fmla="val 18750"/>
            </a:avLst>
          </a:prstGeom>
          <a:solidFill>
            <a:srgbClr val="0B2540"/>
          </a:solidFill>
          <a:ln/>
        </p:spPr>
      </p:sp>
      <p:sp>
        <p:nvSpPr>
          <p:cNvPr id="31" name="Row label text CAUSES"/>
          <p:cNvSpPr txBox="1"/>
          <p:nvPr/>
        </p:nvSpPr>
        <p:spPr>
          <a:xfrm rot="16200000">
            <a:off x="179149" y="4143550"/>
            <a:ext cx="848709"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2" name="causes Upper, nonvariceal"/>
          <p:cNvSpPr/>
          <p:nvPr/>
        </p:nvSpPr>
        <p:spPr>
          <a:xfrm>
            <a:off x="841248" y="3865499"/>
            <a:ext cx="3223260" cy="848709"/>
          </a:xfrm>
          <a:prstGeom prst="roundRect">
            <a:avLst>
              <a:gd name="adj" fmla="val 6464"/>
            </a:avLst>
          </a:prstGeom>
          <a:solidFill>
            <a:srgbClr val="FFFFFF"/>
          </a:solidFill>
          <a:ln w="9525">
            <a:solidFill>
              <a:srgbClr val="CBD5E1"/>
            </a:solidFill>
            <a:prstDash val="solid"/>
          </a:ln>
        </p:spPr>
      </p:sp>
      <p:sp>
        <p:nvSpPr>
          <p:cNvPr id="33" name="causes items Upper, nonvariceal"/>
          <p:cNvSpPr txBox="1"/>
          <p:nvPr/>
        </p:nvSpPr>
        <p:spPr>
          <a:xfrm>
            <a:off x="909828" y="3934079"/>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Peptic ulcer: NSAIDs, H. pylori</a:t>
            </a:r>
            <a:endParaRPr lang="en-US" sz="1200" dirty="0"/>
          </a:p>
          <a:p>
            <a:pPr marL="114300" indent="-114300">
              <a:lnSpc>
                <a:spcPct val="90000"/>
              </a:lnSpc>
              <a:spcAft>
                <a:spcPts val="200"/>
              </a:spcAft>
              <a:buSzPct val="100000"/>
              <a:buChar char="•"/>
            </a:pPr>
            <a:r>
              <a:rPr lang="en-US" sz="1200" dirty="0">
                <a:solidFill>
                  <a:srgbClr val="0B1220"/>
                </a:solidFill>
              </a:rPr>
              <a:t>Esophagitis, gastritis, Mallory-Weiss</a:t>
            </a:r>
            <a:endParaRPr lang="en-US" sz="1200" dirty="0"/>
          </a:p>
          <a:p>
            <a:pPr marL="114300" indent="-114300">
              <a:lnSpc>
                <a:spcPct val="90000"/>
              </a:lnSpc>
              <a:spcAft>
                <a:spcPts val="200"/>
              </a:spcAft>
              <a:buSzPct val="100000"/>
              <a:buChar char="•"/>
            </a:pPr>
            <a:r>
              <a:rPr lang="en-US" sz="1200" b="1" dirty="0">
                <a:solidFill>
                  <a:srgbClr val="B42318"/>
                </a:solidFill>
              </a:rPr>
              <a:t>Aortoenteric fistula (aortic graft)</a:t>
            </a:r>
            <a:endParaRPr lang="en-US" sz="1200" dirty="0"/>
          </a:p>
        </p:txBody>
      </p:sp>
      <p:sp>
        <p:nvSpPr>
          <p:cNvPr id="34" name="Chevron"/>
          <p:cNvSpPr/>
          <p:nvPr/>
        </p:nvSpPr>
        <p:spPr>
          <a:xfrm rot="10800000">
            <a:off x="2388870" y="4737068"/>
            <a:ext cx="128016" cy="64008"/>
          </a:xfrm>
          <a:prstGeom prst="triangle">
            <a:avLst/>
          </a:prstGeom>
          <a:solidFill>
            <a:srgbClr val="CBD5E1"/>
          </a:solidFill>
          <a:ln/>
        </p:spPr>
      </p:sp>
      <p:sp>
        <p:nvSpPr>
          <p:cNvPr id="35" name="causes Variceal"/>
          <p:cNvSpPr/>
          <p:nvPr/>
        </p:nvSpPr>
        <p:spPr>
          <a:xfrm>
            <a:off x="4210812" y="3865499"/>
            <a:ext cx="3223260" cy="848709"/>
          </a:xfrm>
          <a:prstGeom prst="roundRect">
            <a:avLst>
              <a:gd name="adj" fmla="val 6464"/>
            </a:avLst>
          </a:prstGeom>
          <a:solidFill>
            <a:srgbClr val="FFFFFF"/>
          </a:solidFill>
          <a:ln w="9525">
            <a:solidFill>
              <a:srgbClr val="CBD5E1"/>
            </a:solidFill>
            <a:prstDash val="solid"/>
          </a:ln>
        </p:spPr>
      </p:sp>
      <p:sp>
        <p:nvSpPr>
          <p:cNvPr id="36" name="causes items Variceal"/>
          <p:cNvSpPr txBox="1"/>
          <p:nvPr/>
        </p:nvSpPr>
        <p:spPr>
          <a:xfrm>
            <a:off x="4279392" y="3934079"/>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Esophageal varices</a:t>
            </a:r>
            <a:endParaRPr lang="en-US" sz="1200" dirty="0"/>
          </a:p>
          <a:p>
            <a:pPr marL="114300" indent="-114300">
              <a:lnSpc>
                <a:spcPct val="90000"/>
              </a:lnSpc>
              <a:spcAft>
                <a:spcPts val="200"/>
              </a:spcAft>
              <a:buSzPct val="100000"/>
              <a:buChar char="•"/>
            </a:pPr>
            <a:r>
              <a:rPr lang="en-US" sz="1200" b="1" dirty="0">
                <a:solidFill>
                  <a:srgbClr val="B42318"/>
                </a:solidFill>
              </a:rPr>
              <a:t>Gastric varices</a:t>
            </a:r>
            <a:endParaRPr lang="en-US" sz="1200" dirty="0"/>
          </a:p>
          <a:p>
            <a:pPr marL="114300" indent="-114300">
              <a:lnSpc>
                <a:spcPct val="90000"/>
              </a:lnSpc>
              <a:spcAft>
                <a:spcPts val="200"/>
              </a:spcAft>
              <a:buSzPct val="100000"/>
              <a:buChar char="•"/>
            </a:pPr>
            <a:r>
              <a:rPr lang="en-US" sz="1200" dirty="0">
                <a:solidFill>
                  <a:srgbClr val="0B1220"/>
                </a:solidFill>
              </a:rPr>
              <a:t>Portal hypertensive gastropathy</a:t>
            </a:r>
            <a:endParaRPr lang="en-US" sz="1200" dirty="0"/>
          </a:p>
        </p:txBody>
      </p:sp>
      <p:sp>
        <p:nvSpPr>
          <p:cNvPr id="37" name="Chevron"/>
          <p:cNvSpPr/>
          <p:nvPr/>
        </p:nvSpPr>
        <p:spPr>
          <a:xfrm rot="10800000">
            <a:off x="5758434" y="4737068"/>
            <a:ext cx="128016" cy="64008"/>
          </a:xfrm>
          <a:prstGeom prst="triangle">
            <a:avLst/>
          </a:prstGeom>
          <a:solidFill>
            <a:srgbClr val="CBD5E1"/>
          </a:solidFill>
          <a:ln/>
        </p:spPr>
      </p:sp>
      <p:sp>
        <p:nvSpPr>
          <p:cNvPr id="38" name="causes Lower GI"/>
          <p:cNvSpPr/>
          <p:nvPr/>
        </p:nvSpPr>
        <p:spPr>
          <a:xfrm>
            <a:off x="7580376" y="3865499"/>
            <a:ext cx="3223260" cy="848709"/>
          </a:xfrm>
          <a:prstGeom prst="roundRect">
            <a:avLst>
              <a:gd name="adj" fmla="val 6464"/>
            </a:avLst>
          </a:prstGeom>
          <a:solidFill>
            <a:srgbClr val="FFFFFF"/>
          </a:solidFill>
          <a:ln w="9525">
            <a:solidFill>
              <a:srgbClr val="CBD5E1"/>
            </a:solidFill>
            <a:prstDash val="solid"/>
          </a:ln>
        </p:spPr>
      </p:sp>
      <p:sp>
        <p:nvSpPr>
          <p:cNvPr id="39" name="causes items Lower GI"/>
          <p:cNvSpPr txBox="1"/>
          <p:nvPr/>
        </p:nvSpPr>
        <p:spPr>
          <a:xfrm>
            <a:off x="7648956" y="3934079"/>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Diverticular bleed (30–65%)¹²</a:t>
            </a:r>
            <a:endParaRPr lang="en-US" sz="1200" dirty="0"/>
          </a:p>
          <a:p>
            <a:pPr marL="114300" indent="-114300">
              <a:lnSpc>
                <a:spcPct val="90000"/>
              </a:lnSpc>
              <a:spcAft>
                <a:spcPts val="200"/>
              </a:spcAft>
              <a:buSzPct val="100000"/>
              <a:buChar char="•"/>
            </a:pPr>
            <a:r>
              <a:rPr lang="en-US" sz="1200" dirty="0">
                <a:solidFill>
                  <a:srgbClr val="0B1220"/>
                </a:solidFill>
              </a:rPr>
              <a:t>Hemorrhoids, angioectasia, colitis</a:t>
            </a:r>
            <a:endParaRPr lang="en-US" sz="1200" dirty="0"/>
          </a:p>
          <a:p>
            <a:pPr marL="114300" indent="-114300">
              <a:lnSpc>
                <a:spcPct val="90000"/>
              </a:lnSpc>
              <a:spcAft>
                <a:spcPts val="200"/>
              </a:spcAft>
              <a:buSzPct val="100000"/>
              <a:buChar char="•"/>
            </a:pPr>
            <a:r>
              <a:rPr lang="en-US" sz="1200" dirty="0">
                <a:solidFill>
                  <a:srgbClr val="0B1220"/>
                </a:solidFill>
              </a:rPr>
              <a:t>Colorectal cancer; post-polypectomy</a:t>
            </a:r>
            <a:endParaRPr lang="en-US" sz="1200" dirty="0"/>
          </a:p>
        </p:txBody>
      </p:sp>
      <p:sp>
        <p:nvSpPr>
          <p:cNvPr id="40" name="Chevron"/>
          <p:cNvSpPr/>
          <p:nvPr/>
        </p:nvSpPr>
        <p:spPr>
          <a:xfrm rot="10800000">
            <a:off x="9127998" y="4737068"/>
            <a:ext cx="128016" cy="64008"/>
          </a:xfrm>
          <a:prstGeom prst="triangle">
            <a:avLst/>
          </a:prstGeom>
          <a:solidFill>
            <a:srgbClr val="CBD5E1"/>
          </a:solidFill>
          <a:ln/>
        </p:spPr>
      </p:sp>
      <p:sp>
        <p:nvSpPr>
          <p:cNvPr id="41" name="causes Small bowel"/>
          <p:cNvSpPr/>
          <p:nvPr/>
        </p:nvSpPr>
        <p:spPr>
          <a:xfrm>
            <a:off x="10949940" y="3865499"/>
            <a:ext cx="3223260" cy="848709"/>
          </a:xfrm>
          <a:prstGeom prst="roundRect">
            <a:avLst>
              <a:gd name="adj" fmla="val 6464"/>
            </a:avLst>
          </a:prstGeom>
          <a:solidFill>
            <a:srgbClr val="FFFFFF"/>
          </a:solidFill>
          <a:ln w="9525">
            <a:solidFill>
              <a:srgbClr val="CBD5E1"/>
            </a:solidFill>
            <a:prstDash val="solid"/>
          </a:ln>
        </p:spPr>
      </p:sp>
      <p:sp>
        <p:nvSpPr>
          <p:cNvPr id="42" name="causes items Small bowel"/>
          <p:cNvSpPr txBox="1"/>
          <p:nvPr/>
        </p:nvSpPr>
        <p:spPr>
          <a:xfrm>
            <a:off x="11018520" y="3934079"/>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Angioectasia; Heyde (with AS)</a:t>
            </a:r>
            <a:endParaRPr lang="en-US" sz="1200" dirty="0"/>
          </a:p>
          <a:p>
            <a:pPr marL="114300" indent="-114300">
              <a:lnSpc>
                <a:spcPct val="90000"/>
              </a:lnSpc>
              <a:spcAft>
                <a:spcPts val="200"/>
              </a:spcAft>
              <a:buSzPct val="100000"/>
              <a:buChar char="•"/>
            </a:pPr>
            <a:r>
              <a:rPr lang="en-US" sz="1200" dirty="0">
                <a:solidFill>
                  <a:srgbClr val="0B1220"/>
                </a:solidFill>
              </a:rPr>
              <a:t>Crohn, NSAID ulcers, tumour</a:t>
            </a:r>
            <a:endParaRPr lang="en-US" sz="1200" dirty="0"/>
          </a:p>
          <a:p>
            <a:pPr marL="114300" indent="-114300">
              <a:lnSpc>
                <a:spcPct val="90000"/>
              </a:lnSpc>
              <a:spcAft>
                <a:spcPts val="200"/>
              </a:spcAft>
              <a:buSzPct val="100000"/>
              <a:buChar char="•"/>
            </a:pPr>
            <a:r>
              <a:rPr lang="en-US" sz="1200" dirty="0">
                <a:solidFill>
                  <a:srgbClr val="0B1220"/>
                </a:solidFill>
              </a:rPr>
              <a:t>Meckel diverticulum if young</a:t>
            </a:r>
            <a:endParaRPr lang="en-US" sz="1200" dirty="0"/>
          </a:p>
        </p:txBody>
      </p:sp>
      <p:sp>
        <p:nvSpPr>
          <p:cNvPr id="43" name="Chevron"/>
          <p:cNvSpPr/>
          <p:nvPr/>
        </p:nvSpPr>
        <p:spPr>
          <a:xfrm rot="10800000">
            <a:off x="12497562" y="4737068"/>
            <a:ext cx="128016" cy="64008"/>
          </a:xfrm>
          <a:prstGeom prst="triangle">
            <a:avLst/>
          </a:prstGeom>
          <a:solidFill>
            <a:srgbClr val="CBD5E1"/>
          </a:solidFill>
          <a:ln/>
        </p:spPr>
      </p:sp>
      <p:sp>
        <p:nvSpPr>
          <p:cNvPr id="44" name="Row label CLUES"/>
          <p:cNvSpPr/>
          <p:nvPr/>
        </p:nvSpPr>
        <p:spPr>
          <a:xfrm>
            <a:off x="457200" y="4823936"/>
            <a:ext cx="292608" cy="848709"/>
          </a:xfrm>
          <a:prstGeom prst="roundRect">
            <a:avLst>
              <a:gd name="adj" fmla="val 18750"/>
            </a:avLst>
          </a:prstGeom>
          <a:solidFill>
            <a:srgbClr val="334155"/>
          </a:solidFill>
          <a:ln/>
        </p:spPr>
      </p:sp>
      <p:sp>
        <p:nvSpPr>
          <p:cNvPr id="45" name="Row label text CLUES"/>
          <p:cNvSpPr txBox="1"/>
          <p:nvPr/>
        </p:nvSpPr>
        <p:spPr>
          <a:xfrm rot="16200000">
            <a:off x="179149" y="5101987"/>
            <a:ext cx="848709"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6" name="clues Upper, nonvariceal"/>
          <p:cNvSpPr/>
          <p:nvPr/>
        </p:nvSpPr>
        <p:spPr>
          <a:xfrm>
            <a:off x="841248" y="4823936"/>
            <a:ext cx="3223260" cy="848709"/>
          </a:xfrm>
          <a:prstGeom prst="roundRect">
            <a:avLst>
              <a:gd name="adj" fmla="val 6464"/>
            </a:avLst>
          </a:prstGeom>
          <a:solidFill>
            <a:srgbClr val="F7F9FC"/>
          </a:solidFill>
          <a:ln w="9525">
            <a:solidFill>
              <a:srgbClr val="E2E8F0"/>
            </a:solidFill>
            <a:prstDash val="solid"/>
          </a:ln>
        </p:spPr>
      </p:sp>
      <p:sp>
        <p:nvSpPr>
          <p:cNvPr id="47" name="clues items Upper, nonvariceal"/>
          <p:cNvSpPr txBox="1"/>
          <p:nvPr/>
        </p:nvSpPr>
        <p:spPr>
          <a:xfrm>
            <a:off x="909828" y="4892516"/>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Melena on exam (LR 25)⁴</a:t>
            </a:r>
            <a:endParaRPr lang="en-US" sz="1200" dirty="0"/>
          </a:p>
          <a:p>
            <a:pPr marL="114300" indent="-114300">
              <a:lnSpc>
                <a:spcPct val="90000"/>
              </a:lnSpc>
              <a:spcAft>
                <a:spcPts val="200"/>
              </a:spcAft>
              <a:buSzPct val="100000"/>
              <a:buChar char="•"/>
            </a:pPr>
            <a:r>
              <a:rPr lang="en-US" sz="1200" dirty="0">
                <a:solidFill>
                  <a:srgbClr val="0B1220"/>
                </a:solidFill>
              </a:rPr>
              <a:t>Urea:Cr &gt;0.12 (BUN:Cr &gt;30): LR 7.5⁴</a:t>
            </a:r>
            <a:endParaRPr lang="en-US" sz="1200" dirty="0"/>
          </a:p>
          <a:p>
            <a:pPr marL="114300" indent="-114300">
              <a:lnSpc>
                <a:spcPct val="90000"/>
              </a:lnSpc>
              <a:spcAft>
                <a:spcPts val="200"/>
              </a:spcAft>
              <a:buSzPct val="100000"/>
              <a:buChar char="•"/>
            </a:pPr>
            <a:r>
              <a:rPr lang="en-US" sz="1200" dirty="0">
                <a:solidFill>
                  <a:srgbClr val="0B1220"/>
                </a:solidFill>
              </a:rPr>
              <a:t>NSAIDs or aspirin; epigastric pain</a:t>
            </a:r>
            <a:endParaRPr lang="en-US" sz="1200" dirty="0"/>
          </a:p>
        </p:txBody>
      </p:sp>
      <p:sp>
        <p:nvSpPr>
          <p:cNvPr id="48" name="Chevron"/>
          <p:cNvSpPr/>
          <p:nvPr/>
        </p:nvSpPr>
        <p:spPr>
          <a:xfrm rot="10800000">
            <a:off x="2388870" y="5695506"/>
            <a:ext cx="128016" cy="64008"/>
          </a:xfrm>
          <a:prstGeom prst="triangle">
            <a:avLst/>
          </a:prstGeom>
          <a:solidFill>
            <a:srgbClr val="CBD5E1"/>
          </a:solidFill>
          <a:ln/>
        </p:spPr>
      </p:sp>
      <p:sp>
        <p:nvSpPr>
          <p:cNvPr id="49" name="clues Variceal"/>
          <p:cNvSpPr/>
          <p:nvPr/>
        </p:nvSpPr>
        <p:spPr>
          <a:xfrm>
            <a:off x="4210812" y="4823936"/>
            <a:ext cx="3223260" cy="848709"/>
          </a:xfrm>
          <a:prstGeom prst="roundRect">
            <a:avLst>
              <a:gd name="adj" fmla="val 6464"/>
            </a:avLst>
          </a:prstGeom>
          <a:solidFill>
            <a:srgbClr val="F7F9FC"/>
          </a:solidFill>
          <a:ln w="9525">
            <a:solidFill>
              <a:srgbClr val="E2E8F0"/>
            </a:solidFill>
            <a:prstDash val="solid"/>
          </a:ln>
        </p:spPr>
      </p:sp>
      <p:sp>
        <p:nvSpPr>
          <p:cNvPr id="50" name="clues items Variceal"/>
          <p:cNvSpPr txBox="1"/>
          <p:nvPr/>
        </p:nvSpPr>
        <p:spPr>
          <a:xfrm>
            <a:off x="4279392" y="4892516"/>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Known cirrhosis or heavy alcohol use</a:t>
            </a:r>
            <a:endParaRPr lang="en-US" sz="1200" dirty="0"/>
          </a:p>
          <a:p>
            <a:pPr marL="114300" indent="-114300">
              <a:lnSpc>
                <a:spcPct val="90000"/>
              </a:lnSpc>
              <a:spcAft>
                <a:spcPts val="200"/>
              </a:spcAft>
              <a:buSzPct val="100000"/>
              <a:buChar char="•"/>
            </a:pPr>
            <a:r>
              <a:rPr lang="en-US" sz="1200" dirty="0">
                <a:solidFill>
                  <a:srgbClr val="0B1220"/>
                </a:solidFill>
              </a:rPr>
              <a:t>Ascites, spider angiomas, low platelets</a:t>
            </a:r>
            <a:endParaRPr lang="en-US" sz="1200" dirty="0"/>
          </a:p>
        </p:txBody>
      </p:sp>
      <p:sp>
        <p:nvSpPr>
          <p:cNvPr id="51" name="Chevron"/>
          <p:cNvSpPr/>
          <p:nvPr/>
        </p:nvSpPr>
        <p:spPr>
          <a:xfrm rot="10800000">
            <a:off x="5758434" y="5695506"/>
            <a:ext cx="128016" cy="64008"/>
          </a:xfrm>
          <a:prstGeom prst="triangle">
            <a:avLst/>
          </a:prstGeom>
          <a:solidFill>
            <a:srgbClr val="CBD5E1"/>
          </a:solidFill>
          <a:ln/>
        </p:spPr>
      </p:sp>
      <p:sp>
        <p:nvSpPr>
          <p:cNvPr id="52" name="clues Lower GI"/>
          <p:cNvSpPr/>
          <p:nvPr/>
        </p:nvSpPr>
        <p:spPr>
          <a:xfrm>
            <a:off x="7580376" y="4823936"/>
            <a:ext cx="3223260" cy="848709"/>
          </a:xfrm>
          <a:prstGeom prst="roundRect">
            <a:avLst>
              <a:gd name="adj" fmla="val 6464"/>
            </a:avLst>
          </a:prstGeom>
          <a:solidFill>
            <a:srgbClr val="F7F9FC"/>
          </a:solidFill>
          <a:ln w="9525">
            <a:solidFill>
              <a:srgbClr val="E2E8F0"/>
            </a:solidFill>
            <a:prstDash val="solid"/>
          </a:ln>
        </p:spPr>
      </p:sp>
      <p:sp>
        <p:nvSpPr>
          <p:cNvPr id="53" name="clues items Lower GI"/>
          <p:cNvSpPr txBox="1"/>
          <p:nvPr/>
        </p:nvSpPr>
        <p:spPr>
          <a:xfrm>
            <a:off x="7648956" y="4892516"/>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Painless hematochezia; older adult</a:t>
            </a:r>
            <a:endParaRPr lang="en-US" sz="1200" dirty="0"/>
          </a:p>
          <a:p>
            <a:pPr marL="114300" indent="-114300">
              <a:lnSpc>
                <a:spcPct val="90000"/>
              </a:lnSpc>
              <a:spcAft>
                <a:spcPts val="200"/>
              </a:spcAft>
              <a:buSzPct val="100000"/>
              <a:buChar char="•"/>
            </a:pPr>
            <a:r>
              <a:rPr lang="en-US" sz="1200" dirty="0">
                <a:solidFill>
                  <a:srgbClr val="0B1220"/>
                </a:solidFill>
              </a:rPr>
              <a:t>Clots in stool: not upper (LR 0.05)⁴</a:t>
            </a:r>
            <a:endParaRPr lang="en-US" sz="1200" dirty="0"/>
          </a:p>
          <a:p>
            <a:pPr marL="114300" indent="-114300">
              <a:lnSpc>
                <a:spcPct val="90000"/>
              </a:lnSpc>
              <a:spcAft>
                <a:spcPts val="200"/>
              </a:spcAft>
              <a:buSzPct val="100000"/>
              <a:buChar char="•"/>
            </a:pPr>
            <a:r>
              <a:rPr lang="en-US" sz="1200" dirty="0">
                <a:solidFill>
                  <a:srgbClr val="0B1220"/>
                </a:solidFill>
              </a:rPr>
              <a:t>Hematochezia + shock: 10–15% upper¹²</a:t>
            </a:r>
            <a:endParaRPr lang="en-US" sz="1200" dirty="0"/>
          </a:p>
        </p:txBody>
      </p:sp>
      <p:sp>
        <p:nvSpPr>
          <p:cNvPr id="54" name="Chevron"/>
          <p:cNvSpPr/>
          <p:nvPr/>
        </p:nvSpPr>
        <p:spPr>
          <a:xfrm rot="10800000">
            <a:off x="9127998" y="5695506"/>
            <a:ext cx="128016" cy="64008"/>
          </a:xfrm>
          <a:prstGeom prst="triangle">
            <a:avLst/>
          </a:prstGeom>
          <a:solidFill>
            <a:srgbClr val="CBD5E1"/>
          </a:solidFill>
          <a:ln/>
        </p:spPr>
      </p:sp>
      <p:sp>
        <p:nvSpPr>
          <p:cNvPr id="55" name="clues Small bowel"/>
          <p:cNvSpPr/>
          <p:nvPr/>
        </p:nvSpPr>
        <p:spPr>
          <a:xfrm>
            <a:off x="10949940" y="4823936"/>
            <a:ext cx="3223260" cy="848709"/>
          </a:xfrm>
          <a:prstGeom prst="roundRect">
            <a:avLst>
              <a:gd name="adj" fmla="val 6464"/>
            </a:avLst>
          </a:prstGeom>
          <a:solidFill>
            <a:srgbClr val="F7F9FC"/>
          </a:solidFill>
          <a:ln w="9525">
            <a:solidFill>
              <a:srgbClr val="E2E8F0"/>
            </a:solidFill>
            <a:prstDash val="solid"/>
          </a:ln>
        </p:spPr>
      </p:sp>
      <p:sp>
        <p:nvSpPr>
          <p:cNvPr id="56" name="clues items Small bowel"/>
          <p:cNvSpPr txBox="1"/>
          <p:nvPr/>
        </p:nvSpPr>
        <p:spPr>
          <a:xfrm>
            <a:off x="11018520" y="4892516"/>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Normal EGD and colonoscopy¹¹</a:t>
            </a:r>
            <a:endParaRPr lang="en-US" sz="1200" dirty="0"/>
          </a:p>
          <a:p>
            <a:pPr marL="114300" indent="-114300">
              <a:lnSpc>
                <a:spcPct val="90000"/>
              </a:lnSpc>
              <a:spcAft>
                <a:spcPts val="200"/>
              </a:spcAft>
              <a:buSzPct val="100000"/>
              <a:buChar char="•"/>
            </a:pPr>
            <a:r>
              <a:rPr lang="en-US" sz="1200" dirty="0">
                <a:solidFill>
                  <a:srgbClr val="0B1220"/>
                </a:solidFill>
              </a:rPr>
              <a:t>Iron deficiency; recurrent melena</a:t>
            </a:r>
            <a:endParaRPr lang="en-US" sz="1200" dirty="0"/>
          </a:p>
        </p:txBody>
      </p:sp>
      <p:sp>
        <p:nvSpPr>
          <p:cNvPr id="57" name="Chevron"/>
          <p:cNvSpPr/>
          <p:nvPr/>
        </p:nvSpPr>
        <p:spPr>
          <a:xfrm rot="10800000">
            <a:off x="12497562" y="5695506"/>
            <a:ext cx="128016" cy="64008"/>
          </a:xfrm>
          <a:prstGeom prst="triangle">
            <a:avLst/>
          </a:prstGeom>
          <a:solidFill>
            <a:srgbClr val="CBD5E1"/>
          </a:solidFill>
          <a:ln/>
        </p:spPr>
      </p:sp>
      <p:sp>
        <p:nvSpPr>
          <p:cNvPr id="58" name="Row label WORKUP"/>
          <p:cNvSpPr/>
          <p:nvPr/>
        </p:nvSpPr>
        <p:spPr>
          <a:xfrm>
            <a:off x="457200" y="5782374"/>
            <a:ext cx="292608" cy="848709"/>
          </a:xfrm>
          <a:prstGeom prst="roundRect">
            <a:avLst>
              <a:gd name="adj" fmla="val 18750"/>
            </a:avLst>
          </a:prstGeom>
          <a:solidFill>
            <a:srgbClr val="0A6AA3"/>
          </a:solidFill>
          <a:ln/>
        </p:spPr>
      </p:sp>
      <p:sp>
        <p:nvSpPr>
          <p:cNvPr id="59" name="Row label text WORKUP"/>
          <p:cNvSpPr txBox="1"/>
          <p:nvPr/>
        </p:nvSpPr>
        <p:spPr>
          <a:xfrm rot="16200000">
            <a:off x="179149" y="6060424"/>
            <a:ext cx="848709"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0" name="workup Upper, nonvariceal"/>
          <p:cNvSpPr/>
          <p:nvPr/>
        </p:nvSpPr>
        <p:spPr>
          <a:xfrm>
            <a:off x="841248" y="5782374"/>
            <a:ext cx="3223260" cy="848709"/>
          </a:xfrm>
          <a:prstGeom prst="roundRect">
            <a:avLst>
              <a:gd name="adj" fmla="val 6464"/>
            </a:avLst>
          </a:prstGeom>
          <a:solidFill>
            <a:srgbClr val="0A6AA3">
              <a:alpha val="9000"/>
            </a:srgbClr>
          </a:solidFill>
          <a:ln/>
        </p:spPr>
      </p:sp>
      <p:sp>
        <p:nvSpPr>
          <p:cNvPr id="61" name="workup items Upper, nonvariceal"/>
          <p:cNvSpPr txBox="1"/>
          <p:nvPr/>
        </p:nvSpPr>
        <p:spPr>
          <a:xfrm>
            <a:off x="909828" y="5850954"/>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Blatchford ≤1: outpatient EGD¹˒⁵</a:t>
            </a:r>
            <a:endParaRPr lang="en-US" sz="1200" dirty="0"/>
          </a:p>
          <a:p>
            <a:pPr marL="114300" indent="-114300">
              <a:lnSpc>
                <a:spcPct val="90000"/>
              </a:lnSpc>
              <a:spcAft>
                <a:spcPts val="200"/>
              </a:spcAft>
              <a:buSzPct val="100000"/>
              <a:buChar char="•"/>
            </a:pPr>
            <a:r>
              <a:rPr lang="en-US" sz="1200" dirty="0">
                <a:solidFill>
                  <a:srgbClr val="0B1220"/>
                </a:solidFill>
              </a:rPr>
              <a:t>Others: EGD within 24 h¹˒²</a:t>
            </a:r>
            <a:endParaRPr lang="en-US" sz="1200" dirty="0"/>
          </a:p>
          <a:p>
            <a:pPr marL="114300" indent="-114300">
              <a:lnSpc>
                <a:spcPct val="90000"/>
              </a:lnSpc>
              <a:spcAft>
                <a:spcPts val="200"/>
              </a:spcAft>
              <a:buSzPct val="100000"/>
              <a:buChar char="•"/>
            </a:pPr>
            <a:r>
              <a:rPr lang="en-US" sz="1200" dirty="0">
                <a:solidFill>
                  <a:srgbClr val="0B1220"/>
                </a:solidFill>
              </a:rPr>
              <a:t>Aortic graft: CTA, vascular surgery¹²</a:t>
            </a:r>
            <a:endParaRPr lang="en-US" sz="1200" dirty="0"/>
          </a:p>
        </p:txBody>
      </p:sp>
      <p:sp>
        <p:nvSpPr>
          <p:cNvPr id="62" name="Chevron"/>
          <p:cNvSpPr/>
          <p:nvPr/>
        </p:nvSpPr>
        <p:spPr>
          <a:xfrm rot="10800000">
            <a:off x="2388870" y="6653943"/>
            <a:ext cx="128016" cy="64008"/>
          </a:xfrm>
          <a:prstGeom prst="triangle">
            <a:avLst/>
          </a:prstGeom>
          <a:solidFill>
            <a:srgbClr val="CBD5E1"/>
          </a:solidFill>
          <a:ln/>
        </p:spPr>
      </p:sp>
      <p:sp>
        <p:nvSpPr>
          <p:cNvPr id="63" name="workup Variceal"/>
          <p:cNvSpPr/>
          <p:nvPr/>
        </p:nvSpPr>
        <p:spPr>
          <a:xfrm>
            <a:off x="4210812" y="5782374"/>
            <a:ext cx="3223260" cy="848709"/>
          </a:xfrm>
          <a:prstGeom prst="roundRect">
            <a:avLst>
              <a:gd name="adj" fmla="val 6464"/>
            </a:avLst>
          </a:prstGeom>
          <a:solidFill>
            <a:srgbClr val="0A6AA3">
              <a:alpha val="9000"/>
            </a:srgbClr>
          </a:solidFill>
          <a:ln/>
        </p:spPr>
      </p:sp>
      <p:sp>
        <p:nvSpPr>
          <p:cNvPr id="64" name="workup items Variceal"/>
          <p:cNvSpPr txBox="1"/>
          <p:nvPr/>
        </p:nvSpPr>
        <p:spPr>
          <a:xfrm>
            <a:off x="4279392" y="5850954"/>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EGD within 12 h of presentation⁷</a:t>
            </a:r>
            <a:endParaRPr lang="en-US" sz="1200" dirty="0"/>
          </a:p>
          <a:p>
            <a:pPr marL="114300" indent="-114300">
              <a:lnSpc>
                <a:spcPct val="90000"/>
              </a:lnSpc>
              <a:spcAft>
                <a:spcPts val="200"/>
              </a:spcAft>
              <a:buSzPct val="100000"/>
              <a:buChar char="•"/>
            </a:pPr>
            <a:r>
              <a:rPr lang="en-US" sz="1200" dirty="0">
                <a:solidFill>
                  <a:srgbClr val="0B1220"/>
                </a:solidFill>
              </a:rPr>
              <a:t>INR, bilirubin, albumin: Child-Pugh</a:t>
            </a:r>
            <a:endParaRPr lang="en-US" sz="1200" dirty="0"/>
          </a:p>
        </p:txBody>
      </p:sp>
      <p:sp>
        <p:nvSpPr>
          <p:cNvPr id="65" name="Chevron"/>
          <p:cNvSpPr/>
          <p:nvPr/>
        </p:nvSpPr>
        <p:spPr>
          <a:xfrm rot="10800000">
            <a:off x="5758434" y="6653943"/>
            <a:ext cx="128016" cy="64008"/>
          </a:xfrm>
          <a:prstGeom prst="triangle">
            <a:avLst/>
          </a:prstGeom>
          <a:solidFill>
            <a:srgbClr val="CBD5E1"/>
          </a:solidFill>
          <a:ln/>
        </p:spPr>
      </p:sp>
      <p:sp>
        <p:nvSpPr>
          <p:cNvPr id="66" name="workup Lower GI"/>
          <p:cNvSpPr/>
          <p:nvPr/>
        </p:nvSpPr>
        <p:spPr>
          <a:xfrm>
            <a:off x="7580376" y="5782374"/>
            <a:ext cx="3223260" cy="848709"/>
          </a:xfrm>
          <a:prstGeom prst="roundRect">
            <a:avLst>
              <a:gd name="adj" fmla="val 6464"/>
            </a:avLst>
          </a:prstGeom>
          <a:solidFill>
            <a:srgbClr val="0A6AA3">
              <a:alpha val="9000"/>
            </a:srgbClr>
          </a:solidFill>
          <a:ln/>
        </p:spPr>
      </p:sp>
      <p:sp>
        <p:nvSpPr>
          <p:cNvPr id="67" name="workup items Lower GI"/>
          <p:cNvSpPr txBox="1"/>
          <p:nvPr/>
        </p:nvSpPr>
        <p:spPr>
          <a:xfrm>
            <a:off x="7648956" y="5850954"/>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Oakland ≤8: outpatient colonoscopy³˒⁸</a:t>
            </a:r>
            <a:endParaRPr lang="en-US" sz="1200" dirty="0"/>
          </a:p>
          <a:p>
            <a:pPr marL="114300" indent="-114300">
              <a:lnSpc>
                <a:spcPct val="90000"/>
              </a:lnSpc>
              <a:spcAft>
                <a:spcPts val="200"/>
              </a:spcAft>
              <a:buSzPct val="100000"/>
              <a:buChar char="•"/>
            </a:pPr>
            <a:r>
              <a:rPr lang="en-US" sz="1200" dirty="0">
                <a:solidFill>
                  <a:srgbClr val="0B1220"/>
                </a:solidFill>
              </a:rPr>
              <a:t>Admitted: colonoscopy after prep³</a:t>
            </a:r>
            <a:endParaRPr lang="en-US" sz="1200" dirty="0"/>
          </a:p>
          <a:p>
            <a:pPr marL="114300" indent="-114300">
              <a:lnSpc>
                <a:spcPct val="90000"/>
              </a:lnSpc>
              <a:spcAft>
                <a:spcPts val="200"/>
              </a:spcAft>
              <a:buSzPct val="100000"/>
              <a:buChar char="•"/>
            </a:pPr>
            <a:r>
              <a:rPr lang="en-US" sz="1200" dirty="0">
                <a:solidFill>
                  <a:srgbClr val="0B1220"/>
                </a:solidFill>
              </a:rPr>
              <a:t>Brisk bleed: CTA, not urgent colo³</a:t>
            </a:r>
            <a:endParaRPr lang="en-US" sz="1200" dirty="0"/>
          </a:p>
        </p:txBody>
      </p:sp>
      <p:sp>
        <p:nvSpPr>
          <p:cNvPr id="68" name="Chevron"/>
          <p:cNvSpPr/>
          <p:nvPr/>
        </p:nvSpPr>
        <p:spPr>
          <a:xfrm rot="10800000">
            <a:off x="9127998" y="6653943"/>
            <a:ext cx="128016" cy="64008"/>
          </a:xfrm>
          <a:prstGeom prst="triangle">
            <a:avLst/>
          </a:prstGeom>
          <a:solidFill>
            <a:srgbClr val="CBD5E1"/>
          </a:solidFill>
          <a:ln/>
        </p:spPr>
      </p:sp>
      <p:sp>
        <p:nvSpPr>
          <p:cNvPr id="69" name="workup Small bowel"/>
          <p:cNvSpPr/>
          <p:nvPr/>
        </p:nvSpPr>
        <p:spPr>
          <a:xfrm>
            <a:off x="10949940" y="5782374"/>
            <a:ext cx="3223260" cy="848709"/>
          </a:xfrm>
          <a:prstGeom prst="roundRect">
            <a:avLst>
              <a:gd name="adj" fmla="val 6464"/>
            </a:avLst>
          </a:prstGeom>
          <a:solidFill>
            <a:srgbClr val="0A6AA3">
              <a:alpha val="9000"/>
            </a:srgbClr>
          </a:solidFill>
          <a:ln/>
        </p:spPr>
      </p:sp>
      <p:sp>
        <p:nvSpPr>
          <p:cNvPr id="70" name="workup items Small bowel"/>
          <p:cNvSpPr txBox="1"/>
          <p:nvPr/>
        </p:nvSpPr>
        <p:spPr>
          <a:xfrm>
            <a:off x="11018520" y="5850954"/>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Second-look EGD or colonoscopy¹¹</a:t>
            </a:r>
            <a:endParaRPr lang="en-US" sz="1200" dirty="0"/>
          </a:p>
          <a:p>
            <a:pPr marL="114300" indent="-114300">
              <a:lnSpc>
                <a:spcPct val="90000"/>
              </a:lnSpc>
              <a:spcAft>
                <a:spcPts val="200"/>
              </a:spcAft>
              <a:buSzPct val="100000"/>
              <a:buChar char="•"/>
            </a:pPr>
            <a:r>
              <a:rPr lang="en-US" sz="1200" dirty="0">
                <a:solidFill>
                  <a:srgbClr val="0B1220"/>
                </a:solidFill>
              </a:rPr>
              <a:t>Capsule endoscopy first line¹¹</a:t>
            </a:r>
            <a:endParaRPr lang="en-US" sz="1200" dirty="0"/>
          </a:p>
          <a:p>
            <a:pPr marL="114300" indent="-114300">
              <a:lnSpc>
                <a:spcPct val="90000"/>
              </a:lnSpc>
              <a:spcAft>
                <a:spcPts val="200"/>
              </a:spcAft>
              <a:buSzPct val="100000"/>
              <a:buChar char="•"/>
            </a:pPr>
            <a:r>
              <a:rPr lang="en-US" sz="1200" dirty="0">
                <a:solidFill>
                  <a:srgbClr val="0B1220"/>
                </a:solidFill>
              </a:rPr>
              <a:t>CT enterography if stricture risk¹¹</a:t>
            </a:r>
            <a:endParaRPr lang="en-US" sz="1200" dirty="0"/>
          </a:p>
        </p:txBody>
      </p:sp>
      <p:sp>
        <p:nvSpPr>
          <p:cNvPr id="71" name="Chevron"/>
          <p:cNvSpPr/>
          <p:nvPr/>
        </p:nvSpPr>
        <p:spPr>
          <a:xfrm rot="10800000">
            <a:off x="12497562" y="6653943"/>
            <a:ext cx="128016" cy="64008"/>
          </a:xfrm>
          <a:prstGeom prst="triangle">
            <a:avLst/>
          </a:prstGeom>
          <a:solidFill>
            <a:srgbClr val="CBD5E1"/>
          </a:solidFill>
          <a:ln/>
        </p:spPr>
      </p:sp>
      <p:sp>
        <p:nvSpPr>
          <p:cNvPr id="72" name="Row label MANAGE"/>
          <p:cNvSpPr/>
          <p:nvPr/>
        </p:nvSpPr>
        <p:spPr>
          <a:xfrm>
            <a:off x="457200" y="6740811"/>
            <a:ext cx="292608" cy="848709"/>
          </a:xfrm>
          <a:prstGeom prst="roundRect">
            <a:avLst>
              <a:gd name="adj" fmla="val 18750"/>
            </a:avLst>
          </a:prstGeom>
          <a:solidFill>
            <a:srgbClr val="067647"/>
          </a:solidFill>
          <a:ln/>
        </p:spPr>
      </p:sp>
      <p:sp>
        <p:nvSpPr>
          <p:cNvPr id="73" name="Row label text MANAGE"/>
          <p:cNvSpPr txBox="1"/>
          <p:nvPr/>
        </p:nvSpPr>
        <p:spPr>
          <a:xfrm rot="16200000">
            <a:off x="179149" y="7018861"/>
            <a:ext cx="848709"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4" name="management Upper, nonvariceal"/>
          <p:cNvSpPr/>
          <p:nvPr/>
        </p:nvSpPr>
        <p:spPr>
          <a:xfrm>
            <a:off x="841248" y="6740811"/>
            <a:ext cx="3223260" cy="848709"/>
          </a:xfrm>
          <a:prstGeom prst="roundRect">
            <a:avLst>
              <a:gd name="adj" fmla="val 6464"/>
            </a:avLst>
          </a:prstGeom>
          <a:solidFill>
            <a:srgbClr val="067647">
              <a:alpha val="9000"/>
            </a:srgbClr>
          </a:solidFill>
          <a:ln/>
        </p:spPr>
      </p:sp>
      <p:sp>
        <p:nvSpPr>
          <p:cNvPr id="75" name="management items Upper, nonvariceal"/>
          <p:cNvSpPr txBox="1"/>
          <p:nvPr/>
        </p:nvSpPr>
        <p:spPr>
          <a:xfrm>
            <a:off x="909828" y="6809391"/>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Pre-EGD: erythromycin ± IV PPI¹˒¹²</a:t>
            </a:r>
            <a:endParaRPr lang="en-US" sz="1200" dirty="0"/>
          </a:p>
          <a:p>
            <a:pPr marL="114300" indent="-114300">
              <a:lnSpc>
                <a:spcPct val="90000"/>
              </a:lnSpc>
              <a:spcAft>
                <a:spcPts val="200"/>
              </a:spcAft>
              <a:buSzPct val="100000"/>
              <a:buChar char="•"/>
            </a:pPr>
            <a:r>
              <a:rPr lang="en-US" sz="1200" dirty="0">
                <a:solidFill>
                  <a:srgbClr val="0B1220"/>
                </a:solidFill>
              </a:rPr>
              <a:t>High-risk ulcer: scope, IV PPI ×3 d¹˒²</a:t>
            </a:r>
            <a:endParaRPr lang="en-US" sz="1200" dirty="0"/>
          </a:p>
          <a:p>
            <a:pPr marL="114300" indent="-114300">
              <a:lnSpc>
                <a:spcPct val="90000"/>
              </a:lnSpc>
              <a:spcAft>
                <a:spcPts val="200"/>
              </a:spcAft>
              <a:buSzPct val="100000"/>
              <a:buChar char="•"/>
            </a:pPr>
            <a:r>
              <a:rPr lang="en-US" sz="1200" dirty="0">
                <a:solidFill>
                  <a:srgbClr val="0B1220"/>
                </a:solidFill>
              </a:rPr>
              <a:t>PPI BID ×2 wk; H. pylori, retest if neg¹˒²</a:t>
            </a:r>
            <a:endParaRPr lang="en-US" sz="1200" dirty="0"/>
          </a:p>
        </p:txBody>
      </p:sp>
      <p:sp>
        <p:nvSpPr>
          <p:cNvPr id="76" name="management Variceal"/>
          <p:cNvSpPr/>
          <p:nvPr/>
        </p:nvSpPr>
        <p:spPr>
          <a:xfrm>
            <a:off x="4210812" y="6740811"/>
            <a:ext cx="3223260" cy="848709"/>
          </a:xfrm>
          <a:prstGeom prst="roundRect">
            <a:avLst>
              <a:gd name="adj" fmla="val 6464"/>
            </a:avLst>
          </a:prstGeom>
          <a:solidFill>
            <a:srgbClr val="067647">
              <a:alpha val="9000"/>
            </a:srgbClr>
          </a:solidFill>
          <a:ln/>
        </p:spPr>
      </p:sp>
      <p:sp>
        <p:nvSpPr>
          <p:cNvPr id="77" name="management items Variceal"/>
          <p:cNvSpPr txBox="1"/>
          <p:nvPr/>
        </p:nvSpPr>
        <p:spPr>
          <a:xfrm>
            <a:off x="4279392" y="6809391"/>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Octreotide 2–5 d; ceftriaxone 1 g/d⁷</a:t>
            </a:r>
            <a:endParaRPr lang="en-US" sz="1200" dirty="0"/>
          </a:p>
          <a:p>
            <a:pPr marL="114300" indent="-114300">
              <a:lnSpc>
                <a:spcPct val="90000"/>
              </a:lnSpc>
              <a:spcAft>
                <a:spcPts val="200"/>
              </a:spcAft>
              <a:buSzPct val="100000"/>
              <a:buChar char="•"/>
            </a:pPr>
            <a:r>
              <a:rPr lang="en-US" sz="1200" dirty="0">
                <a:solidFill>
                  <a:srgbClr val="0B1220"/>
                </a:solidFill>
              </a:rPr>
              <a:t>Band ligation; avoid over-transfusing⁶˒⁷</a:t>
            </a:r>
            <a:endParaRPr lang="en-US" sz="1200" dirty="0"/>
          </a:p>
          <a:p>
            <a:pPr marL="114300" indent="-114300">
              <a:lnSpc>
                <a:spcPct val="90000"/>
              </a:lnSpc>
              <a:spcAft>
                <a:spcPts val="200"/>
              </a:spcAft>
              <a:buSzPct val="100000"/>
              <a:buChar char="•"/>
            </a:pPr>
            <a:r>
              <a:rPr lang="en-US" sz="1200" dirty="0">
                <a:solidFill>
                  <a:srgbClr val="0B1220"/>
                </a:solidFill>
              </a:rPr>
              <a:t>TIPS ≤72 h: Child C10–13 or B+active⁷</a:t>
            </a:r>
            <a:endParaRPr lang="en-US" sz="1200" dirty="0"/>
          </a:p>
        </p:txBody>
      </p:sp>
      <p:sp>
        <p:nvSpPr>
          <p:cNvPr id="78" name="management Lower GI"/>
          <p:cNvSpPr/>
          <p:nvPr/>
        </p:nvSpPr>
        <p:spPr>
          <a:xfrm>
            <a:off x="7580376" y="6740811"/>
            <a:ext cx="3223260" cy="848709"/>
          </a:xfrm>
          <a:prstGeom prst="roundRect">
            <a:avLst>
              <a:gd name="adj" fmla="val 6464"/>
            </a:avLst>
          </a:prstGeom>
          <a:solidFill>
            <a:srgbClr val="067647">
              <a:alpha val="9000"/>
            </a:srgbClr>
          </a:solidFill>
          <a:ln/>
        </p:spPr>
      </p:sp>
      <p:sp>
        <p:nvSpPr>
          <p:cNvPr id="79" name="management items Lower GI"/>
          <p:cNvSpPr txBox="1"/>
          <p:nvPr/>
        </p:nvSpPr>
        <p:spPr>
          <a:xfrm>
            <a:off x="7648956" y="6809391"/>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Most stop on their own</a:t>
            </a:r>
            <a:endParaRPr lang="en-US" sz="1200" dirty="0"/>
          </a:p>
          <a:p>
            <a:pPr marL="114300" indent="-114300">
              <a:lnSpc>
                <a:spcPct val="90000"/>
              </a:lnSpc>
              <a:spcAft>
                <a:spcPts val="200"/>
              </a:spcAft>
              <a:buSzPct val="100000"/>
              <a:buChar char="•"/>
            </a:pPr>
            <a:r>
              <a:rPr lang="en-US" sz="1200" dirty="0">
                <a:solidFill>
                  <a:srgbClr val="0B1220"/>
                </a:solidFill>
              </a:rPr>
              <a:t>Endoscopic clips or coagulation³</a:t>
            </a:r>
            <a:endParaRPr lang="en-US" sz="1200" dirty="0"/>
          </a:p>
          <a:p>
            <a:pPr marL="114300" indent="-114300">
              <a:lnSpc>
                <a:spcPct val="90000"/>
              </a:lnSpc>
              <a:spcAft>
                <a:spcPts val="200"/>
              </a:spcAft>
              <a:buSzPct val="100000"/>
              <a:buChar char="•"/>
            </a:pPr>
            <a:r>
              <a:rPr lang="en-US" sz="1200" dirty="0">
                <a:solidFill>
                  <a:srgbClr val="0B1220"/>
                </a:solidFill>
              </a:rPr>
              <a:t>CTA positive: embolize; surgery last³</a:t>
            </a:r>
            <a:endParaRPr lang="en-US" sz="1200" dirty="0"/>
          </a:p>
        </p:txBody>
      </p:sp>
      <p:sp>
        <p:nvSpPr>
          <p:cNvPr id="80" name="management Small bowel"/>
          <p:cNvSpPr/>
          <p:nvPr/>
        </p:nvSpPr>
        <p:spPr>
          <a:xfrm>
            <a:off x="10949940" y="6740811"/>
            <a:ext cx="3223260" cy="848709"/>
          </a:xfrm>
          <a:prstGeom prst="roundRect">
            <a:avLst>
              <a:gd name="adj" fmla="val 6464"/>
            </a:avLst>
          </a:prstGeom>
          <a:solidFill>
            <a:srgbClr val="067647">
              <a:alpha val="9000"/>
            </a:srgbClr>
          </a:solidFill>
          <a:ln/>
        </p:spPr>
      </p:sp>
      <p:sp>
        <p:nvSpPr>
          <p:cNvPr id="81" name="management items Small bowel"/>
          <p:cNvSpPr txBox="1"/>
          <p:nvPr/>
        </p:nvSpPr>
        <p:spPr>
          <a:xfrm>
            <a:off x="11018520" y="6809391"/>
            <a:ext cx="3086100" cy="71154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Deep enteroscopy to treat lesion¹¹</a:t>
            </a:r>
            <a:endParaRPr lang="en-US" sz="1200" dirty="0"/>
          </a:p>
          <a:p>
            <a:pPr marL="114300" indent="-114300">
              <a:lnSpc>
                <a:spcPct val="90000"/>
              </a:lnSpc>
              <a:spcAft>
                <a:spcPts val="200"/>
              </a:spcAft>
              <a:buSzPct val="100000"/>
              <a:buChar char="•"/>
            </a:pPr>
            <a:r>
              <a:rPr lang="en-US" sz="1200" dirty="0">
                <a:solidFill>
                  <a:srgbClr val="0B1220"/>
                </a:solidFill>
              </a:rPr>
              <a:t>Iron; octreotide for angioectasia¹²</a:t>
            </a:r>
            <a:endParaRPr lang="en-US" sz="1200" dirty="0"/>
          </a:p>
        </p:txBody>
      </p:sp>
      <p:pic>
        <p:nvPicPr>
          <p:cNvPr id="82"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3" name="Brand"/>
          <p:cNvSpPr txBox="1"/>
          <p:nvPr/>
        </p:nvSpPr>
        <p:spPr>
          <a:xfrm>
            <a:off x="731520" y="7717536"/>
            <a:ext cx="2162275"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stethopedia.ca/approach/gi-bleeding</a:t>
            </a:r>
            <a:endParaRPr lang="en-US" sz="900" dirty="0"/>
          </a:p>
        </p:txBody>
      </p:sp>
      <p:sp>
        <p:nvSpPr>
          <p:cNvPr id="84" name="Evidence"/>
          <p:cNvSpPr txBox="1"/>
          <p:nvPr/>
        </p:nvSpPr>
        <p:spPr>
          <a:xfrm>
            <a:off x="3213835" y="7717536"/>
            <a:ext cx="10959365"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Laine 2021, Am J Gastroenterol</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Barkun 2019, Ann Intern Med</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Sengupta 2023, Am J Gastroenterol</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Srygley 2012, JAMA</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Stanley 2017, BMJ</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Villanueva 2013, N Engl J Med</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de Franchis 2022, J Hepatol</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Oakland 2017, Lancet Gastroenterol</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Abraham 2022, Am J Gastroenterol</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HALT-IT 2020, Lancet</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¹¹ Gerson 2015, Am J Gastroenterol</a:t>
            </a:r>
            <a:pPr indent="0" marL="0">
              <a:buNone/>
            </a:pPr>
            <a:r>
              <a:rPr lang="en-US" sz="850" dirty="0">
                <a:solidFill>
                  <a:srgbClr val="64748B"/>
                </a:solidFill>
              </a:rPr>
              <a:t>   </a:t>
            </a:r>
            <a:pPr indent="0" marL="0">
              <a:buNone/>
            </a:pPr>
            <a:r>
              <a:rPr lang="en-US" sz="850" dirty="0">
                <a:solidFill>
                  <a:srgbClr val="64748B"/>
                </a:solidFill>
              </a:rPr>
              <a:t>¹² Manual 2024–25, pp. 67–68</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Abnormal Liver Tests</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ABDOMINAL</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142708"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29–33</a:t>
            </a:r>
            <a:endParaRPr lang="en-US" sz="2600" dirty="0"/>
          </a:p>
        </p:txBody>
      </p:sp>
      <p:sp>
        <p:nvSpPr>
          <p:cNvPr id="6" name="Key rule text"/>
          <p:cNvSpPr txBox="1"/>
          <p:nvPr/>
        </p:nvSpPr>
        <p:spPr>
          <a:xfrm>
            <a:off x="9866084" y="301752"/>
            <a:ext cx="4179100"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Healthy ALT upper limit (ACG)¹</a:t>
            </a:r>
            <a:endParaRPr lang="en-US" sz="850" dirty="0"/>
          </a:p>
          <a:p>
            <a:pPr indent="0" marL="0">
              <a:buNone/>
            </a:pPr>
            <a:r>
              <a:rPr lang="en-US" sz="1050" dirty="0">
                <a:solidFill>
                  <a:srgbClr val="334155"/>
                </a:solidFill>
              </a:rPr>
              <a:t>U/L in men and 19–25 U/L in women; assess any ALT above this</a:t>
            </a:r>
            <a:endParaRPr lang="en-US" sz="850" dirty="0"/>
          </a:p>
        </p:txBody>
      </p:sp>
      <p:sp>
        <p:nvSpPr>
          <p:cNvPr id="7" name="Presentation"/>
          <p:cNvSpPr/>
          <p:nvPr/>
        </p:nvSpPr>
        <p:spPr>
          <a:xfrm>
            <a:off x="457200" y="1261872"/>
            <a:ext cx="1783080" cy="1505204"/>
          </a:xfrm>
          <a:prstGeom prst="roundRect">
            <a:avLst>
              <a:gd name="adj" fmla="val 4252"/>
            </a:avLst>
          </a:prstGeom>
          <a:solidFill>
            <a:srgbClr val="0B2540"/>
          </a:solidFill>
          <a:ln w="12700">
            <a:solidFill>
              <a:srgbClr val="0B2540"/>
            </a:solidFill>
          </a:ln>
        </p:spPr>
        <p:txBody>
          <a:bodyPr wrap="square" lIns="68580" tIns="68580" rIns="68580" bIns="68580" rtlCol="0" anchor="ctr"/>
          <a:lstStyle/>
          <a:p>
            <a:pPr algn="l" indent="0" marL="0">
              <a:buNone/>
            </a:pPr>
            <a:r>
              <a:rPr lang="en-US" sz="1150" b="1" dirty="0">
                <a:solidFill>
                  <a:srgbClr val="FFFFFF"/>
                </a:solidFill>
              </a:rPr>
              <a:t>Abnormal ALT, AST, ALP or bilirubin on routine or acute testing</a:t>
            </a:r>
            <a:endParaRPr lang="en-US" sz="1150" dirty="0"/>
          </a:p>
        </p:txBody>
      </p:sp>
      <p:sp>
        <p:nvSpPr>
          <p:cNvPr id="8" name="Step 1"/>
          <p:cNvSpPr/>
          <p:nvPr/>
        </p:nvSpPr>
        <p:spPr>
          <a:xfrm>
            <a:off x="2514600" y="1261872"/>
            <a:ext cx="2057400" cy="1505204"/>
          </a:xfrm>
          <a:prstGeom prst="roundRect">
            <a:avLst>
              <a:gd name="adj" fmla="val 4252"/>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Repeat tests; history: alcohol, drugs, supplements, metabolic and viral risk¹˒²</a:t>
            </a:r>
            <a:endParaRPr lang="en-US" sz="1150" dirty="0"/>
          </a:p>
        </p:txBody>
      </p:sp>
      <p:sp>
        <p:nvSpPr>
          <p:cNvPr id="9" name="Step 2"/>
          <p:cNvSpPr/>
          <p:nvPr/>
        </p:nvSpPr>
        <p:spPr>
          <a:xfrm>
            <a:off x="4846320" y="1261872"/>
            <a:ext cx="2057400" cy="1505204"/>
          </a:xfrm>
          <a:prstGeom prst="roundRect">
            <a:avLst>
              <a:gd name="adj" fmla="val 4252"/>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R = (ALT/ULN) ÷ (ALP/ULN); bilirubin, INR, albumin, platelets¹˒¹²</a:t>
            </a:r>
            <a:endParaRPr lang="en-US" sz="1150" dirty="0"/>
          </a:p>
        </p:txBody>
      </p:sp>
      <p:sp>
        <p:nvSpPr>
          <p:cNvPr id="10" name="Decision"/>
          <p:cNvSpPr/>
          <p:nvPr/>
        </p:nvSpPr>
        <p:spPr>
          <a:xfrm>
            <a:off x="7178040" y="1261872"/>
            <a:ext cx="1463040" cy="1505204"/>
          </a:xfrm>
          <a:prstGeom prst="roundRect">
            <a:avLst>
              <a:gd name="adj" fmla="val 4375"/>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50" b="1" dirty="0">
                <a:solidFill>
                  <a:srgbClr val="075A8C"/>
                </a:solidFill>
                <a:latin typeface="Poppins" pitchFamily="34" charset="0"/>
                <a:ea typeface="Poppins" pitchFamily="34" charset="-122"/>
                <a:cs typeface="Poppins" pitchFamily="34" charset="-120"/>
              </a:rPr>
              <a:t>Liver failure, cholangitis or overdose?</a:t>
            </a:r>
            <a:endParaRPr lang="en-US" sz="1150" dirty="0"/>
          </a:p>
        </p:txBody>
      </p:sp>
      <p:sp>
        <p:nvSpPr>
          <p:cNvPr id="11" name="Arrow"/>
          <p:cNvSpPr/>
          <p:nvPr/>
        </p:nvSpPr>
        <p:spPr>
          <a:xfrm>
            <a:off x="2276856" y="2014474"/>
            <a:ext cx="201168" cy="0"/>
          </a:xfrm>
          <a:prstGeom prst="line">
            <a:avLst/>
          </a:prstGeom>
          <a:noFill/>
          <a:ln w="19050">
            <a:solidFill>
              <a:srgbClr val="CBD5E1"/>
            </a:solidFill>
            <a:prstDash val="solid"/>
            <a:tailEnd type="triangle"/>
          </a:ln>
        </p:spPr>
      </p:sp>
      <p:sp>
        <p:nvSpPr>
          <p:cNvPr id="12" name="Arrow"/>
          <p:cNvSpPr/>
          <p:nvPr/>
        </p:nvSpPr>
        <p:spPr>
          <a:xfrm>
            <a:off x="4608576" y="2014474"/>
            <a:ext cx="201168" cy="0"/>
          </a:xfrm>
          <a:prstGeom prst="line">
            <a:avLst/>
          </a:prstGeom>
          <a:noFill/>
          <a:ln w="19050">
            <a:solidFill>
              <a:srgbClr val="CBD5E1"/>
            </a:solidFill>
            <a:prstDash val="solid"/>
            <a:tailEnd type="triangle"/>
          </a:ln>
        </p:spPr>
      </p:sp>
      <p:sp>
        <p:nvSpPr>
          <p:cNvPr id="13" name="Arrow"/>
          <p:cNvSpPr/>
          <p:nvPr/>
        </p:nvSpPr>
        <p:spPr>
          <a:xfrm>
            <a:off x="6940296" y="2014474"/>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505204"/>
          </a:xfrm>
          <a:prstGeom prst="roundRect">
            <a:avLst>
              <a:gd name="adj" fmla="val 4252"/>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26136"/>
          </a:xfrm>
          <a:prstGeom prst="roundRect">
            <a:avLst>
              <a:gd name="adj" fmla="val 19626"/>
            </a:avLst>
          </a:prstGeom>
          <a:solidFill>
            <a:srgbClr val="B42318"/>
          </a:solidFill>
          <a:ln w="15875">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Emergency: admit; hepatology, GI or toxicology</a:t>
            </a:r>
            <a:endParaRPr lang="en-US" sz="1200" dirty="0"/>
          </a:p>
        </p:txBody>
      </p:sp>
      <p:sp>
        <p:nvSpPr>
          <p:cNvPr id="16" name="Red flag items 1"/>
          <p:cNvSpPr txBox="1"/>
          <p:nvPr/>
        </p:nvSpPr>
        <p:spPr>
          <a:xfrm>
            <a:off x="8983980" y="1633728"/>
            <a:ext cx="2505456" cy="836676"/>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ALF: INR ≥1.5 + confusion, no cirrhosis³˒¹²</a:t>
            </a:r>
            <a:endParaRPr lang="en-US" sz="1100" dirty="0"/>
          </a:p>
          <a:p>
            <a:pPr marL="114300" indent="-114300">
              <a:lnSpc>
                <a:spcPct val="90000"/>
              </a:lnSpc>
              <a:spcAft>
                <a:spcPts val="150"/>
              </a:spcAft>
              <a:buSzPct val="100000"/>
              <a:buChar char="•"/>
            </a:pPr>
            <a:r>
              <a:rPr lang="en-US" sz="1100" dirty="0">
                <a:solidFill>
                  <a:srgbClr val="0B1220"/>
                </a:solidFill>
              </a:rPr>
              <a:t>Possible acetaminophen excess⁵</a:t>
            </a:r>
            <a:endParaRPr lang="en-US" sz="1100" dirty="0"/>
          </a:p>
          <a:p>
            <a:pPr marL="114300" indent="-114300">
              <a:lnSpc>
                <a:spcPct val="90000"/>
              </a:lnSpc>
              <a:spcAft>
                <a:spcPts val="150"/>
              </a:spcAft>
              <a:buSzPct val="100000"/>
              <a:buChar char="•"/>
            </a:pPr>
            <a:r>
              <a:rPr lang="en-US" sz="1100" dirty="0">
                <a:solidFill>
                  <a:srgbClr val="0B1220"/>
                </a:solidFill>
              </a:rPr>
              <a:t>Fever, RUQ pain, jaundice¹¹</a:t>
            </a:r>
            <a:endParaRPr lang="en-US" sz="1100" dirty="0"/>
          </a:p>
        </p:txBody>
      </p:sp>
      <p:sp>
        <p:nvSpPr>
          <p:cNvPr id="17" name="Red flag items 2"/>
          <p:cNvSpPr txBox="1"/>
          <p:nvPr/>
        </p:nvSpPr>
        <p:spPr>
          <a:xfrm>
            <a:off x="11599164" y="1633728"/>
            <a:ext cx="2505456" cy="836676"/>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Drug + ALT &gt;3×, bilirubin &gt;2× ULN (Hy's law)²</a:t>
            </a:r>
            <a:endParaRPr lang="en-US" sz="1100" dirty="0"/>
          </a:p>
          <a:p>
            <a:pPr marL="114300" indent="-114300">
              <a:lnSpc>
                <a:spcPct val="90000"/>
              </a:lnSpc>
              <a:spcAft>
                <a:spcPts val="150"/>
              </a:spcAft>
              <a:buSzPct val="100000"/>
              <a:buChar char="•"/>
            </a:pPr>
            <a:r>
              <a:rPr lang="en-US" sz="1100" dirty="0">
                <a:solidFill>
                  <a:srgbClr val="0B1220"/>
                </a:solidFill>
              </a:rPr>
              <a:t>Shock, hypoglycemia, ↑lactate³</a:t>
            </a:r>
            <a:endParaRPr lang="en-US" sz="1100" dirty="0"/>
          </a:p>
          <a:p>
            <a:pPr marL="114300" indent="-114300">
              <a:lnSpc>
                <a:spcPct val="90000"/>
              </a:lnSpc>
              <a:spcAft>
                <a:spcPts val="150"/>
              </a:spcAft>
              <a:buSzPct val="100000"/>
              <a:buChar char="•"/>
            </a:pPr>
            <a:r>
              <a:rPr lang="en-US" sz="1100" dirty="0">
                <a:solidFill>
                  <a:srgbClr val="0B1220"/>
                </a:solidFill>
              </a:rPr>
              <a:t>Pregnancy: HELLP, acute fatty liver¹²</a:t>
            </a:r>
            <a:endParaRPr lang="en-US" sz="1100" dirty="0"/>
          </a:p>
        </p:txBody>
      </p:sp>
      <p:sp>
        <p:nvSpPr>
          <p:cNvPr id="18" name="Red flag action"/>
          <p:cNvSpPr txBox="1"/>
          <p:nvPr/>
        </p:nvSpPr>
        <p:spPr>
          <a:xfrm>
            <a:off x="8983980" y="2543556"/>
            <a:ext cx="5120640" cy="173228"/>
          </a:xfrm>
          <a:prstGeom prst="rect">
            <a:avLst/>
          </a:prstGeom>
          <a:noFill/>
          <a:ln/>
        </p:spPr>
        <p:txBody>
          <a:bodyPr wrap="square" lIns="0" tIns="0" rIns="0" bIns="0" rtlCol="0" anchor="b"/>
          <a:lstStyle/>
          <a:p>
            <a:pPr indent="0" marL="0">
              <a:buNone/>
            </a:pPr>
            <a:r>
              <a:rPr lang="en-US" sz="1100" b="1" dirty="0">
                <a:solidFill>
                  <a:srgbClr val="B42318"/>
                </a:solidFill>
              </a:rPr>
              <a:t>→ NAC if acetaminophen risk or early ALF; ALF: ICU, transplant³˒⁴˒⁵</a:t>
            </a:r>
            <a:endParaRPr lang="en-US" sz="1100" dirty="0"/>
          </a:p>
        </p:txBody>
      </p:sp>
      <p:sp>
        <p:nvSpPr>
          <p:cNvPr id="19" name="Yes arrow"/>
          <p:cNvSpPr/>
          <p:nvPr/>
        </p:nvSpPr>
        <p:spPr>
          <a:xfrm>
            <a:off x="8677656" y="2014474"/>
            <a:ext cx="201168" cy="0"/>
          </a:xfrm>
          <a:prstGeom prst="line">
            <a:avLst/>
          </a:prstGeom>
          <a:noFill/>
          <a:ln w="22225">
            <a:solidFill>
              <a:srgbClr val="B42318"/>
            </a:solidFill>
            <a:prstDash val="solid"/>
            <a:tailEnd type="triangle"/>
          </a:ln>
        </p:spPr>
      </p:sp>
      <p:sp>
        <p:nvSpPr>
          <p:cNvPr id="20" name="Yes label"/>
          <p:cNvSpPr txBox="1"/>
          <p:nvPr/>
        </p:nvSpPr>
        <p:spPr>
          <a:xfrm>
            <a:off x="8641080" y="1795018"/>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767076"/>
            <a:ext cx="0" cy="438912"/>
          </a:xfrm>
          <a:prstGeom prst="line">
            <a:avLst/>
          </a:prstGeom>
          <a:noFill/>
          <a:ln w="19050">
            <a:solidFill>
              <a:srgbClr val="CBD5E1"/>
            </a:solidFill>
            <a:prstDash val="solid"/>
          </a:ln>
        </p:spPr>
      </p:sp>
      <p:sp>
        <p:nvSpPr>
          <p:cNvPr id="22" name="Bus"/>
          <p:cNvSpPr/>
          <p:nvPr/>
        </p:nvSpPr>
        <p:spPr>
          <a:xfrm>
            <a:off x="2452878" y="3205988"/>
            <a:ext cx="10108692" cy="0"/>
          </a:xfrm>
          <a:prstGeom prst="line">
            <a:avLst/>
          </a:prstGeom>
          <a:noFill/>
          <a:ln w="19050">
            <a:solidFill>
              <a:srgbClr val="CBD5E1"/>
            </a:solidFill>
            <a:prstDash val="solid"/>
          </a:ln>
        </p:spPr>
      </p:sp>
      <p:sp>
        <p:nvSpPr>
          <p:cNvPr id="23" name="Arrow"/>
          <p:cNvSpPr/>
          <p:nvPr/>
        </p:nvSpPr>
        <p:spPr>
          <a:xfrm>
            <a:off x="2452878" y="3205988"/>
            <a:ext cx="0" cy="155448"/>
          </a:xfrm>
          <a:prstGeom prst="line">
            <a:avLst/>
          </a:prstGeom>
          <a:noFill/>
          <a:ln w="19050">
            <a:solidFill>
              <a:srgbClr val="CBD5E1"/>
            </a:solidFill>
            <a:prstDash val="solid"/>
            <a:tailEnd type="triangle"/>
          </a:ln>
        </p:spPr>
      </p:sp>
      <p:sp>
        <p:nvSpPr>
          <p:cNvPr id="24" name="Arrow"/>
          <p:cNvSpPr/>
          <p:nvPr/>
        </p:nvSpPr>
        <p:spPr>
          <a:xfrm>
            <a:off x="5822442" y="3205988"/>
            <a:ext cx="0" cy="155448"/>
          </a:xfrm>
          <a:prstGeom prst="line">
            <a:avLst/>
          </a:prstGeom>
          <a:noFill/>
          <a:ln w="19050">
            <a:solidFill>
              <a:srgbClr val="CBD5E1"/>
            </a:solidFill>
            <a:prstDash val="solid"/>
            <a:tailEnd type="triangle"/>
          </a:ln>
        </p:spPr>
      </p:sp>
      <p:sp>
        <p:nvSpPr>
          <p:cNvPr id="25" name="Arrow"/>
          <p:cNvSpPr/>
          <p:nvPr/>
        </p:nvSpPr>
        <p:spPr>
          <a:xfrm>
            <a:off x="9192006" y="3205988"/>
            <a:ext cx="0" cy="155448"/>
          </a:xfrm>
          <a:prstGeom prst="line">
            <a:avLst/>
          </a:prstGeom>
          <a:noFill/>
          <a:ln w="19050">
            <a:solidFill>
              <a:srgbClr val="CBD5E1"/>
            </a:solidFill>
            <a:prstDash val="solid"/>
            <a:tailEnd type="triangle"/>
          </a:ln>
        </p:spPr>
      </p:sp>
      <p:sp>
        <p:nvSpPr>
          <p:cNvPr id="26" name="Arrow"/>
          <p:cNvSpPr/>
          <p:nvPr/>
        </p:nvSpPr>
        <p:spPr>
          <a:xfrm>
            <a:off x="12561570" y="3205988"/>
            <a:ext cx="0" cy="155448"/>
          </a:xfrm>
          <a:prstGeom prst="line">
            <a:avLst/>
          </a:prstGeom>
          <a:noFill/>
          <a:ln w="19050">
            <a:solidFill>
              <a:srgbClr val="CBD5E1"/>
            </a:solidFill>
            <a:prstDash val="solid"/>
            <a:tailEnd type="triangle"/>
          </a:ln>
        </p:spPr>
      </p:sp>
      <p:sp>
        <p:nvSpPr>
          <p:cNvPr id="27" name="Branch question"/>
          <p:cNvSpPr/>
          <p:nvPr/>
        </p:nvSpPr>
        <p:spPr>
          <a:xfrm>
            <a:off x="7023577" y="2876804"/>
            <a:ext cx="1771967"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00" b="1" dirty="0">
                <a:solidFill>
                  <a:srgbClr val="075A8C"/>
                </a:solidFill>
              </a:rPr>
              <a:t>If not: which pattern?</a:t>
            </a:r>
            <a:endParaRPr lang="en-US" sz="1100" dirty="0"/>
          </a:p>
        </p:txBody>
      </p:sp>
      <p:sp>
        <p:nvSpPr>
          <p:cNvPr id="28" name="Branch Hepatocellular, mild"/>
          <p:cNvSpPr/>
          <p:nvPr/>
        </p:nvSpPr>
        <p:spPr>
          <a:xfrm>
            <a:off x="841248" y="3388868"/>
            <a:ext cx="3223260" cy="326136"/>
          </a:xfrm>
          <a:prstGeom prst="roundRect">
            <a:avLst>
              <a:gd name="adj" fmla="val 19626"/>
            </a:avLst>
          </a:prstGeom>
          <a:solidFill>
            <a:srgbClr val="067647"/>
          </a:solidFill>
          <a:ln w="12700">
            <a:solidFill>
              <a:srgbClr val="067647"/>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Hepatocellular, mild</a:t>
            </a:r>
            <a:pPr indent="0" marL="0">
              <a:buNone/>
            </a:pPr>
            <a:r>
              <a:rPr lang="en-US" sz="1000" dirty="0">
                <a:solidFill>
                  <a:srgbClr val="FFFFFF"/>
                </a:solidFill>
              </a:rPr>
              <a:t>  R &gt;5, &lt;5× ULN</a:t>
            </a:r>
            <a:endParaRPr lang="en-US" sz="1200" dirty="0"/>
          </a:p>
        </p:txBody>
      </p:sp>
      <p:sp>
        <p:nvSpPr>
          <p:cNvPr id="29" name="Branch Hepatocellular, marked"/>
          <p:cNvSpPr/>
          <p:nvPr/>
        </p:nvSpPr>
        <p:spPr>
          <a:xfrm>
            <a:off x="4210812" y="3388868"/>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Hepatocellular, marked</a:t>
            </a:r>
            <a:pPr indent="0" marL="0">
              <a:buNone/>
            </a:pPr>
            <a:r>
              <a:rPr lang="en-US" sz="1000" dirty="0">
                <a:solidFill>
                  <a:srgbClr val="FFFFFF"/>
                </a:solidFill>
              </a:rPr>
              <a:t>  R &gt;5, ≥5× ULN</a:t>
            </a:r>
            <a:endParaRPr lang="en-US" sz="1200" dirty="0"/>
          </a:p>
        </p:txBody>
      </p:sp>
      <p:sp>
        <p:nvSpPr>
          <p:cNvPr id="30" name="Branch Cholestatic or mixed"/>
          <p:cNvSpPr/>
          <p:nvPr/>
        </p:nvSpPr>
        <p:spPr>
          <a:xfrm>
            <a:off x="7580376" y="3388868"/>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Cholestatic or mixed</a:t>
            </a:r>
            <a:pPr indent="0" marL="0">
              <a:buNone/>
            </a:pPr>
            <a:r>
              <a:rPr lang="en-US" sz="1000" dirty="0">
                <a:solidFill>
                  <a:srgbClr val="FFFFFF"/>
                </a:solidFill>
              </a:rPr>
              <a:t>  R &lt;5</a:t>
            </a:r>
            <a:endParaRPr lang="en-US" sz="1200" dirty="0"/>
          </a:p>
        </p:txBody>
      </p:sp>
      <p:sp>
        <p:nvSpPr>
          <p:cNvPr id="31" name="Branch Isolated bilirubin"/>
          <p:cNvSpPr/>
          <p:nvPr/>
        </p:nvSpPr>
        <p:spPr>
          <a:xfrm>
            <a:off x="10949940" y="3388868"/>
            <a:ext cx="3223260" cy="326136"/>
          </a:xfrm>
          <a:prstGeom prst="roundRect">
            <a:avLst>
              <a:gd name="adj" fmla="val 19626"/>
            </a:avLst>
          </a:prstGeom>
          <a:solidFill>
            <a:srgbClr val="067647"/>
          </a:solidFill>
          <a:ln w="12700">
            <a:solidFill>
              <a:srgbClr val="067647"/>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Isolated bilirubin</a:t>
            </a:r>
            <a:pPr indent="0" marL="0">
              <a:buNone/>
            </a:pPr>
            <a:r>
              <a:rPr lang="en-US" sz="1000" dirty="0">
                <a:solidFill>
                  <a:srgbClr val="FFFFFF"/>
                </a:solidFill>
              </a:rPr>
              <a:t>  enzymes normal</a:t>
            </a:r>
            <a:endParaRPr lang="en-US" sz="1200" dirty="0"/>
          </a:p>
        </p:txBody>
      </p:sp>
      <p:sp>
        <p:nvSpPr>
          <p:cNvPr id="32" name="Row label CAUSES"/>
          <p:cNvSpPr/>
          <p:nvPr/>
        </p:nvSpPr>
        <p:spPr>
          <a:xfrm>
            <a:off x="457200" y="3806444"/>
            <a:ext cx="292608" cy="895267"/>
          </a:xfrm>
          <a:prstGeom prst="roundRect">
            <a:avLst>
              <a:gd name="adj" fmla="val 18750"/>
            </a:avLst>
          </a:prstGeom>
          <a:solidFill>
            <a:srgbClr val="0B2540"/>
          </a:solidFill>
          <a:ln/>
        </p:spPr>
      </p:sp>
      <p:sp>
        <p:nvSpPr>
          <p:cNvPr id="33" name="Row label text CAUSES"/>
          <p:cNvSpPr txBox="1"/>
          <p:nvPr/>
        </p:nvSpPr>
        <p:spPr>
          <a:xfrm rot="16200000">
            <a:off x="155870" y="4107774"/>
            <a:ext cx="895267"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Hepatocellular, mild"/>
          <p:cNvSpPr/>
          <p:nvPr/>
        </p:nvSpPr>
        <p:spPr>
          <a:xfrm>
            <a:off x="841248" y="3806444"/>
            <a:ext cx="3223260" cy="895267"/>
          </a:xfrm>
          <a:prstGeom prst="roundRect">
            <a:avLst>
              <a:gd name="adj" fmla="val 6128"/>
            </a:avLst>
          </a:prstGeom>
          <a:solidFill>
            <a:srgbClr val="FFFFFF"/>
          </a:solidFill>
          <a:ln w="9525">
            <a:solidFill>
              <a:srgbClr val="CBD5E1"/>
            </a:solidFill>
            <a:prstDash val="solid"/>
          </a:ln>
        </p:spPr>
      </p:sp>
      <p:sp>
        <p:nvSpPr>
          <p:cNvPr id="35" name="causes items Hepatocellular, mild"/>
          <p:cNvSpPr txBox="1"/>
          <p:nvPr/>
        </p:nvSpPr>
        <p:spPr>
          <a:xfrm>
            <a:off x="909828" y="3875024"/>
            <a:ext cx="3086100" cy="75810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MASLD; alcohol-related disease</a:t>
            </a:r>
            <a:endParaRPr lang="en-US" sz="1150" dirty="0"/>
          </a:p>
          <a:p>
            <a:pPr marL="114300" indent="-114300">
              <a:lnSpc>
                <a:spcPct val="90000"/>
              </a:lnSpc>
              <a:spcAft>
                <a:spcPts val="200"/>
              </a:spcAft>
              <a:buSzPct val="100000"/>
              <a:buChar char="•"/>
            </a:pPr>
            <a:r>
              <a:rPr lang="en-US" sz="1150" dirty="0">
                <a:solidFill>
                  <a:srgbClr val="0B1220"/>
                </a:solidFill>
              </a:rPr>
              <a:t>Drugs, herbal supplements²</a:t>
            </a:r>
            <a:endParaRPr lang="en-US" sz="1150" dirty="0"/>
          </a:p>
          <a:p>
            <a:pPr marL="114300" indent="-114300">
              <a:lnSpc>
                <a:spcPct val="90000"/>
              </a:lnSpc>
              <a:spcAft>
                <a:spcPts val="200"/>
              </a:spcAft>
              <a:buSzPct val="100000"/>
              <a:buChar char="•"/>
            </a:pPr>
            <a:r>
              <a:rPr lang="en-US" sz="1150" dirty="0">
                <a:solidFill>
                  <a:srgbClr val="0B1220"/>
                </a:solidFill>
              </a:rPr>
              <a:t>HBV, HCV, iron overload, Wilson, autoimmune</a:t>
            </a:r>
            <a:endParaRPr lang="en-US" sz="1150" dirty="0"/>
          </a:p>
        </p:txBody>
      </p:sp>
      <p:sp>
        <p:nvSpPr>
          <p:cNvPr id="36" name="Chevron"/>
          <p:cNvSpPr/>
          <p:nvPr/>
        </p:nvSpPr>
        <p:spPr>
          <a:xfrm rot="10800000">
            <a:off x="2388870" y="4724571"/>
            <a:ext cx="128016" cy="64008"/>
          </a:xfrm>
          <a:prstGeom prst="triangle">
            <a:avLst/>
          </a:prstGeom>
          <a:solidFill>
            <a:srgbClr val="CBD5E1"/>
          </a:solidFill>
          <a:ln/>
        </p:spPr>
      </p:sp>
      <p:sp>
        <p:nvSpPr>
          <p:cNvPr id="37" name="causes Hepatocellular, marked"/>
          <p:cNvSpPr/>
          <p:nvPr/>
        </p:nvSpPr>
        <p:spPr>
          <a:xfrm>
            <a:off x="4210812" y="3806444"/>
            <a:ext cx="3223260" cy="895267"/>
          </a:xfrm>
          <a:prstGeom prst="roundRect">
            <a:avLst>
              <a:gd name="adj" fmla="val 6128"/>
            </a:avLst>
          </a:prstGeom>
          <a:solidFill>
            <a:srgbClr val="FFFFFF"/>
          </a:solidFill>
          <a:ln w="9525">
            <a:solidFill>
              <a:srgbClr val="CBD5E1"/>
            </a:solidFill>
            <a:prstDash val="solid"/>
          </a:ln>
        </p:spPr>
      </p:sp>
      <p:sp>
        <p:nvSpPr>
          <p:cNvPr id="38" name="causes items Hepatocellular, marked"/>
          <p:cNvSpPr txBox="1"/>
          <p:nvPr/>
        </p:nvSpPr>
        <p:spPr>
          <a:xfrm>
            <a:off x="4279392" y="3875024"/>
            <a:ext cx="3086100" cy="75810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Acetaminophen toxicity</a:t>
            </a:r>
            <a:endParaRPr lang="en-US" sz="1150" dirty="0"/>
          </a:p>
          <a:p>
            <a:pPr marL="114300" indent="-114300">
              <a:lnSpc>
                <a:spcPct val="90000"/>
              </a:lnSpc>
              <a:spcAft>
                <a:spcPts val="200"/>
              </a:spcAft>
              <a:buSzPct val="100000"/>
              <a:buChar char="•"/>
            </a:pPr>
            <a:r>
              <a:rPr lang="en-US" sz="1150" b="1" dirty="0">
                <a:solidFill>
                  <a:srgbClr val="B42318"/>
                </a:solidFill>
              </a:rPr>
              <a:t>Ischemia, HSV, Budd-Chiari, Wilson</a:t>
            </a:r>
            <a:endParaRPr lang="en-US" sz="1150" dirty="0"/>
          </a:p>
          <a:p>
            <a:pPr marL="114300" indent="-114300">
              <a:lnSpc>
                <a:spcPct val="90000"/>
              </a:lnSpc>
              <a:spcAft>
                <a:spcPts val="200"/>
              </a:spcAft>
              <a:buSzPct val="100000"/>
              <a:buChar char="•"/>
            </a:pPr>
            <a:r>
              <a:rPr lang="en-US" sz="1150" dirty="0">
                <a:solidFill>
                  <a:srgbClr val="0B1220"/>
                </a:solidFill>
              </a:rPr>
              <a:t>Acute hepatitis A, B, E; drugs; autoimmune</a:t>
            </a:r>
            <a:endParaRPr lang="en-US" sz="1150" dirty="0"/>
          </a:p>
        </p:txBody>
      </p:sp>
      <p:sp>
        <p:nvSpPr>
          <p:cNvPr id="39" name="Chevron"/>
          <p:cNvSpPr/>
          <p:nvPr/>
        </p:nvSpPr>
        <p:spPr>
          <a:xfrm rot="10800000">
            <a:off x="5758434" y="4724571"/>
            <a:ext cx="128016" cy="64008"/>
          </a:xfrm>
          <a:prstGeom prst="triangle">
            <a:avLst/>
          </a:prstGeom>
          <a:solidFill>
            <a:srgbClr val="CBD5E1"/>
          </a:solidFill>
          <a:ln/>
        </p:spPr>
      </p:sp>
      <p:sp>
        <p:nvSpPr>
          <p:cNvPr id="40" name="causes Cholestatic or mixed"/>
          <p:cNvSpPr/>
          <p:nvPr/>
        </p:nvSpPr>
        <p:spPr>
          <a:xfrm>
            <a:off x="7580376" y="3806444"/>
            <a:ext cx="3223260" cy="895267"/>
          </a:xfrm>
          <a:prstGeom prst="roundRect">
            <a:avLst>
              <a:gd name="adj" fmla="val 6128"/>
            </a:avLst>
          </a:prstGeom>
          <a:solidFill>
            <a:srgbClr val="FFFFFF"/>
          </a:solidFill>
          <a:ln w="9525">
            <a:solidFill>
              <a:srgbClr val="CBD5E1"/>
            </a:solidFill>
            <a:prstDash val="solid"/>
          </a:ln>
        </p:spPr>
      </p:sp>
      <p:sp>
        <p:nvSpPr>
          <p:cNvPr id="41" name="causes items Cholestatic or mixed"/>
          <p:cNvSpPr txBox="1"/>
          <p:nvPr/>
        </p:nvSpPr>
        <p:spPr>
          <a:xfrm>
            <a:off x="7648956" y="3875024"/>
            <a:ext cx="3086100" cy="75810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Cholangitis</a:t>
            </a:r>
            <a:endParaRPr lang="en-US" sz="1150" dirty="0"/>
          </a:p>
          <a:p>
            <a:pPr marL="114300" indent="-114300">
              <a:lnSpc>
                <a:spcPct val="90000"/>
              </a:lnSpc>
              <a:spcAft>
                <a:spcPts val="200"/>
              </a:spcAft>
              <a:buSzPct val="100000"/>
              <a:buChar char="•"/>
            </a:pPr>
            <a:r>
              <a:rPr lang="en-US" sz="1150" dirty="0">
                <a:solidFill>
                  <a:srgbClr val="0B1220"/>
                </a:solidFill>
              </a:rPr>
              <a:t>Stone; pancreatic or biliary cancer</a:t>
            </a:r>
            <a:endParaRPr lang="en-US" sz="1150" dirty="0"/>
          </a:p>
          <a:p>
            <a:pPr marL="114300" indent="-114300">
              <a:lnSpc>
                <a:spcPct val="90000"/>
              </a:lnSpc>
              <a:spcAft>
                <a:spcPts val="200"/>
              </a:spcAft>
              <a:buSzPct val="100000"/>
              <a:buChar char="•"/>
            </a:pPr>
            <a:r>
              <a:rPr lang="en-US" sz="1150" dirty="0">
                <a:solidFill>
                  <a:srgbClr val="0B1220"/>
                </a:solidFill>
              </a:rPr>
              <a:t>PBC, PSC, drugs, infiltration</a:t>
            </a:r>
            <a:endParaRPr lang="en-US" sz="1150" dirty="0"/>
          </a:p>
        </p:txBody>
      </p:sp>
      <p:sp>
        <p:nvSpPr>
          <p:cNvPr id="42" name="Chevron"/>
          <p:cNvSpPr/>
          <p:nvPr/>
        </p:nvSpPr>
        <p:spPr>
          <a:xfrm rot="10800000">
            <a:off x="9127998" y="4724571"/>
            <a:ext cx="128016" cy="64008"/>
          </a:xfrm>
          <a:prstGeom prst="triangle">
            <a:avLst/>
          </a:prstGeom>
          <a:solidFill>
            <a:srgbClr val="CBD5E1"/>
          </a:solidFill>
          <a:ln/>
        </p:spPr>
      </p:sp>
      <p:sp>
        <p:nvSpPr>
          <p:cNvPr id="43" name="causes Isolated bilirubin"/>
          <p:cNvSpPr/>
          <p:nvPr/>
        </p:nvSpPr>
        <p:spPr>
          <a:xfrm>
            <a:off x="10949940" y="3806444"/>
            <a:ext cx="3223260" cy="895267"/>
          </a:xfrm>
          <a:prstGeom prst="roundRect">
            <a:avLst>
              <a:gd name="adj" fmla="val 6128"/>
            </a:avLst>
          </a:prstGeom>
          <a:solidFill>
            <a:srgbClr val="FFFFFF"/>
          </a:solidFill>
          <a:ln w="9525">
            <a:solidFill>
              <a:srgbClr val="CBD5E1"/>
            </a:solidFill>
            <a:prstDash val="solid"/>
          </a:ln>
        </p:spPr>
      </p:sp>
      <p:sp>
        <p:nvSpPr>
          <p:cNvPr id="44" name="causes items Isolated bilirubin"/>
          <p:cNvSpPr txBox="1"/>
          <p:nvPr/>
        </p:nvSpPr>
        <p:spPr>
          <a:xfrm>
            <a:off x="11018520" y="3875024"/>
            <a:ext cx="3086100" cy="75810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Gilbert syndrome</a:t>
            </a:r>
            <a:endParaRPr lang="en-US" sz="1150" dirty="0"/>
          </a:p>
          <a:p>
            <a:pPr marL="114300" indent="-114300">
              <a:lnSpc>
                <a:spcPct val="90000"/>
              </a:lnSpc>
              <a:spcAft>
                <a:spcPts val="200"/>
              </a:spcAft>
              <a:buSzPct val="100000"/>
              <a:buChar char="•"/>
            </a:pPr>
            <a:r>
              <a:rPr lang="en-US" sz="1150" dirty="0">
                <a:solidFill>
                  <a:srgbClr val="0B1220"/>
                </a:solidFill>
              </a:rPr>
              <a:t>Hemolysis; hematoma resorption</a:t>
            </a:r>
            <a:endParaRPr lang="en-US" sz="1150" dirty="0"/>
          </a:p>
          <a:p>
            <a:pPr marL="114300" indent="-114300">
              <a:lnSpc>
                <a:spcPct val="90000"/>
              </a:lnSpc>
              <a:spcAft>
                <a:spcPts val="200"/>
              </a:spcAft>
              <a:buSzPct val="100000"/>
              <a:buChar char="•"/>
            </a:pPr>
            <a:r>
              <a:rPr lang="en-US" sz="1150" dirty="0">
                <a:solidFill>
                  <a:srgbClr val="0B1220"/>
                </a:solidFill>
              </a:rPr>
              <a:t>Direct: sepsis, TPN, drugs; Dubin-Johnson¹</a:t>
            </a:r>
            <a:endParaRPr lang="en-US" sz="1150" dirty="0"/>
          </a:p>
        </p:txBody>
      </p:sp>
      <p:sp>
        <p:nvSpPr>
          <p:cNvPr id="45" name="Chevron"/>
          <p:cNvSpPr/>
          <p:nvPr/>
        </p:nvSpPr>
        <p:spPr>
          <a:xfrm rot="10800000">
            <a:off x="12497562" y="4724571"/>
            <a:ext cx="128016" cy="64008"/>
          </a:xfrm>
          <a:prstGeom prst="triangle">
            <a:avLst/>
          </a:prstGeom>
          <a:solidFill>
            <a:srgbClr val="CBD5E1"/>
          </a:solidFill>
          <a:ln/>
        </p:spPr>
      </p:sp>
      <p:sp>
        <p:nvSpPr>
          <p:cNvPr id="46" name="Row label CLUES"/>
          <p:cNvSpPr/>
          <p:nvPr/>
        </p:nvSpPr>
        <p:spPr>
          <a:xfrm>
            <a:off x="457200" y="4811439"/>
            <a:ext cx="292608" cy="895267"/>
          </a:xfrm>
          <a:prstGeom prst="roundRect">
            <a:avLst>
              <a:gd name="adj" fmla="val 18750"/>
            </a:avLst>
          </a:prstGeom>
          <a:solidFill>
            <a:srgbClr val="334155"/>
          </a:solidFill>
          <a:ln/>
        </p:spPr>
      </p:sp>
      <p:sp>
        <p:nvSpPr>
          <p:cNvPr id="47" name="Row label text CLUES"/>
          <p:cNvSpPr txBox="1"/>
          <p:nvPr/>
        </p:nvSpPr>
        <p:spPr>
          <a:xfrm rot="16200000">
            <a:off x="155870" y="5112769"/>
            <a:ext cx="895267"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Hepatocellular, mild"/>
          <p:cNvSpPr/>
          <p:nvPr/>
        </p:nvSpPr>
        <p:spPr>
          <a:xfrm>
            <a:off x="841248" y="4811439"/>
            <a:ext cx="3223260" cy="895267"/>
          </a:xfrm>
          <a:prstGeom prst="roundRect">
            <a:avLst>
              <a:gd name="adj" fmla="val 6128"/>
            </a:avLst>
          </a:prstGeom>
          <a:solidFill>
            <a:srgbClr val="F7F9FC"/>
          </a:solidFill>
          <a:ln w="9525">
            <a:solidFill>
              <a:srgbClr val="E2E8F0"/>
            </a:solidFill>
            <a:prstDash val="solid"/>
          </a:ln>
        </p:spPr>
      </p:sp>
      <p:sp>
        <p:nvSpPr>
          <p:cNvPr id="49" name="clues items Hepatocellular, mild"/>
          <p:cNvSpPr txBox="1"/>
          <p:nvPr/>
        </p:nvSpPr>
        <p:spPr>
          <a:xfrm>
            <a:off x="909828" y="4880019"/>
            <a:ext cx="3086100" cy="75810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Obesity, diabetes, dyslipidemia⁷</a:t>
            </a:r>
            <a:endParaRPr lang="en-US" sz="1150" dirty="0"/>
          </a:p>
          <a:p>
            <a:pPr marL="114300" indent="-114300">
              <a:lnSpc>
                <a:spcPct val="90000"/>
              </a:lnSpc>
              <a:spcAft>
                <a:spcPts val="200"/>
              </a:spcAft>
              <a:buSzPct val="100000"/>
              <a:buChar char="•"/>
            </a:pPr>
            <a:r>
              <a:rPr lang="en-US" sz="1150" dirty="0">
                <a:solidFill>
                  <a:srgbClr val="0B1220"/>
                </a:solidFill>
              </a:rPr>
              <a:t>AST:ALT ≥2:1 suggests alcohol¹˒¹²</a:t>
            </a:r>
            <a:endParaRPr lang="en-US" sz="1150" dirty="0"/>
          </a:p>
          <a:p>
            <a:pPr marL="114300" indent="-114300">
              <a:lnSpc>
                <a:spcPct val="90000"/>
              </a:lnSpc>
              <a:spcAft>
                <a:spcPts val="200"/>
              </a:spcAft>
              <a:buSzPct val="100000"/>
              <a:buChar char="•"/>
            </a:pPr>
            <a:r>
              <a:rPr lang="en-US" sz="1150" dirty="0">
                <a:solidFill>
                  <a:srgbClr val="0B1220"/>
                </a:solidFill>
              </a:rPr>
              <a:t>AST ≫ ALT, high CK: muscle, not liver¹²</a:t>
            </a:r>
            <a:endParaRPr lang="en-US" sz="1150" dirty="0"/>
          </a:p>
        </p:txBody>
      </p:sp>
      <p:sp>
        <p:nvSpPr>
          <p:cNvPr id="50" name="Chevron"/>
          <p:cNvSpPr/>
          <p:nvPr/>
        </p:nvSpPr>
        <p:spPr>
          <a:xfrm rot="10800000">
            <a:off x="2388870" y="5729567"/>
            <a:ext cx="128016" cy="64008"/>
          </a:xfrm>
          <a:prstGeom prst="triangle">
            <a:avLst/>
          </a:prstGeom>
          <a:solidFill>
            <a:srgbClr val="CBD5E1"/>
          </a:solidFill>
          <a:ln/>
        </p:spPr>
      </p:sp>
      <p:sp>
        <p:nvSpPr>
          <p:cNvPr id="51" name="clues Hepatocellular, marked"/>
          <p:cNvSpPr/>
          <p:nvPr/>
        </p:nvSpPr>
        <p:spPr>
          <a:xfrm>
            <a:off x="4210812" y="4811439"/>
            <a:ext cx="3223260" cy="895267"/>
          </a:xfrm>
          <a:prstGeom prst="roundRect">
            <a:avLst>
              <a:gd name="adj" fmla="val 6128"/>
            </a:avLst>
          </a:prstGeom>
          <a:solidFill>
            <a:srgbClr val="F7F9FC"/>
          </a:solidFill>
          <a:ln w="9525">
            <a:solidFill>
              <a:srgbClr val="E2E8F0"/>
            </a:solidFill>
            <a:prstDash val="solid"/>
          </a:ln>
        </p:spPr>
      </p:sp>
      <p:sp>
        <p:nvSpPr>
          <p:cNvPr id="52" name="clues items Hepatocellular, marked"/>
          <p:cNvSpPr txBox="1"/>
          <p:nvPr/>
        </p:nvSpPr>
        <p:spPr>
          <a:xfrm>
            <a:off x="4279392" y="4880019"/>
            <a:ext cx="3086100" cy="75810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Overdose, or repeated excess + alcohol⁵</a:t>
            </a:r>
            <a:endParaRPr lang="en-US" sz="1150" dirty="0"/>
          </a:p>
          <a:p>
            <a:pPr marL="114300" indent="-114300">
              <a:lnSpc>
                <a:spcPct val="90000"/>
              </a:lnSpc>
              <a:spcAft>
                <a:spcPts val="200"/>
              </a:spcAft>
              <a:buSzPct val="100000"/>
              <a:buChar char="•"/>
            </a:pPr>
            <a:r>
              <a:rPr lang="en-US" sz="1150" dirty="0">
                <a:solidFill>
                  <a:srgbClr val="0B1220"/>
                </a:solidFill>
              </a:rPr>
              <a:t>ALT:LDH &lt;1.5: ischemia, acetaminophen⁶</a:t>
            </a:r>
            <a:endParaRPr lang="en-US" sz="1150" dirty="0"/>
          </a:p>
          <a:p>
            <a:pPr marL="114300" indent="-114300">
              <a:lnSpc>
                <a:spcPct val="90000"/>
              </a:lnSpc>
              <a:spcAft>
                <a:spcPts val="200"/>
              </a:spcAft>
              <a:buSzPct val="100000"/>
              <a:buChar char="•"/>
            </a:pPr>
            <a:r>
              <a:rPr lang="en-US" sz="1150" dirty="0">
                <a:solidFill>
                  <a:srgbClr val="0B1220"/>
                </a:solidFill>
              </a:rPr>
              <a:t>HSV: fever, anicteric; pregnant, immunosupp.³˒¹²</a:t>
            </a:r>
            <a:endParaRPr lang="en-US" sz="1150" dirty="0"/>
          </a:p>
        </p:txBody>
      </p:sp>
      <p:sp>
        <p:nvSpPr>
          <p:cNvPr id="53" name="Chevron"/>
          <p:cNvSpPr/>
          <p:nvPr/>
        </p:nvSpPr>
        <p:spPr>
          <a:xfrm rot="10800000">
            <a:off x="5758434" y="5729567"/>
            <a:ext cx="128016" cy="64008"/>
          </a:xfrm>
          <a:prstGeom prst="triangle">
            <a:avLst/>
          </a:prstGeom>
          <a:solidFill>
            <a:srgbClr val="CBD5E1"/>
          </a:solidFill>
          <a:ln/>
        </p:spPr>
      </p:sp>
      <p:sp>
        <p:nvSpPr>
          <p:cNvPr id="54" name="clues Cholestatic or mixed"/>
          <p:cNvSpPr/>
          <p:nvPr/>
        </p:nvSpPr>
        <p:spPr>
          <a:xfrm>
            <a:off x="7580376" y="4811439"/>
            <a:ext cx="3223260" cy="895267"/>
          </a:xfrm>
          <a:prstGeom prst="roundRect">
            <a:avLst>
              <a:gd name="adj" fmla="val 6128"/>
            </a:avLst>
          </a:prstGeom>
          <a:solidFill>
            <a:srgbClr val="F7F9FC"/>
          </a:solidFill>
          <a:ln w="9525">
            <a:solidFill>
              <a:srgbClr val="E2E8F0"/>
            </a:solidFill>
            <a:prstDash val="solid"/>
          </a:ln>
        </p:spPr>
      </p:sp>
      <p:sp>
        <p:nvSpPr>
          <p:cNvPr id="55" name="clues items Cholestatic or mixed"/>
          <p:cNvSpPr txBox="1"/>
          <p:nvPr/>
        </p:nvSpPr>
        <p:spPr>
          <a:xfrm>
            <a:off x="7648956" y="4880019"/>
            <a:ext cx="3086100" cy="75810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Fever, RUQ pain, jaundice: Charcot¹¹</a:t>
            </a:r>
            <a:endParaRPr lang="en-US" sz="1150" dirty="0"/>
          </a:p>
          <a:p>
            <a:pPr marL="114300" indent="-114300">
              <a:lnSpc>
                <a:spcPct val="90000"/>
              </a:lnSpc>
              <a:spcAft>
                <a:spcPts val="200"/>
              </a:spcAft>
              <a:buSzPct val="100000"/>
              <a:buChar char="•"/>
            </a:pPr>
            <a:r>
              <a:rPr lang="en-US" sz="1150" dirty="0">
                <a:solidFill>
                  <a:srgbClr val="0B1220"/>
                </a:solidFill>
              </a:rPr>
              <a:t>Painless jaundice, weight loss: cancer</a:t>
            </a:r>
            <a:endParaRPr lang="en-US" sz="1150" dirty="0"/>
          </a:p>
          <a:p>
            <a:pPr marL="114300" indent="-114300">
              <a:lnSpc>
                <a:spcPct val="90000"/>
              </a:lnSpc>
              <a:spcAft>
                <a:spcPts val="200"/>
              </a:spcAft>
              <a:buSzPct val="100000"/>
              <a:buChar char="•"/>
            </a:pPr>
            <a:r>
              <a:rPr lang="en-US" sz="1150" dirty="0">
                <a:solidFill>
                  <a:srgbClr val="0B1220"/>
                </a:solidFill>
              </a:rPr>
              <a:t>Itch, middle-aged woman: PBC; IBD: PSC¹˒¹⁰</a:t>
            </a:r>
            <a:endParaRPr lang="en-US" sz="1150" dirty="0"/>
          </a:p>
        </p:txBody>
      </p:sp>
      <p:sp>
        <p:nvSpPr>
          <p:cNvPr id="56" name="Chevron"/>
          <p:cNvSpPr/>
          <p:nvPr/>
        </p:nvSpPr>
        <p:spPr>
          <a:xfrm rot="10800000">
            <a:off x="9127998" y="5729567"/>
            <a:ext cx="128016" cy="64008"/>
          </a:xfrm>
          <a:prstGeom prst="triangle">
            <a:avLst/>
          </a:prstGeom>
          <a:solidFill>
            <a:srgbClr val="CBD5E1"/>
          </a:solidFill>
          <a:ln/>
        </p:spPr>
      </p:sp>
      <p:sp>
        <p:nvSpPr>
          <p:cNvPr id="57" name="clues Isolated bilirubin"/>
          <p:cNvSpPr/>
          <p:nvPr/>
        </p:nvSpPr>
        <p:spPr>
          <a:xfrm>
            <a:off x="10949940" y="4811439"/>
            <a:ext cx="3223260" cy="895267"/>
          </a:xfrm>
          <a:prstGeom prst="roundRect">
            <a:avLst>
              <a:gd name="adj" fmla="val 6128"/>
            </a:avLst>
          </a:prstGeom>
          <a:solidFill>
            <a:srgbClr val="F7F9FC"/>
          </a:solidFill>
          <a:ln w="9525">
            <a:solidFill>
              <a:srgbClr val="E2E8F0"/>
            </a:solidFill>
            <a:prstDash val="solid"/>
          </a:ln>
        </p:spPr>
      </p:sp>
      <p:sp>
        <p:nvSpPr>
          <p:cNvPr id="58" name="clues items Isolated bilirubin"/>
          <p:cNvSpPr txBox="1"/>
          <p:nvPr/>
        </p:nvSpPr>
        <p:spPr>
          <a:xfrm>
            <a:off x="11018520" y="4880019"/>
            <a:ext cx="3086100" cy="75810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Indirect; rises with fasting, illness¹</a:t>
            </a:r>
            <a:endParaRPr lang="en-US" sz="1150" dirty="0"/>
          </a:p>
          <a:p>
            <a:pPr marL="114300" indent="-114300">
              <a:lnSpc>
                <a:spcPct val="90000"/>
              </a:lnSpc>
              <a:spcAft>
                <a:spcPts val="200"/>
              </a:spcAft>
              <a:buSzPct val="100000"/>
              <a:buChar char="•"/>
            </a:pPr>
            <a:r>
              <a:rPr lang="en-US" sz="1150" dirty="0">
                <a:solidFill>
                  <a:srgbClr val="0B1220"/>
                </a:solidFill>
              </a:rPr>
              <a:t>Anemia, high LDH, low haptoglobin</a:t>
            </a:r>
            <a:endParaRPr lang="en-US" sz="1150" dirty="0"/>
          </a:p>
        </p:txBody>
      </p:sp>
      <p:sp>
        <p:nvSpPr>
          <p:cNvPr id="59" name="Chevron"/>
          <p:cNvSpPr/>
          <p:nvPr/>
        </p:nvSpPr>
        <p:spPr>
          <a:xfrm rot="10800000">
            <a:off x="12497562" y="5729567"/>
            <a:ext cx="128016" cy="64008"/>
          </a:xfrm>
          <a:prstGeom prst="triangle">
            <a:avLst/>
          </a:prstGeom>
          <a:solidFill>
            <a:srgbClr val="CBD5E1"/>
          </a:solidFill>
          <a:ln/>
        </p:spPr>
      </p:sp>
      <p:sp>
        <p:nvSpPr>
          <p:cNvPr id="60" name="Row label WORKUP"/>
          <p:cNvSpPr/>
          <p:nvPr/>
        </p:nvSpPr>
        <p:spPr>
          <a:xfrm>
            <a:off x="457200" y="5816435"/>
            <a:ext cx="292608" cy="895267"/>
          </a:xfrm>
          <a:prstGeom prst="roundRect">
            <a:avLst>
              <a:gd name="adj" fmla="val 18750"/>
            </a:avLst>
          </a:prstGeom>
          <a:solidFill>
            <a:srgbClr val="0A6AA3"/>
          </a:solidFill>
          <a:ln/>
        </p:spPr>
      </p:sp>
      <p:sp>
        <p:nvSpPr>
          <p:cNvPr id="61" name="Row label text WORKUP"/>
          <p:cNvSpPr txBox="1"/>
          <p:nvPr/>
        </p:nvSpPr>
        <p:spPr>
          <a:xfrm rot="16200000">
            <a:off x="155870" y="6117765"/>
            <a:ext cx="895267"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Hepatocellular, mild"/>
          <p:cNvSpPr/>
          <p:nvPr/>
        </p:nvSpPr>
        <p:spPr>
          <a:xfrm>
            <a:off x="841248" y="5816435"/>
            <a:ext cx="3223260" cy="895267"/>
          </a:xfrm>
          <a:prstGeom prst="roundRect">
            <a:avLst>
              <a:gd name="adj" fmla="val 6128"/>
            </a:avLst>
          </a:prstGeom>
          <a:solidFill>
            <a:srgbClr val="0A6AA3">
              <a:alpha val="9000"/>
            </a:srgbClr>
          </a:solidFill>
          <a:ln/>
        </p:spPr>
      </p:sp>
      <p:sp>
        <p:nvSpPr>
          <p:cNvPr id="63" name="workup items Hepatocellular, mild"/>
          <p:cNvSpPr txBox="1"/>
          <p:nvPr/>
        </p:nvSpPr>
        <p:spPr>
          <a:xfrm>
            <a:off x="909828" y="5885015"/>
            <a:ext cx="3086100" cy="75810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HBsAg, anti-HBc, HCV Ab; iron studies¹</a:t>
            </a:r>
            <a:endParaRPr lang="en-US" sz="1150" dirty="0"/>
          </a:p>
          <a:p>
            <a:pPr marL="114300" indent="-114300">
              <a:lnSpc>
                <a:spcPct val="90000"/>
              </a:lnSpc>
              <a:spcAft>
                <a:spcPts val="200"/>
              </a:spcAft>
              <a:buSzPct val="100000"/>
              <a:buChar char="•"/>
            </a:pPr>
            <a:r>
              <a:rPr lang="en-US" sz="1150" dirty="0">
                <a:solidFill>
                  <a:srgbClr val="0B1220"/>
                </a:solidFill>
              </a:rPr>
              <a:t>ANA, anti-smooth muscle, IgG; ceruloplasmin¹</a:t>
            </a:r>
            <a:endParaRPr lang="en-US" sz="1150" dirty="0"/>
          </a:p>
          <a:p>
            <a:pPr marL="114300" indent="-114300">
              <a:lnSpc>
                <a:spcPct val="90000"/>
              </a:lnSpc>
              <a:spcAft>
                <a:spcPts val="200"/>
              </a:spcAft>
              <a:buSzPct val="100000"/>
              <a:buChar char="•"/>
            </a:pPr>
            <a:r>
              <a:rPr lang="en-US" sz="1150" dirty="0">
                <a:solidFill>
                  <a:srgbClr val="0B1220"/>
                </a:solidFill>
              </a:rPr>
              <a:t>Ultrasound; FIB-4 ≥1.3 → elastography⁷</a:t>
            </a:r>
            <a:endParaRPr lang="en-US" sz="1150" dirty="0"/>
          </a:p>
        </p:txBody>
      </p:sp>
      <p:sp>
        <p:nvSpPr>
          <p:cNvPr id="64" name="Chevron"/>
          <p:cNvSpPr/>
          <p:nvPr/>
        </p:nvSpPr>
        <p:spPr>
          <a:xfrm rot="10800000">
            <a:off x="2388870" y="6734562"/>
            <a:ext cx="128016" cy="64008"/>
          </a:xfrm>
          <a:prstGeom prst="triangle">
            <a:avLst/>
          </a:prstGeom>
          <a:solidFill>
            <a:srgbClr val="CBD5E1"/>
          </a:solidFill>
          <a:ln/>
        </p:spPr>
      </p:sp>
      <p:sp>
        <p:nvSpPr>
          <p:cNvPr id="65" name="workup Hepatocellular, marked"/>
          <p:cNvSpPr/>
          <p:nvPr/>
        </p:nvSpPr>
        <p:spPr>
          <a:xfrm>
            <a:off x="4210812" y="5816435"/>
            <a:ext cx="3223260" cy="895267"/>
          </a:xfrm>
          <a:prstGeom prst="roundRect">
            <a:avLst>
              <a:gd name="adj" fmla="val 6128"/>
            </a:avLst>
          </a:prstGeom>
          <a:solidFill>
            <a:srgbClr val="0A6AA3">
              <a:alpha val="9000"/>
            </a:srgbClr>
          </a:solidFill>
          <a:ln/>
        </p:spPr>
      </p:sp>
      <p:sp>
        <p:nvSpPr>
          <p:cNvPr id="66" name="workup items Hepatocellular, marked"/>
          <p:cNvSpPr txBox="1"/>
          <p:nvPr/>
        </p:nvSpPr>
        <p:spPr>
          <a:xfrm>
            <a:off x="4279392" y="5885015"/>
            <a:ext cx="3086100" cy="75810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Acetaminophen level even if no history⁵</a:t>
            </a:r>
            <a:endParaRPr lang="en-US" sz="1150" dirty="0"/>
          </a:p>
          <a:p>
            <a:pPr marL="114300" indent="-114300">
              <a:lnSpc>
                <a:spcPct val="90000"/>
              </a:lnSpc>
              <a:spcAft>
                <a:spcPts val="200"/>
              </a:spcAft>
              <a:buSzPct val="100000"/>
              <a:buChar char="•"/>
            </a:pPr>
            <a:r>
              <a:rPr lang="en-US" sz="1150" dirty="0">
                <a:solidFill>
                  <a:srgbClr val="0B1220"/>
                </a:solidFill>
              </a:rPr>
              <a:t>HAV IgM, HBsAg, anti-HBc IgM, HSV PCR³</a:t>
            </a:r>
            <a:endParaRPr lang="en-US" sz="1150" dirty="0"/>
          </a:p>
          <a:p>
            <a:pPr marL="114300" indent="-114300">
              <a:lnSpc>
                <a:spcPct val="90000"/>
              </a:lnSpc>
              <a:spcAft>
                <a:spcPts val="200"/>
              </a:spcAft>
              <a:buSzPct val="100000"/>
              <a:buChar char="•"/>
            </a:pPr>
            <a:r>
              <a:rPr lang="en-US" sz="1150" dirty="0">
                <a:solidFill>
                  <a:srgbClr val="0B1220"/>
                </a:solidFill>
              </a:rPr>
              <a:t>Doppler ultrasound; trend INR, glucose³</a:t>
            </a:r>
            <a:endParaRPr lang="en-US" sz="1150" dirty="0"/>
          </a:p>
        </p:txBody>
      </p:sp>
      <p:sp>
        <p:nvSpPr>
          <p:cNvPr id="67" name="Chevron"/>
          <p:cNvSpPr/>
          <p:nvPr/>
        </p:nvSpPr>
        <p:spPr>
          <a:xfrm rot="10800000">
            <a:off x="5758434" y="6734562"/>
            <a:ext cx="128016" cy="64008"/>
          </a:xfrm>
          <a:prstGeom prst="triangle">
            <a:avLst/>
          </a:prstGeom>
          <a:solidFill>
            <a:srgbClr val="CBD5E1"/>
          </a:solidFill>
          <a:ln/>
        </p:spPr>
      </p:sp>
      <p:sp>
        <p:nvSpPr>
          <p:cNvPr id="68" name="workup Cholestatic or mixed"/>
          <p:cNvSpPr/>
          <p:nvPr/>
        </p:nvSpPr>
        <p:spPr>
          <a:xfrm>
            <a:off x="7580376" y="5816435"/>
            <a:ext cx="3223260" cy="895267"/>
          </a:xfrm>
          <a:prstGeom prst="roundRect">
            <a:avLst>
              <a:gd name="adj" fmla="val 6128"/>
            </a:avLst>
          </a:prstGeom>
          <a:solidFill>
            <a:srgbClr val="0A6AA3">
              <a:alpha val="9000"/>
            </a:srgbClr>
          </a:solidFill>
          <a:ln/>
        </p:spPr>
      </p:sp>
      <p:sp>
        <p:nvSpPr>
          <p:cNvPr id="69" name="workup items Cholestatic or mixed"/>
          <p:cNvSpPr txBox="1"/>
          <p:nvPr/>
        </p:nvSpPr>
        <p:spPr>
          <a:xfrm>
            <a:off x="7648956" y="5885015"/>
            <a:ext cx="3086100" cy="75810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High GGT confirms liver source of ALP¹</a:t>
            </a:r>
            <a:endParaRPr lang="en-US" sz="1150" dirty="0"/>
          </a:p>
          <a:p>
            <a:pPr marL="114300" indent="-114300">
              <a:lnSpc>
                <a:spcPct val="90000"/>
              </a:lnSpc>
              <a:spcAft>
                <a:spcPts val="200"/>
              </a:spcAft>
              <a:buSzPct val="100000"/>
              <a:buChar char="•"/>
            </a:pPr>
            <a:r>
              <a:rPr lang="en-US" sz="1150" dirty="0">
                <a:solidFill>
                  <a:srgbClr val="0B1220"/>
                </a:solidFill>
              </a:rPr>
              <a:t>Ultrasound: dilated ducts → MRCP/ERCP¹</a:t>
            </a:r>
            <a:endParaRPr lang="en-US" sz="1150" dirty="0"/>
          </a:p>
          <a:p>
            <a:pPr marL="114300" indent="-114300">
              <a:lnSpc>
                <a:spcPct val="90000"/>
              </a:lnSpc>
              <a:spcAft>
                <a:spcPts val="200"/>
              </a:spcAft>
              <a:buSzPct val="100000"/>
              <a:buChar char="•"/>
            </a:pPr>
            <a:r>
              <a:rPr lang="en-US" sz="1150" dirty="0">
                <a:solidFill>
                  <a:srgbClr val="0B1220"/>
                </a:solidFill>
              </a:rPr>
              <a:t>Normal ducts: AMA (PBC); MRCP (PSC)¹˒¹⁰</a:t>
            </a:r>
            <a:endParaRPr lang="en-US" sz="1150" dirty="0"/>
          </a:p>
        </p:txBody>
      </p:sp>
      <p:sp>
        <p:nvSpPr>
          <p:cNvPr id="70" name="Chevron"/>
          <p:cNvSpPr/>
          <p:nvPr/>
        </p:nvSpPr>
        <p:spPr>
          <a:xfrm rot="10800000">
            <a:off x="9127998" y="6734562"/>
            <a:ext cx="128016" cy="64008"/>
          </a:xfrm>
          <a:prstGeom prst="triangle">
            <a:avLst/>
          </a:prstGeom>
          <a:solidFill>
            <a:srgbClr val="CBD5E1"/>
          </a:solidFill>
          <a:ln/>
        </p:spPr>
      </p:sp>
      <p:sp>
        <p:nvSpPr>
          <p:cNvPr id="71" name="workup Isolated bilirubin"/>
          <p:cNvSpPr/>
          <p:nvPr/>
        </p:nvSpPr>
        <p:spPr>
          <a:xfrm>
            <a:off x="10949940" y="5816435"/>
            <a:ext cx="3223260" cy="895267"/>
          </a:xfrm>
          <a:prstGeom prst="roundRect">
            <a:avLst>
              <a:gd name="adj" fmla="val 6128"/>
            </a:avLst>
          </a:prstGeom>
          <a:solidFill>
            <a:srgbClr val="0A6AA3">
              <a:alpha val="9000"/>
            </a:srgbClr>
          </a:solidFill>
          <a:ln/>
        </p:spPr>
      </p:sp>
      <p:sp>
        <p:nvSpPr>
          <p:cNvPr id="72" name="workup items Isolated bilirubin"/>
          <p:cNvSpPr txBox="1"/>
          <p:nvPr/>
        </p:nvSpPr>
        <p:spPr>
          <a:xfrm>
            <a:off x="11018520" y="5885015"/>
            <a:ext cx="3086100" cy="75810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Fractionate: direct vs indirect¹</a:t>
            </a:r>
            <a:endParaRPr lang="en-US" sz="1150" dirty="0"/>
          </a:p>
          <a:p>
            <a:pPr marL="114300" indent="-114300">
              <a:lnSpc>
                <a:spcPct val="90000"/>
              </a:lnSpc>
              <a:spcAft>
                <a:spcPts val="200"/>
              </a:spcAft>
              <a:buSzPct val="100000"/>
              <a:buChar char="•"/>
            </a:pPr>
            <a:r>
              <a:rPr lang="en-US" sz="1150" dirty="0">
                <a:solidFill>
                  <a:srgbClr val="0B1220"/>
                </a:solidFill>
              </a:rPr>
              <a:t>CBC, smear, reticulocytes, haptoglobin</a:t>
            </a:r>
            <a:endParaRPr lang="en-US" sz="1150" dirty="0"/>
          </a:p>
          <a:p>
            <a:pPr marL="114300" indent="-114300">
              <a:lnSpc>
                <a:spcPct val="90000"/>
              </a:lnSpc>
              <a:spcAft>
                <a:spcPts val="200"/>
              </a:spcAft>
              <a:buSzPct val="100000"/>
              <a:buChar char="•"/>
            </a:pPr>
            <a:r>
              <a:rPr lang="en-US" sz="1150" dirty="0">
                <a:solidFill>
                  <a:srgbClr val="0B1220"/>
                </a:solidFill>
              </a:rPr>
              <a:t>Direct: ultrasound, as for cholestasis¹</a:t>
            </a:r>
            <a:endParaRPr lang="en-US" sz="1150" dirty="0"/>
          </a:p>
        </p:txBody>
      </p:sp>
      <p:sp>
        <p:nvSpPr>
          <p:cNvPr id="73" name="Chevron"/>
          <p:cNvSpPr/>
          <p:nvPr/>
        </p:nvSpPr>
        <p:spPr>
          <a:xfrm rot="10800000">
            <a:off x="12497562" y="6734562"/>
            <a:ext cx="128016" cy="64008"/>
          </a:xfrm>
          <a:prstGeom prst="triangle">
            <a:avLst/>
          </a:prstGeom>
          <a:solidFill>
            <a:srgbClr val="CBD5E1"/>
          </a:solidFill>
          <a:ln/>
        </p:spPr>
      </p:sp>
      <p:sp>
        <p:nvSpPr>
          <p:cNvPr id="74" name="Row label MANAGE"/>
          <p:cNvSpPr/>
          <p:nvPr/>
        </p:nvSpPr>
        <p:spPr>
          <a:xfrm>
            <a:off x="457200" y="6821430"/>
            <a:ext cx="292608" cy="732276"/>
          </a:xfrm>
          <a:prstGeom prst="roundRect">
            <a:avLst>
              <a:gd name="adj" fmla="val 18750"/>
            </a:avLst>
          </a:prstGeom>
          <a:solidFill>
            <a:srgbClr val="067647"/>
          </a:solidFill>
          <a:ln/>
        </p:spPr>
      </p:sp>
      <p:sp>
        <p:nvSpPr>
          <p:cNvPr id="75" name="Row label text MANAGE"/>
          <p:cNvSpPr txBox="1"/>
          <p:nvPr/>
        </p:nvSpPr>
        <p:spPr>
          <a:xfrm rot="16200000">
            <a:off x="237366" y="7041264"/>
            <a:ext cx="73227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Hepatocellular, mild"/>
          <p:cNvSpPr/>
          <p:nvPr/>
        </p:nvSpPr>
        <p:spPr>
          <a:xfrm>
            <a:off x="841248" y="6821430"/>
            <a:ext cx="3223260" cy="732276"/>
          </a:xfrm>
          <a:prstGeom prst="roundRect">
            <a:avLst>
              <a:gd name="adj" fmla="val 7492"/>
            </a:avLst>
          </a:prstGeom>
          <a:solidFill>
            <a:srgbClr val="067647">
              <a:alpha val="9000"/>
            </a:srgbClr>
          </a:solidFill>
          <a:ln/>
        </p:spPr>
      </p:sp>
      <p:sp>
        <p:nvSpPr>
          <p:cNvPr id="77" name="management items Hepatocellular, mild"/>
          <p:cNvSpPr txBox="1"/>
          <p:nvPr/>
        </p:nvSpPr>
        <p:spPr>
          <a:xfrm>
            <a:off x="909828" y="6890010"/>
            <a:ext cx="3086100" cy="5951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Stop alcohol and culprit drugs²</a:t>
            </a:r>
            <a:endParaRPr lang="en-US" sz="1150" dirty="0"/>
          </a:p>
          <a:p>
            <a:pPr marL="114300" indent="-114300">
              <a:lnSpc>
                <a:spcPct val="90000"/>
              </a:lnSpc>
              <a:spcAft>
                <a:spcPts val="200"/>
              </a:spcAft>
              <a:buSzPct val="100000"/>
              <a:buChar char="•"/>
            </a:pPr>
            <a:r>
              <a:rPr lang="en-US" sz="1150" dirty="0">
                <a:solidFill>
                  <a:srgbClr val="0B1220"/>
                </a:solidFill>
              </a:rPr>
              <a:t>MASLD: weight loss, treat metabolic risk⁷</a:t>
            </a:r>
            <a:endParaRPr lang="en-US" sz="1150" dirty="0"/>
          </a:p>
          <a:p>
            <a:pPr marL="114300" indent="-114300">
              <a:lnSpc>
                <a:spcPct val="90000"/>
              </a:lnSpc>
              <a:spcAft>
                <a:spcPts val="200"/>
              </a:spcAft>
              <a:buSzPct val="100000"/>
              <a:buChar char="•"/>
            </a:pPr>
            <a:r>
              <a:rPr lang="en-US" sz="1150" dirty="0">
                <a:solidFill>
                  <a:srgbClr val="0B1220"/>
                </a:solidFill>
              </a:rPr>
              <a:t>HBV, HCV: refer for antivirals⁸˒⁹</a:t>
            </a:r>
            <a:endParaRPr lang="en-US" sz="1150" dirty="0"/>
          </a:p>
        </p:txBody>
      </p:sp>
      <p:sp>
        <p:nvSpPr>
          <p:cNvPr id="78" name="management Hepatocellular, marked"/>
          <p:cNvSpPr/>
          <p:nvPr/>
        </p:nvSpPr>
        <p:spPr>
          <a:xfrm>
            <a:off x="4210812" y="6821430"/>
            <a:ext cx="3223260" cy="732276"/>
          </a:xfrm>
          <a:prstGeom prst="roundRect">
            <a:avLst>
              <a:gd name="adj" fmla="val 7492"/>
            </a:avLst>
          </a:prstGeom>
          <a:solidFill>
            <a:srgbClr val="067647">
              <a:alpha val="9000"/>
            </a:srgbClr>
          </a:solidFill>
          <a:ln/>
        </p:spPr>
      </p:sp>
      <p:sp>
        <p:nvSpPr>
          <p:cNvPr id="79" name="management items Hepatocellular, marked"/>
          <p:cNvSpPr txBox="1"/>
          <p:nvPr/>
        </p:nvSpPr>
        <p:spPr>
          <a:xfrm>
            <a:off x="4279392" y="6890010"/>
            <a:ext cx="3086100" cy="5951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NAC now if acetaminophen possible⁵</a:t>
            </a:r>
            <a:endParaRPr lang="en-US" sz="1150" dirty="0"/>
          </a:p>
          <a:p>
            <a:pPr marL="114300" indent="-114300">
              <a:lnSpc>
                <a:spcPct val="90000"/>
              </a:lnSpc>
              <a:spcAft>
                <a:spcPts val="200"/>
              </a:spcAft>
              <a:buSzPct val="100000"/>
              <a:buChar char="•"/>
            </a:pPr>
            <a:r>
              <a:rPr lang="en-US" sz="1150" dirty="0">
                <a:solidFill>
                  <a:srgbClr val="0B1220"/>
                </a:solidFill>
              </a:rPr>
              <a:t>Stop the drug; autoimmune: steroids²˒¹²</a:t>
            </a:r>
            <a:endParaRPr lang="en-US" sz="1150" dirty="0"/>
          </a:p>
          <a:p>
            <a:pPr marL="114300" indent="-114300">
              <a:lnSpc>
                <a:spcPct val="90000"/>
              </a:lnSpc>
              <a:spcAft>
                <a:spcPts val="200"/>
              </a:spcAft>
              <a:buSzPct val="100000"/>
              <a:buChar char="•"/>
            </a:pPr>
            <a:r>
              <a:rPr lang="en-US" sz="1150" dirty="0">
                <a:solidFill>
                  <a:srgbClr val="0B1220"/>
                </a:solidFill>
              </a:rPr>
              <a:t>Suspect HSV: empiric IV acyclovir³</a:t>
            </a:r>
            <a:endParaRPr lang="en-US" sz="1150" dirty="0"/>
          </a:p>
        </p:txBody>
      </p:sp>
      <p:sp>
        <p:nvSpPr>
          <p:cNvPr id="80" name="management Cholestatic or mixed"/>
          <p:cNvSpPr/>
          <p:nvPr/>
        </p:nvSpPr>
        <p:spPr>
          <a:xfrm>
            <a:off x="7580376" y="6821430"/>
            <a:ext cx="3223260" cy="732276"/>
          </a:xfrm>
          <a:prstGeom prst="roundRect">
            <a:avLst>
              <a:gd name="adj" fmla="val 7492"/>
            </a:avLst>
          </a:prstGeom>
          <a:solidFill>
            <a:srgbClr val="067647">
              <a:alpha val="9000"/>
            </a:srgbClr>
          </a:solidFill>
          <a:ln/>
        </p:spPr>
      </p:sp>
      <p:sp>
        <p:nvSpPr>
          <p:cNvPr id="81" name="management items Cholestatic or mixed"/>
          <p:cNvSpPr txBox="1"/>
          <p:nvPr/>
        </p:nvSpPr>
        <p:spPr>
          <a:xfrm>
            <a:off x="7648956" y="6890010"/>
            <a:ext cx="3086100" cy="5951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Cholangitis: antibiotics, then drainage¹¹</a:t>
            </a:r>
            <a:endParaRPr lang="en-US" sz="1150" dirty="0"/>
          </a:p>
          <a:p>
            <a:pPr marL="114300" indent="-114300">
              <a:lnSpc>
                <a:spcPct val="90000"/>
              </a:lnSpc>
              <a:spcAft>
                <a:spcPts val="200"/>
              </a:spcAft>
              <a:buSzPct val="100000"/>
              <a:buChar char="•"/>
            </a:pPr>
            <a:r>
              <a:rPr lang="en-US" sz="1150" dirty="0">
                <a:solidFill>
                  <a:srgbClr val="0B1220"/>
                </a:solidFill>
              </a:rPr>
              <a:t>Stones: ERCP, then cholecystectomy¹²</a:t>
            </a:r>
            <a:endParaRPr lang="en-US" sz="1150" dirty="0"/>
          </a:p>
          <a:p>
            <a:pPr marL="114300" indent="-114300">
              <a:lnSpc>
                <a:spcPct val="90000"/>
              </a:lnSpc>
              <a:spcAft>
                <a:spcPts val="200"/>
              </a:spcAft>
              <a:buSzPct val="100000"/>
              <a:buChar char="•"/>
            </a:pPr>
            <a:r>
              <a:rPr lang="en-US" sz="1150" dirty="0">
                <a:solidFill>
                  <a:srgbClr val="0B1220"/>
                </a:solidFill>
              </a:rPr>
              <a:t>PBC: ursodiol 13–15 mg/kg/d¹⁰</a:t>
            </a:r>
            <a:endParaRPr lang="en-US" sz="1150" dirty="0"/>
          </a:p>
        </p:txBody>
      </p:sp>
      <p:sp>
        <p:nvSpPr>
          <p:cNvPr id="82" name="management Isolated bilirubin"/>
          <p:cNvSpPr/>
          <p:nvPr/>
        </p:nvSpPr>
        <p:spPr>
          <a:xfrm>
            <a:off x="10949940" y="6821430"/>
            <a:ext cx="3223260" cy="732276"/>
          </a:xfrm>
          <a:prstGeom prst="roundRect">
            <a:avLst>
              <a:gd name="adj" fmla="val 7492"/>
            </a:avLst>
          </a:prstGeom>
          <a:solidFill>
            <a:srgbClr val="067647">
              <a:alpha val="9000"/>
            </a:srgbClr>
          </a:solidFill>
          <a:ln/>
        </p:spPr>
      </p:sp>
      <p:sp>
        <p:nvSpPr>
          <p:cNvPr id="83" name="management items Isolated bilirubin"/>
          <p:cNvSpPr txBox="1"/>
          <p:nvPr/>
        </p:nvSpPr>
        <p:spPr>
          <a:xfrm>
            <a:off x="11018520" y="6890010"/>
            <a:ext cx="3086100" cy="5951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Gilbert: reassure; no further tests¹</a:t>
            </a:r>
            <a:endParaRPr lang="en-US" sz="1150" dirty="0"/>
          </a:p>
          <a:p>
            <a:pPr marL="114300" indent="-114300">
              <a:lnSpc>
                <a:spcPct val="90000"/>
              </a:lnSpc>
              <a:spcAft>
                <a:spcPts val="200"/>
              </a:spcAft>
              <a:buSzPct val="100000"/>
              <a:buChar char="•"/>
            </a:pPr>
            <a:r>
              <a:rPr lang="en-US" sz="1150" dirty="0">
                <a:solidFill>
                  <a:srgbClr val="0B1220"/>
                </a:solidFill>
              </a:rPr>
              <a:t>Hemolysis: find and treat the cause</a:t>
            </a:r>
            <a:endParaRPr lang="en-US" sz="1150" dirty="0"/>
          </a:p>
        </p:txBody>
      </p:sp>
      <p:pic>
        <p:nvPicPr>
          <p:cNvPr id="84" name="Logo" descr="Stethopedia">    </p:cNvPr>
          <p:cNvPicPr>
            <a:picLocks noChangeAspect="1"/>
          </p:cNvPicPr>
          <p:nvPr/>
        </p:nvPicPr>
        <p:blipFill>
          <a:blip r:embed="rId1"/>
          <a:stretch>
            <a:fillRect/>
          </a:stretch>
        </p:blipFill>
        <p:spPr>
          <a:xfrm>
            <a:off x="457200" y="7700010"/>
            <a:ext cx="201168" cy="201168"/>
          </a:xfrm>
          <a:prstGeom prst="rect">
            <a:avLst/>
          </a:prstGeom>
        </p:spPr>
      </p:pic>
      <p:sp>
        <p:nvSpPr>
          <p:cNvPr id="85" name="Brand"/>
          <p:cNvSpPr txBox="1"/>
          <p:nvPr/>
        </p:nvSpPr>
        <p:spPr>
          <a:xfrm>
            <a:off x="731520" y="7681722"/>
            <a:ext cx="2661991"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stethopedia.ca/approach/abnormal-liver-tests</a:t>
            </a:r>
            <a:endParaRPr lang="en-US" sz="900" dirty="0"/>
          </a:p>
        </p:txBody>
      </p:sp>
      <p:sp>
        <p:nvSpPr>
          <p:cNvPr id="86" name="Evidence"/>
          <p:cNvSpPr txBox="1"/>
          <p:nvPr/>
        </p:nvSpPr>
        <p:spPr>
          <a:xfrm>
            <a:off x="3713551" y="7681722"/>
            <a:ext cx="10459649" cy="438150"/>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Kwo 2017, Am J Gastroenterol</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Chalasani 2021, Am J Gastroenterol</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Shingina 2023, Am J Gastroenterol</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Lee 2009, Gastroenterology</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Dart 2023, JAMA Netw Open</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Cassidy 1994, J Clin Gastroenterol</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Rinella 2023, Hepatology</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Osiowy 2025, Can Liver J</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Bhattacharya 2023, Clin Infect Dis</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Lindor 2019, Hepatology</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¹¹ Miura 2018, J Hepatobiliary Pancreat Sci</a:t>
            </a:r>
            <a:pPr indent="0" marL="0">
              <a:buNone/>
            </a:pPr>
            <a:r>
              <a:rPr lang="en-US" sz="850" dirty="0">
                <a:solidFill>
                  <a:srgbClr val="64748B"/>
                </a:solidFill>
              </a:rPr>
              <a:t>   </a:t>
            </a:r>
            <a:pPr indent="0" marL="0">
              <a:buNone/>
            </a:pPr>
            <a:r>
              <a:rPr lang="en-US" sz="850" dirty="0">
                <a:solidFill>
                  <a:srgbClr val="64748B"/>
                </a:solidFill>
              </a:rPr>
              <a:t>¹² Manual 2024–25, pp. 84–87</a:t>
            </a:r>
            <a:endParaRPr lang="en-US"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Diarrhea</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ABDOMINAL</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≤1%</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Fecal calprotectin ≤40 µg/g⁹</a:t>
            </a:r>
            <a:endParaRPr lang="en-US" sz="850" dirty="0"/>
          </a:p>
          <a:p>
            <a:pPr indent="0" marL="0">
              <a:buNone/>
            </a:pPr>
            <a:r>
              <a:rPr lang="en-US" sz="1050" dirty="0">
                <a:solidFill>
                  <a:srgbClr val="334155"/>
                </a:solidFill>
              </a:rPr>
              <a:t>probability of IBD in adults with IBS-type symptoms</a:t>
            </a:r>
            <a:endParaRPr lang="en-US" sz="850" dirty="0"/>
          </a:p>
        </p:txBody>
      </p:sp>
      <p:sp>
        <p:nvSpPr>
          <p:cNvPr id="7" name="Presentation"/>
          <p:cNvSpPr/>
          <p:nvPr/>
        </p:nvSpPr>
        <p:spPr>
          <a:xfrm>
            <a:off x="457200" y="1261872"/>
            <a:ext cx="1783080" cy="1305204"/>
          </a:xfrm>
          <a:prstGeom prst="roundRect">
            <a:avLst>
              <a:gd name="adj" fmla="val 4904"/>
            </a:avLst>
          </a:prstGeom>
          <a:solidFill>
            <a:srgbClr val="0B2540"/>
          </a:solidFill>
          <a:ln w="12700">
            <a:solidFill>
              <a:srgbClr val="0B2540"/>
            </a:solidFill>
          </a:ln>
        </p:spPr>
        <p:txBody>
          <a:bodyPr wrap="square" lIns="68580" tIns="68580" rIns="68580" bIns="68580" rtlCol="0" anchor="ctr"/>
          <a:lstStyle/>
          <a:p>
            <a:pPr algn="l" indent="0" marL="0">
              <a:buNone/>
            </a:pPr>
            <a:r>
              <a:rPr lang="en-US" sz="1100" b="1" dirty="0">
                <a:solidFill>
                  <a:srgbClr val="FFFFFF"/>
                </a:solidFill>
              </a:rPr>
              <a:t>≥3 loose stools/d: acute &lt;14 d, chronic &gt;4 wk</a:t>
            </a:r>
            <a:endParaRPr lang="en-US" sz="1100" dirty="0"/>
          </a:p>
        </p:txBody>
      </p:sp>
      <p:sp>
        <p:nvSpPr>
          <p:cNvPr id="8" name="Step 1"/>
          <p:cNvSpPr/>
          <p:nvPr/>
        </p:nvSpPr>
        <p:spPr>
          <a:xfrm>
            <a:off x="2514600" y="1261872"/>
            <a:ext cx="2057400" cy="1305204"/>
          </a:xfrm>
          <a:prstGeom prst="roundRect">
            <a:avLst>
              <a:gd name="adj" fmla="val 4904"/>
            </a:avLst>
          </a:prstGeom>
          <a:solidFill>
            <a:srgbClr val="F7F9FC"/>
          </a:solidFill>
          <a:ln w="12700">
            <a:solidFill>
              <a:srgbClr val="CBD5E1"/>
            </a:solidFill>
          </a:ln>
        </p:spPr>
        <p:txBody>
          <a:bodyPr wrap="square" lIns="68580" tIns="68580" rIns="68580" bIns="68580" rtlCol="0" anchor="ctr"/>
          <a:lstStyle/>
          <a:p>
            <a:pPr algn="l" indent="0" marL="0">
              <a:buNone/>
            </a:pPr>
            <a:r>
              <a:rPr lang="en-US" sz="1100" dirty="0">
                <a:solidFill>
                  <a:srgbClr val="0B1220"/>
                </a:solidFill>
              </a:rPr>
              <a:t>Duration, blood, fever, travel, food, new drugs, antibiotics, immune status; volume status¹˒¹¹</a:t>
            </a:r>
            <a:endParaRPr lang="en-US" sz="1100" dirty="0"/>
          </a:p>
        </p:txBody>
      </p:sp>
      <p:sp>
        <p:nvSpPr>
          <p:cNvPr id="9" name="Step 2"/>
          <p:cNvSpPr/>
          <p:nvPr/>
        </p:nvSpPr>
        <p:spPr>
          <a:xfrm>
            <a:off x="4846320" y="1261872"/>
            <a:ext cx="2057400" cy="1305204"/>
          </a:xfrm>
          <a:prstGeom prst="roundRect">
            <a:avLst>
              <a:gd name="adj" fmla="val 4904"/>
            </a:avLst>
          </a:prstGeom>
          <a:solidFill>
            <a:srgbClr val="F7F9FC"/>
          </a:solidFill>
          <a:ln w="12700">
            <a:solidFill>
              <a:srgbClr val="CBD5E1"/>
            </a:solidFill>
          </a:ln>
        </p:spPr>
        <p:txBody>
          <a:bodyPr wrap="square" lIns="68580" tIns="68580" rIns="68580" bIns="68580" rtlCol="0" anchor="ctr"/>
          <a:lstStyle/>
          <a:p>
            <a:pPr algn="l" indent="0" marL="0">
              <a:buNone/>
            </a:pPr>
            <a:r>
              <a:rPr lang="en-US" sz="1100" dirty="0">
                <a:solidFill>
                  <a:srgbClr val="0B1220"/>
                </a:solidFill>
              </a:rPr>
              <a:t>Electrolytes, creatinine if more than mild; stool tests only if they change care¹˒²</a:t>
            </a:r>
            <a:endParaRPr lang="en-US" sz="1100" dirty="0"/>
          </a:p>
        </p:txBody>
      </p:sp>
      <p:sp>
        <p:nvSpPr>
          <p:cNvPr id="10" name="Decision"/>
          <p:cNvSpPr/>
          <p:nvPr/>
        </p:nvSpPr>
        <p:spPr>
          <a:xfrm>
            <a:off x="7178040" y="1261872"/>
            <a:ext cx="1463040" cy="1305204"/>
          </a:xfrm>
          <a:prstGeom prst="roundRect">
            <a:avLst>
              <a:gd name="adj" fmla="val 4904"/>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00" b="1" dirty="0">
                <a:solidFill>
                  <a:srgbClr val="075A8C"/>
                </a:solidFill>
                <a:latin typeface="Poppins" pitchFamily="34" charset="0"/>
                <a:ea typeface="Poppins" pitchFamily="34" charset="-122"/>
                <a:cs typeface="Poppins" pitchFamily="34" charset="-120"/>
              </a:rPr>
              <a:t>Severe, bloody or high-risk?</a:t>
            </a:r>
            <a:endParaRPr lang="en-US" sz="1100" dirty="0"/>
          </a:p>
        </p:txBody>
      </p:sp>
      <p:sp>
        <p:nvSpPr>
          <p:cNvPr id="11" name="Arrow"/>
          <p:cNvSpPr/>
          <p:nvPr/>
        </p:nvSpPr>
        <p:spPr>
          <a:xfrm>
            <a:off x="2276856" y="1914474"/>
            <a:ext cx="201168" cy="0"/>
          </a:xfrm>
          <a:prstGeom prst="line">
            <a:avLst/>
          </a:prstGeom>
          <a:noFill/>
          <a:ln w="19050">
            <a:solidFill>
              <a:srgbClr val="CBD5E1"/>
            </a:solidFill>
            <a:prstDash val="solid"/>
            <a:tailEnd type="triangle"/>
          </a:ln>
        </p:spPr>
      </p:sp>
      <p:sp>
        <p:nvSpPr>
          <p:cNvPr id="12" name="Arrow"/>
          <p:cNvSpPr/>
          <p:nvPr/>
        </p:nvSpPr>
        <p:spPr>
          <a:xfrm>
            <a:off x="4608576" y="1914474"/>
            <a:ext cx="201168" cy="0"/>
          </a:xfrm>
          <a:prstGeom prst="line">
            <a:avLst/>
          </a:prstGeom>
          <a:noFill/>
          <a:ln w="19050">
            <a:solidFill>
              <a:srgbClr val="CBD5E1"/>
            </a:solidFill>
            <a:prstDash val="solid"/>
            <a:tailEnd type="triangle"/>
          </a:ln>
        </p:spPr>
      </p:sp>
      <p:sp>
        <p:nvSpPr>
          <p:cNvPr id="13" name="Arrow"/>
          <p:cNvSpPr/>
          <p:nvPr/>
        </p:nvSpPr>
        <p:spPr>
          <a:xfrm>
            <a:off x="6940296" y="1914474"/>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305204"/>
          </a:xfrm>
          <a:prstGeom prst="roundRect">
            <a:avLst>
              <a:gd name="adj" fmla="val 4904"/>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18262"/>
          </a:xfrm>
          <a:prstGeom prst="roundRect">
            <a:avLst>
              <a:gd name="adj" fmla="val 20112"/>
            </a:avLst>
          </a:prstGeom>
          <a:solidFill>
            <a:srgbClr val="B42318"/>
          </a:solidFill>
          <a:ln w="15875">
            <a:solidFill>
              <a:srgbClr val="B42318"/>
            </a:solidFill>
          </a:ln>
        </p:spPr>
        <p:txBody>
          <a:bodyPr wrap="square" lIns="68580" tIns="68580" rIns="68580" bIns="68580" rtlCol="0" anchor="ctr"/>
          <a:lstStyle/>
          <a:p>
            <a:pPr indent="0" marL="0">
              <a:buNone/>
            </a:pPr>
            <a:r>
              <a:rPr lang="en-US" sz="1150" b="1" dirty="0">
                <a:solidFill>
                  <a:srgbClr val="FFFFFF"/>
                </a:solidFill>
                <a:latin typeface="Poppins" pitchFamily="34" charset="0"/>
                <a:ea typeface="Poppins" pitchFamily="34" charset="-122"/>
                <a:cs typeface="Poppins" pitchFamily="34" charset="-120"/>
              </a:rPr>
              <a:t>High risk: rehydrate and send stool tests¹˒¹¹</a:t>
            </a:r>
            <a:endParaRPr lang="en-US" sz="1150" dirty="0"/>
          </a:p>
        </p:txBody>
      </p:sp>
      <p:sp>
        <p:nvSpPr>
          <p:cNvPr id="16" name="Red flag items 1"/>
          <p:cNvSpPr txBox="1"/>
          <p:nvPr/>
        </p:nvSpPr>
        <p:spPr>
          <a:xfrm>
            <a:off x="8983980" y="1625854"/>
            <a:ext cx="2505456" cy="652424"/>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050" dirty="0">
                <a:solidFill>
                  <a:srgbClr val="0B1220"/>
                </a:solidFill>
              </a:rPr>
              <a:t>Hypovolemia: orthostasis, AKI¹˒¹¹</a:t>
            </a:r>
            <a:endParaRPr lang="en-US" sz="1050" dirty="0"/>
          </a:p>
          <a:p>
            <a:pPr marL="114300" indent="-114300">
              <a:lnSpc>
                <a:spcPct val="90000"/>
              </a:lnSpc>
              <a:spcAft>
                <a:spcPts val="150"/>
              </a:spcAft>
              <a:buSzPct val="100000"/>
              <a:buChar char="•"/>
            </a:pPr>
            <a:r>
              <a:rPr lang="en-US" sz="1050" dirty="0">
                <a:solidFill>
                  <a:srgbClr val="0B1220"/>
                </a:solidFill>
              </a:rPr>
              <a:t>Fever ≥38.5 °C or &gt;6 stools/d¹¹</a:t>
            </a:r>
            <a:endParaRPr lang="en-US" sz="1050" dirty="0"/>
          </a:p>
          <a:p>
            <a:pPr marL="114300" indent="-114300">
              <a:lnSpc>
                <a:spcPct val="90000"/>
              </a:lnSpc>
              <a:spcAft>
                <a:spcPts val="150"/>
              </a:spcAft>
              <a:buSzPct val="100000"/>
              <a:buChar char="•"/>
            </a:pPr>
            <a:r>
              <a:rPr lang="en-US" sz="1050" dirty="0">
                <a:solidFill>
                  <a:srgbClr val="0B1220"/>
                </a:solidFill>
              </a:rPr>
              <a:t>Sepsis: blood cultures, antibiotics¹˒¹¹</a:t>
            </a:r>
            <a:endParaRPr lang="en-US" sz="1050" dirty="0"/>
          </a:p>
        </p:txBody>
      </p:sp>
      <p:sp>
        <p:nvSpPr>
          <p:cNvPr id="17" name="Red flag items 2"/>
          <p:cNvSpPr txBox="1"/>
          <p:nvPr/>
        </p:nvSpPr>
        <p:spPr>
          <a:xfrm>
            <a:off x="11599164" y="1625854"/>
            <a:ext cx="2505456" cy="652424"/>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050" dirty="0">
                <a:solidFill>
                  <a:srgbClr val="0B1220"/>
                </a:solidFill>
              </a:rPr>
              <a:t>Bloody, afebrile: no antibiotics¹˒⁵</a:t>
            </a:r>
            <a:endParaRPr lang="en-US" sz="1050" dirty="0"/>
          </a:p>
          <a:p>
            <a:pPr marL="114300" indent="-114300">
              <a:lnSpc>
                <a:spcPct val="90000"/>
              </a:lnSpc>
              <a:spcAft>
                <a:spcPts val="150"/>
              </a:spcAft>
              <a:buSzPct val="100000"/>
              <a:buChar char="•"/>
            </a:pPr>
            <a:r>
              <a:rPr lang="en-US" sz="1050" dirty="0">
                <a:solidFill>
                  <a:srgbClr val="0B1220"/>
                </a:solidFill>
              </a:rPr>
              <a:t>Shock, ileus, megacolon: fulminant CDI³</a:t>
            </a:r>
            <a:endParaRPr lang="en-US" sz="1050" dirty="0"/>
          </a:p>
          <a:p>
            <a:pPr marL="114300" indent="-114300">
              <a:lnSpc>
                <a:spcPct val="90000"/>
              </a:lnSpc>
              <a:spcAft>
                <a:spcPts val="150"/>
              </a:spcAft>
              <a:buSzPct val="100000"/>
              <a:buChar char="•"/>
            </a:pPr>
            <a:r>
              <a:rPr lang="en-US" sz="1050" dirty="0">
                <a:solidFill>
                  <a:srgbClr val="0B1220"/>
                </a:solidFill>
              </a:rPr>
              <a:t>Immunosuppressed, ≥70, pregnant¹¹</a:t>
            </a:r>
            <a:endParaRPr lang="en-US" sz="1050" dirty="0"/>
          </a:p>
        </p:txBody>
      </p:sp>
      <p:sp>
        <p:nvSpPr>
          <p:cNvPr id="18" name="Red flag action"/>
          <p:cNvSpPr txBox="1"/>
          <p:nvPr/>
        </p:nvSpPr>
        <p:spPr>
          <a:xfrm>
            <a:off x="8983980" y="2351430"/>
            <a:ext cx="5120640" cy="165354"/>
          </a:xfrm>
          <a:prstGeom prst="rect">
            <a:avLst/>
          </a:prstGeom>
          <a:noFill/>
          <a:ln/>
        </p:spPr>
        <p:txBody>
          <a:bodyPr wrap="square" lIns="0" tIns="0" rIns="0" bIns="0" rtlCol="0" anchor="b"/>
          <a:lstStyle/>
          <a:p>
            <a:pPr indent="0" marL="0">
              <a:buNone/>
            </a:pPr>
            <a:r>
              <a:rPr lang="en-US" sz="1050" b="1" dirty="0">
                <a:solidFill>
                  <a:srgbClr val="B42318"/>
                </a:solidFill>
              </a:rPr>
              <a:t>→ Fulminant: PO vancomycin 500 mg QID + IV metronidazole; surgery³</a:t>
            </a:r>
            <a:endParaRPr lang="en-US" sz="1050" dirty="0"/>
          </a:p>
        </p:txBody>
      </p:sp>
      <p:sp>
        <p:nvSpPr>
          <p:cNvPr id="19" name="Yes arrow"/>
          <p:cNvSpPr/>
          <p:nvPr/>
        </p:nvSpPr>
        <p:spPr>
          <a:xfrm>
            <a:off x="8677656" y="1914474"/>
            <a:ext cx="201168" cy="0"/>
          </a:xfrm>
          <a:prstGeom prst="line">
            <a:avLst/>
          </a:prstGeom>
          <a:noFill/>
          <a:ln w="22225">
            <a:solidFill>
              <a:srgbClr val="B42318"/>
            </a:solidFill>
            <a:prstDash val="solid"/>
            <a:tailEnd type="triangle"/>
          </a:ln>
        </p:spPr>
      </p:sp>
      <p:sp>
        <p:nvSpPr>
          <p:cNvPr id="20" name="Yes label"/>
          <p:cNvSpPr txBox="1"/>
          <p:nvPr/>
        </p:nvSpPr>
        <p:spPr>
          <a:xfrm>
            <a:off x="8641080" y="1695018"/>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567076"/>
            <a:ext cx="0" cy="438912"/>
          </a:xfrm>
          <a:prstGeom prst="line">
            <a:avLst/>
          </a:prstGeom>
          <a:noFill/>
          <a:ln w="19050">
            <a:solidFill>
              <a:srgbClr val="CBD5E1"/>
            </a:solidFill>
            <a:prstDash val="solid"/>
          </a:ln>
        </p:spPr>
      </p:sp>
      <p:sp>
        <p:nvSpPr>
          <p:cNvPr id="22" name="Bus"/>
          <p:cNvSpPr/>
          <p:nvPr/>
        </p:nvSpPr>
        <p:spPr>
          <a:xfrm>
            <a:off x="2115922" y="3005988"/>
            <a:ext cx="10782605" cy="0"/>
          </a:xfrm>
          <a:prstGeom prst="line">
            <a:avLst/>
          </a:prstGeom>
          <a:noFill/>
          <a:ln w="19050">
            <a:solidFill>
              <a:srgbClr val="CBD5E1"/>
            </a:solidFill>
            <a:prstDash val="solid"/>
          </a:ln>
        </p:spPr>
      </p:sp>
      <p:sp>
        <p:nvSpPr>
          <p:cNvPr id="23" name="Arrow"/>
          <p:cNvSpPr/>
          <p:nvPr/>
        </p:nvSpPr>
        <p:spPr>
          <a:xfrm>
            <a:off x="2115922" y="3005988"/>
            <a:ext cx="0" cy="155448"/>
          </a:xfrm>
          <a:prstGeom prst="line">
            <a:avLst/>
          </a:prstGeom>
          <a:noFill/>
          <a:ln w="19050">
            <a:solidFill>
              <a:srgbClr val="CBD5E1"/>
            </a:solidFill>
            <a:prstDash val="solid"/>
            <a:tailEnd type="triangle"/>
          </a:ln>
        </p:spPr>
      </p:sp>
      <p:sp>
        <p:nvSpPr>
          <p:cNvPr id="24" name="Arrow"/>
          <p:cNvSpPr/>
          <p:nvPr/>
        </p:nvSpPr>
        <p:spPr>
          <a:xfrm>
            <a:off x="4811573" y="3005988"/>
            <a:ext cx="0" cy="155448"/>
          </a:xfrm>
          <a:prstGeom prst="line">
            <a:avLst/>
          </a:prstGeom>
          <a:noFill/>
          <a:ln w="19050">
            <a:solidFill>
              <a:srgbClr val="CBD5E1"/>
            </a:solidFill>
            <a:prstDash val="solid"/>
            <a:tailEnd type="triangle"/>
          </a:ln>
        </p:spPr>
      </p:sp>
      <p:sp>
        <p:nvSpPr>
          <p:cNvPr id="25" name="Arrow"/>
          <p:cNvSpPr/>
          <p:nvPr/>
        </p:nvSpPr>
        <p:spPr>
          <a:xfrm>
            <a:off x="7507224" y="3005988"/>
            <a:ext cx="0" cy="155448"/>
          </a:xfrm>
          <a:prstGeom prst="line">
            <a:avLst/>
          </a:prstGeom>
          <a:noFill/>
          <a:ln w="19050">
            <a:solidFill>
              <a:srgbClr val="CBD5E1"/>
            </a:solidFill>
            <a:prstDash val="solid"/>
            <a:tailEnd type="triangle"/>
          </a:ln>
        </p:spPr>
      </p:sp>
      <p:sp>
        <p:nvSpPr>
          <p:cNvPr id="26" name="Arrow"/>
          <p:cNvSpPr/>
          <p:nvPr/>
        </p:nvSpPr>
        <p:spPr>
          <a:xfrm>
            <a:off x="10202875" y="3005988"/>
            <a:ext cx="0" cy="155448"/>
          </a:xfrm>
          <a:prstGeom prst="line">
            <a:avLst/>
          </a:prstGeom>
          <a:noFill/>
          <a:ln w="19050">
            <a:solidFill>
              <a:srgbClr val="CBD5E1"/>
            </a:solidFill>
            <a:prstDash val="solid"/>
            <a:tailEnd type="triangle"/>
          </a:ln>
        </p:spPr>
      </p:sp>
      <p:sp>
        <p:nvSpPr>
          <p:cNvPr id="27" name="Arrow"/>
          <p:cNvSpPr/>
          <p:nvPr/>
        </p:nvSpPr>
        <p:spPr>
          <a:xfrm>
            <a:off x="12898526" y="3005988"/>
            <a:ext cx="0" cy="155448"/>
          </a:xfrm>
          <a:prstGeom prst="line">
            <a:avLst/>
          </a:prstGeom>
          <a:noFill/>
          <a:ln w="19050">
            <a:solidFill>
              <a:srgbClr val="CBD5E1"/>
            </a:solidFill>
            <a:prstDash val="solid"/>
            <a:tailEnd type="triangle"/>
          </a:ln>
        </p:spPr>
      </p:sp>
      <p:sp>
        <p:nvSpPr>
          <p:cNvPr id="28" name="Branch question"/>
          <p:cNvSpPr/>
          <p:nvPr/>
        </p:nvSpPr>
        <p:spPr>
          <a:xfrm>
            <a:off x="6664240" y="2676804"/>
            <a:ext cx="2490639"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050" b="1" dirty="0">
                <a:solidFill>
                  <a:srgbClr val="075A8C"/>
                </a:solidFill>
              </a:rPr>
              <a:t>If not: how long, and which type?</a:t>
            </a:r>
            <a:endParaRPr lang="en-US" sz="1050" dirty="0"/>
          </a:p>
        </p:txBody>
      </p:sp>
      <p:sp>
        <p:nvSpPr>
          <p:cNvPr id="29" name="Branch Acute infectious"/>
          <p:cNvSpPr/>
          <p:nvPr/>
        </p:nvSpPr>
        <p:spPr>
          <a:xfrm>
            <a:off x="841248" y="3188868"/>
            <a:ext cx="2549347" cy="318262"/>
          </a:xfrm>
          <a:prstGeom prst="roundRect">
            <a:avLst>
              <a:gd name="adj" fmla="val 20112"/>
            </a:avLst>
          </a:prstGeom>
          <a:solidFill>
            <a:srgbClr val="067647"/>
          </a:solidFill>
          <a:ln w="12700">
            <a:solidFill>
              <a:srgbClr val="067647"/>
            </a:solidFill>
          </a:ln>
        </p:spPr>
        <p:txBody>
          <a:bodyPr wrap="square" lIns="68580" tIns="68580" rIns="68580" bIns="68580" rtlCol="0" anchor="ctr"/>
          <a:lstStyle/>
          <a:p>
            <a:pPr indent="0" marL="0">
              <a:buNone/>
            </a:pPr>
            <a:r>
              <a:rPr lang="en-US" sz="1150" b="1" dirty="0">
                <a:solidFill>
                  <a:srgbClr val="FFFFFF"/>
                </a:solidFill>
                <a:latin typeface="Poppins" pitchFamily="34" charset="0"/>
                <a:ea typeface="Poppins" pitchFamily="34" charset="-122"/>
                <a:cs typeface="Poppins" pitchFamily="34" charset="-120"/>
              </a:rPr>
              <a:t>Acute infectious</a:t>
            </a:r>
            <a:pPr indent="0" marL="0">
              <a:buNone/>
            </a:pPr>
            <a:r>
              <a:rPr lang="en-US" sz="950" dirty="0">
                <a:solidFill>
                  <a:srgbClr val="FFFFFF"/>
                </a:solidFill>
              </a:rPr>
              <a:t>  most; viral</a:t>
            </a:r>
            <a:endParaRPr lang="en-US" sz="1150" dirty="0"/>
          </a:p>
        </p:txBody>
      </p:sp>
      <p:sp>
        <p:nvSpPr>
          <p:cNvPr id="30" name="Branch C. difficile"/>
          <p:cNvSpPr/>
          <p:nvPr/>
        </p:nvSpPr>
        <p:spPr>
          <a:xfrm>
            <a:off x="3536899" y="3188868"/>
            <a:ext cx="2549347" cy="318262"/>
          </a:xfrm>
          <a:prstGeom prst="roundRect">
            <a:avLst>
              <a:gd name="adj" fmla="val 20112"/>
            </a:avLst>
          </a:prstGeom>
          <a:solidFill>
            <a:srgbClr val="B54708"/>
          </a:solidFill>
          <a:ln w="12700">
            <a:solidFill>
              <a:srgbClr val="B54708"/>
            </a:solidFill>
          </a:ln>
        </p:spPr>
        <p:txBody>
          <a:bodyPr wrap="square" lIns="68580" tIns="68580" rIns="68580" bIns="68580" rtlCol="0" anchor="ctr"/>
          <a:lstStyle/>
          <a:p>
            <a:pPr indent="0" marL="0">
              <a:buNone/>
            </a:pPr>
            <a:r>
              <a:rPr lang="en-US" sz="1150" b="1" dirty="0">
                <a:solidFill>
                  <a:srgbClr val="FFFFFF"/>
                </a:solidFill>
                <a:latin typeface="Poppins" pitchFamily="34" charset="0"/>
                <a:ea typeface="Poppins" pitchFamily="34" charset="-122"/>
                <a:cs typeface="Poppins" pitchFamily="34" charset="-120"/>
              </a:rPr>
              <a:t>C. difficile</a:t>
            </a:r>
            <a:pPr indent="0" marL="0">
              <a:buNone/>
            </a:pPr>
            <a:r>
              <a:rPr lang="en-US" sz="950" dirty="0">
                <a:solidFill>
                  <a:srgbClr val="FFFFFF"/>
                </a:solidFill>
              </a:rPr>
              <a:t>  antibiotic use</a:t>
            </a:r>
            <a:endParaRPr lang="en-US" sz="1150" dirty="0"/>
          </a:p>
        </p:txBody>
      </p:sp>
      <p:sp>
        <p:nvSpPr>
          <p:cNvPr id="31" name="Branch Chronic watery"/>
          <p:cNvSpPr/>
          <p:nvPr/>
        </p:nvSpPr>
        <p:spPr>
          <a:xfrm>
            <a:off x="6232550" y="3188868"/>
            <a:ext cx="2549347" cy="318262"/>
          </a:xfrm>
          <a:prstGeom prst="roundRect">
            <a:avLst>
              <a:gd name="adj" fmla="val 20112"/>
            </a:avLst>
          </a:prstGeom>
          <a:solidFill>
            <a:srgbClr val="067647"/>
          </a:solidFill>
          <a:ln w="12700">
            <a:solidFill>
              <a:srgbClr val="067647"/>
            </a:solidFill>
          </a:ln>
        </p:spPr>
        <p:txBody>
          <a:bodyPr wrap="square" lIns="68580" tIns="68580" rIns="68580" bIns="68580" rtlCol="0" anchor="ctr"/>
          <a:lstStyle/>
          <a:p>
            <a:pPr indent="0" marL="0">
              <a:buNone/>
            </a:pPr>
            <a:r>
              <a:rPr lang="en-US" sz="1150" b="1" dirty="0">
                <a:solidFill>
                  <a:srgbClr val="FFFFFF"/>
                </a:solidFill>
                <a:latin typeface="Poppins" pitchFamily="34" charset="0"/>
                <a:ea typeface="Poppins" pitchFamily="34" charset="-122"/>
                <a:cs typeface="Poppins" pitchFamily="34" charset="-120"/>
              </a:rPr>
              <a:t>Chronic watery</a:t>
            </a:r>
            <a:pPr indent="0" marL="0">
              <a:buNone/>
            </a:pPr>
            <a:r>
              <a:rPr lang="en-US" sz="950" dirty="0">
                <a:solidFill>
                  <a:srgbClr val="FFFFFF"/>
                </a:solidFill>
              </a:rPr>
              <a:t>  &gt;4 wk</a:t>
            </a:r>
            <a:endParaRPr lang="en-US" sz="1150" dirty="0"/>
          </a:p>
        </p:txBody>
      </p:sp>
      <p:sp>
        <p:nvSpPr>
          <p:cNvPr id="32" name="Branch Chronic fatty"/>
          <p:cNvSpPr/>
          <p:nvPr/>
        </p:nvSpPr>
        <p:spPr>
          <a:xfrm>
            <a:off x="8928202" y="3188868"/>
            <a:ext cx="2549347" cy="318262"/>
          </a:xfrm>
          <a:prstGeom prst="roundRect">
            <a:avLst>
              <a:gd name="adj" fmla="val 20112"/>
            </a:avLst>
          </a:prstGeom>
          <a:solidFill>
            <a:srgbClr val="B54708"/>
          </a:solidFill>
          <a:ln w="12700">
            <a:solidFill>
              <a:srgbClr val="B54708"/>
            </a:solidFill>
          </a:ln>
        </p:spPr>
        <p:txBody>
          <a:bodyPr wrap="square" lIns="68580" tIns="68580" rIns="68580" bIns="68580" rtlCol="0" anchor="ctr"/>
          <a:lstStyle/>
          <a:p>
            <a:pPr indent="0" marL="0">
              <a:buNone/>
            </a:pPr>
            <a:r>
              <a:rPr lang="en-US" sz="1150" b="1" dirty="0">
                <a:solidFill>
                  <a:srgbClr val="FFFFFF"/>
                </a:solidFill>
                <a:latin typeface="Poppins" pitchFamily="34" charset="0"/>
                <a:ea typeface="Poppins" pitchFamily="34" charset="-122"/>
                <a:cs typeface="Poppins" pitchFamily="34" charset="-120"/>
              </a:rPr>
              <a:t>Chronic fatty</a:t>
            </a:r>
            <a:pPr indent="0" marL="0">
              <a:buNone/>
            </a:pPr>
            <a:r>
              <a:rPr lang="en-US" sz="950" dirty="0">
                <a:solidFill>
                  <a:srgbClr val="FFFFFF"/>
                </a:solidFill>
              </a:rPr>
              <a:t>  malabsorptive</a:t>
            </a:r>
            <a:endParaRPr lang="en-US" sz="1150" dirty="0"/>
          </a:p>
        </p:txBody>
      </p:sp>
      <p:sp>
        <p:nvSpPr>
          <p:cNvPr id="33" name="Branch Chronic inflammatory"/>
          <p:cNvSpPr/>
          <p:nvPr/>
        </p:nvSpPr>
        <p:spPr>
          <a:xfrm>
            <a:off x="11623853" y="3188868"/>
            <a:ext cx="2549347" cy="318262"/>
          </a:xfrm>
          <a:prstGeom prst="roundRect">
            <a:avLst>
              <a:gd name="adj" fmla="val 20112"/>
            </a:avLst>
          </a:prstGeom>
          <a:solidFill>
            <a:srgbClr val="B54708"/>
          </a:solidFill>
          <a:ln w="12700">
            <a:solidFill>
              <a:srgbClr val="B54708"/>
            </a:solidFill>
          </a:ln>
        </p:spPr>
        <p:txBody>
          <a:bodyPr wrap="square" lIns="68580" tIns="68580" rIns="68580" bIns="68580" rtlCol="0" anchor="ctr"/>
          <a:lstStyle/>
          <a:p>
            <a:pPr indent="0" marL="0">
              <a:buNone/>
            </a:pPr>
            <a:r>
              <a:rPr lang="en-US" sz="1150" b="1" dirty="0">
                <a:solidFill>
                  <a:srgbClr val="FFFFFF"/>
                </a:solidFill>
                <a:latin typeface="Poppins" pitchFamily="34" charset="0"/>
                <a:ea typeface="Poppins" pitchFamily="34" charset="-122"/>
                <a:cs typeface="Poppins" pitchFamily="34" charset="-120"/>
              </a:rPr>
              <a:t>Chronic inflammatory</a:t>
            </a:r>
            <a:pPr indent="0" marL="0">
              <a:buNone/>
            </a:pPr>
            <a:r>
              <a:rPr lang="en-US" sz="950" dirty="0">
                <a:solidFill>
                  <a:srgbClr val="FFFFFF"/>
                </a:solidFill>
              </a:rPr>
              <a:t>  bloody</a:t>
            </a:r>
            <a:endParaRPr lang="en-US" sz="1150" dirty="0"/>
          </a:p>
        </p:txBody>
      </p:sp>
      <p:sp>
        <p:nvSpPr>
          <p:cNvPr id="34" name="Row label CAUSES"/>
          <p:cNvSpPr/>
          <p:nvPr/>
        </p:nvSpPr>
        <p:spPr>
          <a:xfrm>
            <a:off x="457200" y="3598570"/>
            <a:ext cx="292608" cy="843839"/>
          </a:xfrm>
          <a:prstGeom prst="roundRect">
            <a:avLst>
              <a:gd name="adj" fmla="val 18750"/>
            </a:avLst>
          </a:prstGeom>
          <a:solidFill>
            <a:srgbClr val="0B2540"/>
          </a:solidFill>
          <a:ln/>
        </p:spPr>
      </p:sp>
      <p:sp>
        <p:nvSpPr>
          <p:cNvPr id="35" name="Row label text CAUSES"/>
          <p:cNvSpPr txBox="1"/>
          <p:nvPr/>
        </p:nvSpPr>
        <p:spPr>
          <a:xfrm rot="16200000">
            <a:off x="181585" y="3874186"/>
            <a:ext cx="843839"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6" name="causes Acute infectious"/>
          <p:cNvSpPr/>
          <p:nvPr/>
        </p:nvSpPr>
        <p:spPr>
          <a:xfrm>
            <a:off x="841248" y="3598570"/>
            <a:ext cx="2549347" cy="843839"/>
          </a:xfrm>
          <a:prstGeom prst="roundRect">
            <a:avLst>
              <a:gd name="adj" fmla="val 6502"/>
            </a:avLst>
          </a:prstGeom>
          <a:solidFill>
            <a:srgbClr val="FFFFFF"/>
          </a:solidFill>
          <a:ln w="9525">
            <a:solidFill>
              <a:srgbClr val="CBD5E1"/>
            </a:solidFill>
            <a:prstDash val="solid"/>
          </a:ln>
        </p:spPr>
      </p:sp>
      <p:sp>
        <p:nvSpPr>
          <p:cNvPr id="37" name="causes items Acute infectious"/>
          <p:cNvSpPr txBox="1"/>
          <p:nvPr/>
        </p:nvSpPr>
        <p:spPr>
          <a:xfrm>
            <a:off x="909828" y="3667150"/>
            <a:ext cx="2412187" cy="7066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Norovirus; traveller's E. coli</a:t>
            </a:r>
            <a:endParaRPr lang="en-US" sz="1100" dirty="0"/>
          </a:p>
          <a:p>
            <a:pPr marL="114300" indent="-114300">
              <a:lnSpc>
                <a:spcPct val="90000"/>
              </a:lnSpc>
              <a:spcAft>
                <a:spcPts val="200"/>
              </a:spcAft>
              <a:buSzPct val="100000"/>
              <a:buChar char="•"/>
            </a:pPr>
            <a:r>
              <a:rPr lang="en-US" sz="1100" dirty="0">
                <a:solidFill>
                  <a:srgbClr val="0B1220"/>
                </a:solidFill>
              </a:rPr>
              <a:t>Campylobacter, Salmonella, Shigella</a:t>
            </a:r>
            <a:endParaRPr lang="en-US" sz="1100" dirty="0"/>
          </a:p>
          <a:p>
            <a:pPr marL="114300" indent="-114300">
              <a:lnSpc>
                <a:spcPct val="90000"/>
              </a:lnSpc>
              <a:spcAft>
                <a:spcPts val="200"/>
              </a:spcAft>
              <a:buSzPct val="100000"/>
              <a:buChar char="•"/>
            </a:pPr>
            <a:r>
              <a:rPr lang="en-US" sz="1100" b="1" dirty="0">
                <a:solidFill>
                  <a:srgbClr val="B42318"/>
                </a:solidFill>
              </a:rPr>
              <a:t>Shiga toxin E. coli O157 (HUS)¹˒⁵</a:t>
            </a:r>
            <a:endParaRPr lang="en-US" sz="1100" dirty="0"/>
          </a:p>
        </p:txBody>
      </p:sp>
      <p:sp>
        <p:nvSpPr>
          <p:cNvPr id="38" name="Chevron"/>
          <p:cNvSpPr/>
          <p:nvPr/>
        </p:nvSpPr>
        <p:spPr>
          <a:xfrm rot="10800000">
            <a:off x="2051914" y="4465269"/>
            <a:ext cx="128016" cy="64008"/>
          </a:xfrm>
          <a:prstGeom prst="triangle">
            <a:avLst/>
          </a:prstGeom>
          <a:solidFill>
            <a:srgbClr val="CBD5E1"/>
          </a:solidFill>
          <a:ln/>
        </p:spPr>
      </p:sp>
      <p:sp>
        <p:nvSpPr>
          <p:cNvPr id="39" name="causes C. difficile"/>
          <p:cNvSpPr/>
          <p:nvPr/>
        </p:nvSpPr>
        <p:spPr>
          <a:xfrm>
            <a:off x="3536899" y="3598570"/>
            <a:ext cx="2549347" cy="843839"/>
          </a:xfrm>
          <a:prstGeom prst="roundRect">
            <a:avLst>
              <a:gd name="adj" fmla="val 6502"/>
            </a:avLst>
          </a:prstGeom>
          <a:solidFill>
            <a:srgbClr val="FFFFFF"/>
          </a:solidFill>
          <a:ln w="9525">
            <a:solidFill>
              <a:srgbClr val="CBD5E1"/>
            </a:solidFill>
            <a:prstDash val="solid"/>
          </a:ln>
        </p:spPr>
      </p:sp>
      <p:sp>
        <p:nvSpPr>
          <p:cNvPr id="40" name="causes items C. difficile"/>
          <p:cNvSpPr txBox="1"/>
          <p:nvPr/>
        </p:nvSpPr>
        <p:spPr>
          <a:xfrm>
            <a:off x="3605479" y="3667150"/>
            <a:ext cx="2412187" cy="7066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Antibiotics within 3 mo³</a:t>
            </a:r>
            <a:endParaRPr lang="en-US" sz="1100" dirty="0"/>
          </a:p>
          <a:p>
            <a:pPr marL="114300" indent="-114300">
              <a:lnSpc>
                <a:spcPct val="90000"/>
              </a:lnSpc>
              <a:spcAft>
                <a:spcPts val="200"/>
              </a:spcAft>
              <a:buSzPct val="100000"/>
              <a:buChar char="•"/>
            </a:pPr>
            <a:r>
              <a:rPr lang="en-US" sz="1100" dirty="0">
                <a:solidFill>
                  <a:srgbClr val="0B1220"/>
                </a:solidFill>
              </a:rPr>
              <a:t>Hospital stay, age ≥65, PPI³˒¹¹</a:t>
            </a:r>
            <a:endParaRPr lang="en-US" sz="1100" dirty="0"/>
          </a:p>
          <a:p>
            <a:pPr marL="114300" indent="-114300">
              <a:lnSpc>
                <a:spcPct val="90000"/>
              </a:lnSpc>
              <a:spcAft>
                <a:spcPts val="200"/>
              </a:spcAft>
              <a:buSzPct val="100000"/>
              <a:buChar char="•"/>
            </a:pPr>
            <a:r>
              <a:rPr lang="en-US" sz="1100" b="1" dirty="0">
                <a:solidFill>
                  <a:srgbClr val="B42318"/>
                </a:solidFill>
              </a:rPr>
              <a:t>Fulminant colitis, megacolon</a:t>
            </a:r>
            <a:endParaRPr lang="en-US" sz="1100" dirty="0"/>
          </a:p>
        </p:txBody>
      </p:sp>
      <p:sp>
        <p:nvSpPr>
          <p:cNvPr id="41" name="Chevron"/>
          <p:cNvSpPr/>
          <p:nvPr/>
        </p:nvSpPr>
        <p:spPr>
          <a:xfrm rot="10800000">
            <a:off x="4747565" y="4465269"/>
            <a:ext cx="128016" cy="64008"/>
          </a:xfrm>
          <a:prstGeom prst="triangle">
            <a:avLst/>
          </a:prstGeom>
          <a:solidFill>
            <a:srgbClr val="CBD5E1"/>
          </a:solidFill>
          <a:ln/>
        </p:spPr>
      </p:sp>
      <p:sp>
        <p:nvSpPr>
          <p:cNvPr id="42" name="causes Chronic watery"/>
          <p:cNvSpPr/>
          <p:nvPr/>
        </p:nvSpPr>
        <p:spPr>
          <a:xfrm>
            <a:off x="6232550" y="3598570"/>
            <a:ext cx="2549347" cy="843839"/>
          </a:xfrm>
          <a:prstGeom prst="roundRect">
            <a:avLst>
              <a:gd name="adj" fmla="val 6502"/>
            </a:avLst>
          </a:prstGeom>
          <a:solidFill>
            <a:srgbClr val="FFFFFF"/>
          </a:solidFill>
          <a:ln w="9525">
            <a:solidFill>
              <a:srgbClr val="CBD5E1"/>
            </a:solidFill>
            <a:prstDash val="solid"/>
          </a:ln>
        </p:spPr>
      </p:sp>
      <p:sp>
        <p:nvSpPr>
          <p:cNvPr id="43" name="causes items Chronic watery"/>
          <p:cNvSpPr txBox="1"/>
          <p:nvPr/>
        </p:nvSpPr>
        <p:spPr>
          <a:xfrm>
            <a:off x="6301130" y="3667150"/>
            <a:ext cx="2412187" cy="7066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IBS-D, microscopic colitis</a:t>
            </a:r>
            <a:endParaRPr lang="en-US" sz="1100" dirty="0"/>
          </a:p>
          <a:p>
            <a:pPr marL="114300" indent="-114300">
              <a:lnSpc>
                <a:spcPct val="90000"/>
              </a:lnSpc>
              <a:spcAft>
                <a:spcPts val="200"/>
              </a:spcAft>
              <a:buSzPct val="100000"/>
              <a:buChar char="•"/>
            </a:pPr>
            <a:r>
              <a:rPr lang="en-US" sz="1100" dirty="0">
                <a:solidFill>
                  <a:srgbClr val="0B1220"/>
                </a:solidFill>
              </a:rPr>
              <a:t>Drugs, bile acid; lactose, sorbitol</a:t>
            </a:r>
            <a:endParaRPr lang="en-US" sz="1100" dirty="0"/>
          </a:p>
          <a:p>
            <a:pPr marL="114300" indent="-114300">
              <a:lnSpc>
                <a:spcPct val="90000"/>
              </a:lnSpc>
              <a:spcAft>
                <a:spcPts val="200"/>
              </a:spcAft>
              <a:buSzPct val="100000"/>
              <a:buChar char="•"/>
            </a:pPr>
            <a:r>
              <a:rPr lang="en-US" sz="1100" dirty="0">
                <a:solidFill>
                  <a:srgbClr val="0B1220"/>
                </a:solidFill>
              </a:rPr>
              <a:t>Hyperthyroidism, neuroendocrine tumour</a:t>
            </a:r>
            <a:endParaRPr lang="en-US" sz="1100" dirty="0"/>
          </a:p>
        </p:txBody>
      </p:sp>
      <p:sp>
        <p:nvSpPr>
          <p:cNvPr id="44" name="Chevron"/>
          <p:cNvSpPr/>
          <p:nvPr/>
        </p:nvSpPr>
        <p:spPr>
          <a:xfrm rot="10800000">
            <a:off x="7443216" y="4465269"/>
            <a:ext cx="128016" cy="64008"/>
          </a:xfrm>
          <a:prstGeom prst="triangle">
            <a:avLst/>
          </a:prstGeom>
          <a:solidFill>
            <a:srgbClr val="CBD5E1"/>
          </a:solidFill>
          <a:ln/>
        </p:spPr>
      </p:sp>
      <p:sp>
        <p:nvSpPr>
          <p:cNvPr id="45" name="causes Chronic fatty"/>
          <p:cNvSpPr/>
          <p:nvPr/>
        </p:nvSpPr>
        <p:spPr>
          <a:xfrm>
            <a:off x="8928202" y="3598570"/>
            <a:ext cx="2549347" cy="843839"/>
          </a:xfrm>
          <a:prstGeom prst="roundRect">
            <a:avLst>
              <a:gd name="adj" fmla="val 6502"/>
            </a:avLst>
          </a:prstGeom>
          <a:solidFill>
            <a:srgbClr val="FFFFFF"/>
          </a:solidFill>
          <a:ln w="9525">
            <a:solidFill>
              <a:srgbClr val="CBD5E1"/>
            </a:solidFill>
            <a:prstDash val="solid"/>
          </a:ln>
        </p:spPr>
      </p:sp>
      <p:sp>
        <p:nvSpPr>
          <p:cNvPr id="46" name="causes items Chronic fatty"/>
          <p:cNvSpPr txBox="1"/>
          <p:nvPr/>
        </p:nvSpPr>
        <p:spPr>
          <a:xfrm>
            <a:off x="8996782" y="3667150"/>
            <a:ext cx="2412187" cy="7066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Celiac disease</a:t>
            </a:r>
            <a:endParaRPr lang="en-US" sz="1100" dirty="0"/>
          </a:p>
          <a:p>
            <a:pPr marL="114300" indent="-114300">
              <a:lnSpc>
                <a:spcPct val="90000"/>
              </a:lnSpc>
              <a:spcAft>
                <a:spcPts val="200"/>
              </a:spcAft>
              <a:buSzPct val="100000"/>
              <a:buChar char="•"/>
            </a:pPr>
            <a:r>
              <a:rPr lang="en-US" sz="1100" dirty="0">
                <a:solidFill>
                  <a:srgbClr val="0B1220"/>
                </a:solidFill>
              </a:rPr>
              <a:t>Pancreatic insufficiency</a:t>
            </a:r>
            <a:endParaRPr lang="en-US" sz="1100" dirty="0"/>
          </a:p>
          <a:p>
            <a:pPr marL="114300" indent="-114300">
              <a:lnSpc>
                <a:spcPct val="90000"/>
              </a:lnSpc>
              <a:spcAft>
                <a:spcPts val="200"/>
              </a:spcAft>
              <a:buSzPct val="100000"/>
              <a:buChar char="•"/>
            </a:pPr>
            <a:r>
              <a:rPr lang="en-US" sz="1100" dirty="0">
                <a:solidFill>
                  <a:srgbClr val="0B1220"/>
                </a:solidFill>
              </a:rPr>
              <a:t>Bacterial overgrowth, short bowel</a:t>
            </a:r>
            <a:endParaRPr lang="en-US" sz="1100" dirty="0"/>
          </a:p>
        </p:txBody>
      </p:sp>
      <p:sp>
        <p:nvSpPr>
          <p:cNvPr id="47" name="Chevron"/>
          <p:cNvSpPr/>
          <p:nvPr/>
        </p:nvSpPr>
        <p:spPr>
          <a:xfrm rot="10800000">
            <a:off x="10138867" y="4465269"/>
            <a:ext cx="128016" cy="64008"/>
          </a:xfrm>
          <a:prstGeom prst="triangle">
            <a:avLst/>
          </a:prstGeom>
          <a:solidFill>
            <a:srgbClr val="CBD5E1"/>
          </a:solidFill>
          <a:ln/>
        </p:spPr>
      </p:sp>
      <p:sp>
        <p:nvSpPr>
          <p:cNvPr id="48" name="causes Chronic inflammatory"/>
          <p:cNvSpPr/>
          <p:nvPr/>
        </p:nvSpPr>
        <p:spPr>
          <a:xfrm>
            <a:off x="11623853" y="3598570"/>
            <a:ext cx="2549347" cy="843839"/>
          </a:xfrm>
          <a:prstGeom prst="roundRect">
            <a:avLst>
              <a:gd name="adj" fmla="val 6502"/>
            </a:avLst>
          </a:prstGeom>
          <a:solidFill>
            <a:srgbClr val="FFFFFF"/>
          </a:solidFill>
          <a:ln w="9525">
            <a:solidFill>
              <a:srgbClr val="CBD5E1"/>
            </a:solidFill>
            <a:prstDash val="solid"/>
          </a:ln>
        </p:spPr>
      </p:sp>
      <p:sp>
        <p:nvSpPr>
          <p:cNvPr id="49" name="causes items Chronic inflammatory"/>
          <p:cNvSpPr txBox="1"/>
          <p:nvPr/>
        </p:nvSpPr>
        <p:spPr>
          <a:xfrm>
            <a:off x="11692433" y="3667150"/>
            <a:ext cx="2412187" cy="7066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b="1" dirty="0">
                <a:solidFill>
                  <a:srgbClr val="B42318"/>
                </a:solidFill>
              </a:rPr>
              <a:t>Colorectal cancer</a:t>
            </a:r>
            <a:endParaRPr lang="en-US" sz="1100" dirty="0"/>
          </a:p>
          <a:p>
            <a:pPr marL="114300" indent="-114300">
              <a:lnSpc>
                <a:spcPct val="90000"/>
              </a:lnSpc>
              <a:spcAft>
                <a:spcPts val="200"/>
              </a:spcAft>
              <a:buSzPct val="100000"/>
              <a:buChar char="•"/>
            </a:pPr>
            <a:r>
              <a:rPr lang="en-US" sz="1100" dirty="0">
                <a:solidFill>
                  <a:srgbClr val="0B1220"/>
                </a:solidFill>
              </a:rPr>
              <a:t>Crohn disease, ulcerative colitis</a:t>
            </a:r>
            <a:endParaRPr lang="en-US" sz="1100" dirty="0"/>
          </a:p>
          <a:p>
            <a:pPr marL="114300" indent="-114300">
              <a:lnSpc>
                <a:spcPct val="90000"/>
              </a:lnSpc>
              <a:spcAft>
                <a:spcPts val="200"/>
              </a:spcAft>
              <a:buSzPct val="100000"/>
              <a:buChar char="•"/>
            </a:pPr>
            <a:r>
              <a:rPr lang="en-US" sz="1100" dirty="0">
                <a:solidFill>
                  <a:srgbClr val="0B1220"/>
                </a:solidFill>
              </a:rPr>
              <a:t>Ischemic, radiation, CMV colitis</a:t>
            </a:r>
            <a:endParaRPr lang="en-US" sz="1100" dirty="0"/>
          </a:p>
        </p:txBody>
      </p:sp>
      <p:sp>
        <p:nvSpPr>
          <p:cNvPr id="50" name="Chevron"/>
          <p:cNvSpPr/>
          <p:nvPr/>
        </p:nvSpPr>
        <p:spPr>
          <a:xfrm rot="10800000">
            <a:off x="12834518" y="4465269"/>
            <a:ext cx="128016" cy="64008"/>
          </a:xfrm>
          <a:prstGeom prst="triangle">
            <a:avLst/>
          </a:prstGeom>
          <a:solidFill>
            <a:srgbClr val="CBD5E1"/>
          </a:solidFill>
          <a:ln/>
        </p:spPr>
      </p:sp>
      <p:sp>
        <p:nvSpPr>
          <p:cNvPr id="51" name="Row label CLUES"/>
          <p:cNvSpPr/>
          <p:nvPr/>
        </p:nvSpPr>
        <p:spPr>
          <a:xfrm>
            <a:off x="457200" y="4552137"/>
            <a:ext cx="292608" cy="818439"/>
          </a:xfrm>
          <a:prstGeom prst="roundRect">
            <a:avLst>
              <a:gd name="adj" fmla="val 18750"/>
            </a:avLst>
          </a:prstGeom>
          <a:solidFill>
            <a:srgbClr val="334155"/>
          </a:solidFill>
          <a:ln/>
        </p:spPr>
      </p:sp>
      <p:sp>
        <p:nvSpPr>
          <p:cNvPr id="52" name="Row label text CLUES"/>
          <p:cNvSpPr txBox="1"/>
          <p:nvPr/>
        </p:nvSpPr>
        <p:spPr>
          <a:xfrm rot="16200000">
            <a:off x="194285" y="4815053"/>
            <a:ext cx="818439"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53" name="clues Acute infectious"/>
          <p:cNvSpPr/>
          <p:nvPr/>
        </p:nvSpPr>
        <p:spPr>
          <a:xfrm>
            <a:off x="841248" y="4552137"/>
            <a:ext cx="2549347" cy="818439"/>
          </a:xfrm>
          <a:prstGeom prst="roundRect">
            <a:avLst>
              <a:gd name="adj" fmla="val 6703"/>
            </a:avLst>
          </a:prstGeom>
          <a:solidFill>
            <a:srgbClr val="F7F9FC"/>
          </a:solidFill>
          <a:ln w="9525">
            <a:solidFill>
              <a:srgbClr val="E2E8F0"/>
            </a:solidFill>
            <a:prstDash val="solid"/>
          </a:ln>
        </p:spPr>
      </p:sp>
      <p:sp>
        <p:nvSpPr>
          <p:cNvPr id="54" name="clues items Acute infectious"/>
          <p:cNvSpPr txBox="1"/>
          <p:nvPr/>
        </p:nvSpPr>
        <p:spPr>
          <a:xfrm>
            <a:off x="909828" y="4620717"/>
            <a:ext cx="2412187" cy="6812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Large, watery: small bowel¹¹</a:t>
            </a:r>
            <a:endParaRPr lang="en-US" sz="1100" dirty="0"/>
          </a:p>
          <a:p>
            <a:pPr marL="114300" indent="-114300">
              <a:lnSpc>
                <a:spcPct val="90000"/>
              </a:lnSpc>
              <a:spcAft>
                <a:spcPts val="200"/>
              </a:spcAft>
              <a:buSzPct val="100000"/>
              <a:buChar char="•"/>
            </a:pPr>
            <a:r>
              <a:rPr lang="en-US" sz="1100" dirty="0">
                <a:solidFill>
                  <a:srgbClr val="0B1220"/>
                </a:solidFill>
              </a:rPr>
              <a:t>Blood, tenesmus, fever: colonic¹¹</a:t>
            </a:r>
            <a:endParaRPr lang="en-US" sz="1100" dirty="0"/>
          </a:p>
          <a:p>
            <a:pPr marL="114300" indent="-114300">
              <a:lnSpc>
                <a:spcPct val="90000"/>
              </a:lnSpc>
              <a:spcAft>
                <a:spcPts val="200"/>
              </a:spcAft>
              <a:buSzPct val="100000"/>
              <a:buChar char="•"/>
            </a:pPr>
            <a:r>
              <a:rPr lang="en-US" sz="1100" dirty="0">
                <a:solidFill>
                  <a:srgbClr val="0B1220"/>
                </a:solidFill>
              </a:rPr>
              <a:t>Travel, food, sick contacts</a:t>
            </a:r>
            <a:endParaRPr lang="en-US" sz="1100" dirty="0"/>
          </a:p>
        </p:txBody>
      </p:sp>
      <p:sp>
        <p:nvSpPr>
          <p:cNvPr id="55" name="Chevron"/>
          <p:cNvSpPr/>
          <p:nvPr/>
        </p:nvSpPr>
        <p:spPr>
          <a:xfrm rot="10800000">
            <a:off x="2051914" y="5393436"/>
            <a:ext cx="128016" cy="64008"/>
          </a:xfrm>
          <a:prstGeom prst="triangle">
            <a:avLst/>
          </a:prstGeom>
          <a:solidFill>
            <a:srgbClr val="CBD5E1"/>
          </a:solidFill>
          <a:ln/>
        </p:spPr>
      </p:sp>
      <p:sp>
        <p:nvSpPr>
          <p:cNvPr id="56" name="clues C. difficile"/>
          <p:cNvSpPr/>
          <p:nvPr/>
        </p:nvSpPr>
        <p:spPr>
          <a:xfrm>
            <a:off x="3536899" y="4552137"/>
            <a:ext cx="2549347" cy="818439"/>
          </a:xfrm>
          <a:prstGeom prst="roundRect">
            <a:avLst>
              <a:gd name="adj" fmla="val 6703"/>
            </a:avLst>
          </a:prstGeom>
          <a:solidFill>
            <a:srgbClr val="F7F9FC"/>
          </a:solidFill>
          <a:ln w="9525">
            <a:solidFill>
              <a:srgbClr val="E2E8F0"/>
            </a:solidFill>
            <a:prstDash val="solid"/>
          </a:ln>
        </p:spPr>
      </p:sp>
      <p:sp>
        <p:nvSpPr>
          <p:cNvPr id="57" name="clues items C. difficile"/>
          <p:cNvSpPr txBox="1"/>
          <p:nvPr/>
        </p:nvSpPr>
        <p:spPr>
          <a:xfrm>
            <a:off x="3605479" y="4620717"/>
            <a:ext cx="2412187" cy="6812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≥3 unformed stools in 24 h³</a:t>
            </a:r>
            <a:endParaRPr lang="en-US" sz="1100" dirty="0"/>
          </a:p>
          <a:p>
            <a:pPr marL="114300" indent="-114300">
              <a:lnSpc>
                <a:spcPct val="90000"/>
              </a:lnSpc>
              <a:spcAft>
                <a:spcPts val="200"/>
              </a:spcAft>
              <a:buSzPct val="100000"/>
              <a:buChar char="•"/>
            </a:pPr>
            <a:r>
              <a:rPr lang="en-US" sz="1100" dirty="0">
                <a:solidFill>
                  <a:srgbClr val="0B1220"/>
                </a:solidFill>
              </a:rPr>
              <a:t>Fever, ↑WBC, abdominal pain</a:t>
            </a:r>
            <a:endParaRPr lang="en-US" sz="1100" dirty="0"/>
          </a:p>
        </p:txBody>
      </p:sp>
      <p:sp>
        <p:nvSpPr>
          <p:cNvPr id="58" name="Chevron"/>
          <p:cNvSpPr/>
          <p:nvPr/>
        </p:nvSpPr>
        <p:spPr>
          <a:xfrm rot="10800000">
            <a:off x="4747565" y="5393436"/>
            <a:ext cx="128016" cy="64008"/>
          </a:xfrm>
          <a:prstGeom prst="triangle">
            <a:avLst/>
          </a:prstGeom>
          <a:solidFill>
            <a:srgbClr val="CBD5E1"/>
          </a:solidFill>
          <a:ln/>
        </p:spPr>
      </p:sp>
      <p:sp>
        <p:nvSpPr>
          <p:cNvPr id="59" name="clues Chronic watery"/>
          <p:cNvSpPr/>
          <p:nvPr/>
        </p:nvSpPr>
        <p:spPr>
          <a:xfrm>
            <a:off x="6232550" y="4552137"/>
            <a:ext cx="2549347" cy="818439"/>
          </a:xfrm>
          <a:prstGeom prst="roundRect">
            <a:avLst>
              <a:gd name="adj" fmla="val 6703"/>
            </a:avLst>
          </a:prstGeom>
          <a:solidFill>
            <a:srgbClr val="F7F9FC"/>
          </a:solidFill>
          <a:ln w="9525">
            <a:solidFill>
              <a:srgbClr val="E2E8F0"/>
            </a:solidFill>
            <a:prstDash val="solid"/>
          </a:ln>
        </p:spPr>
      </p:sp>
      <p:sp>
        <p:nvSpPr>
          <p:cNvPr id="60" name="clues items Chronic watery"/>
          <p:cNvSpPr txBox="1"/>
          <p:nvPr/>
        </p:nvSpPr>
        <p:spPr>
          <a:xfrm>
            <a:off x="6301130" y="4620717"/>
            <a:ext cx="2412187" cy="6812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Osmotic gap &gt;125 mOsm/kg: osmotic¹¹</a:t>
            </a:r>
            <a:endParaRPr lang="en-US" sz="1100" dirty="0"/>
          </a:p>
          <a:p>
            <a:pPr marL="114300" indent="-114300">
              <a:lnSpc>
                <a:spcPct val="90000"/>
              </a:lnSpc>
              <a:spcAft>
                <a:spcPts val="200"/>
              </a:spcAft>
              <a:buSzPct val="100000"/>
              <a:buChar char="•"/>
            </a:pPr>
            <a:r>
              <a:rPr lang="en-US" sz="1100" dirty="0">
                <a:solidFill>
                  <a:srgbClr val="0B1220"/>
                </a:solidFill>
              </a:rPr>
              <a:t>Gap &lt;50, persists fasting: secretory¹¹</a:t>
            </a:r>
            <a:endParaRPr lang="en-US" sz="1100" dirty="0"/>
          </a:p>
        </p:txBody>
      </p:sp>
      <p:sp>
        <p:nvSpPr>
          <p:cNvPr id="61" name="Chevron"/>
          <p:cNvSpPr/>
          <p:nvPr/>
        </p:nvSpPr>
        <p:spPr>
          <a:xfrm rot="10800000">
            <a:off x="7443216" y="5393436"/>
            <a:ext cx="128016" cy="64008"/>
          </a:xfrm>
          <a:prstGeom prst="triangle">
            <a:avLst/>
          </a:prstGeom>
          <a:solidFill>
            <a:srgbClr val="CBD5E1"/>
          </a:solidFill>
          <a:ln/>
        </p:spPr>
      </p:sp>
      <p:sp>
        <p:nvSpPr>
          <p:cNvPr id="62" name="clues Chronic fatty"/>
          <p:cNvSpPr/>
          <p:nvPr/>
        </p:nvSpPr>
        <p:spPr>
          <a:xfrm>
            <a:off x="8928202" y="4552137"/>
            <a:ext cx="2549347" cy="818439"/>
          </a:xfrm>
          <a:prstGeom prst="roundRect">
            <a:avLst>
              <a:gd name="adj" fmla="val 6703"/>
            </a:avLst>
          </a:prstGeom>
          <a:solidFill>
            <a:srgbClr val="F7F9FC"/>
          </a:solidFill>
          <a:ln w="9525">
            <a:solidFill>
              <a:srgbClr val="E2E8F0"/>
            </a:solidFill>
            <a:prstDash val="solid"/>
          </a:ln>
        </p:spPr>
      </p:sp>
      <p:sp>
        <p:nvSpPr>
          <p:cNvPr id="63" name="clues items Chronic fatty"/>
          <p:cNvSpPr txBox="1"/>
          <p:nvPr/>
        </p:nvSpPr>
        <p:spPr>
          <a:xfrm>
            <a:off x="8996782" y="4620717"/>
            <a:ext cx="2412187" cy="6812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Greasy, foul, floating stools</a:t>
            </a:r>
            <a:endParaRPr lang="en-US" sz="1100" dirty="0"/>
          </a:p>
          <a:p>
            <a:pPr marL="114300" indent="-114300">
              <a:lnSpc>
                <a:spcPct val="90000"/>
              </a:lnSpc>
              <a:spcAft>
                <a:spcPts val="200"/>
              </a:spcAft>
              <a:buSzPct val="100000"/>
              <a:buChar char="•"/>
            </a:pPr>
            <a:r>
              <a:rPr lang="en-US" sz="1100" dirty="0">
                <a:solidFill>
                  <a:srgbClr val="0B1220"/>
                </a:solidFill>
              </a:rPr>
              <a:t>Weight loss; low iron or B12</a:t>
            </a:r>
            <a:endParaRPr lang="en-US" sz="1100" dirty="0"/>
          </a:p>
        </p:txBody>
      </p:sp>
      <p:sp>
        <p:nvSpPr>
          <p:cNvPr id="64" name="Chevron"/>
          <p:cNvSpPr/>
          <p:nvPr/>
        </p:nvSpPr>
        <p:spPr>
          <a:xfrm rot="10800000">
            <a:off x="10138867" y="5393436"/>
            <a:ext cx="128016" cy="64008"/>
          </a:xfrm>
          <a:prstGeom prst="triangle">
            <a:avLst/>
          </a:prstGeom>
          <a:solidFill>
            <a:srgbClr val="CBD5E1"/>
          </a:solidFill>
          <a:ln/>
        </p:spPr>
      </p:sp>
      <p:sp>
        <p:nvSpPr>
          <p:cNvPr id="65" name="clues Chronic inflammatory"/>
          <p:cNvSpPr/>
          <p:nvPr/>
        </p:nvSpPr>
        <p:spPr>
          <a:xfrm>
            <a:off x="11623853" y="4552137"/>
            <a:ext cx="2549347" cy="818439"/>
          </a:xfrm>
          <a:prstGeom prst="roundRect">
            <a:avLst>
              <a:gd name="adj" fmla="val 6703"/>
            </a:avLst>
          </a:prstGeom>
          <a:solidFill>
            <a:srgbClr val="F7F9FC"/>
          </a:solidFill>
          <a:ln w="9525">
            <a:solidFill>
              <a:srgbClr val="E2E8F0"/>
            </a:solidFill>
            <a:prstDash val="solid"/>
          </a:ln>
        </p:spPr>
      </p:sp>
      <p:sp>
        <p:nvSpPr>
          <p:cNvPr id="66" name="clues items Chronic inflammatory"/>
          <p:cNvSpPr txBox="1"/>
          <p:nvPr/>
        </p:nvSpPr>
        <p:spPr>
          <a:xfrm>
            <a:off x="11692433" y="4620717"/>
            <a:ext cx="2412187" cy="6812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Onset &gt;50 y, blood, nocturnal⁸˒¹¹</a:t>
            </a:r>
            <a:endParaRPr lang="en-US" sz="1100" dirty="0"/>
          </a:p>
          <a:p>
            <a:pPr marL="114300" indent="-114300">
              <a:lnSpc>
                <a:spcPct val="90000"/>
              </a:lnSpc>
              <a:spcAft>
                <a:spcPts val="200"/>
              </a:spcAft>
              <a:buSzPct val="100000"/>
              <a:buChar char="•"/>
            </a:pPr>
            <a:r>
              <a:rPr lang="en-US" sz="1100" dirty="0">
                <a:solidFill>
                  <a:srgbClr val="0B1220"/>
                </a:solidFill>
              </a:rPr>
              <a:t>Weight loss, anemia, fever</a:t>
            </a:r>
            <a:endParaRPr lang="en-US" sz="1100" dirty="0"/>
          </a:p>
        </p:txBody>
      </p:sp>
      <p:sp>
        <p:nvSpPr>
          <p:cNvPr id="67" name="Chevron"/>
          <p:cNvSpPr/>
          <p:nvPr/>
        </p:nvSpPr>
        <p:spPr>
          <a:xfrm rot="10800000">
            <a:off x="12834518" y="5393436"/>
            <a:ext cx="128016" cy="64008"/>
          </a:xfrm>
          <a:prstGeom prst="triangle">
            <a:avLst/>
          </a:prstGeom>
          <a:solidFill>
            <a:srgbClr val="CBD5E1"/>
          </a:solidFill>
          <a:ln/>
        </p:spPr>
      </p:sp>
      <p:sp>
        <p:nvSpPr>
          <p:cNvPr id="68" name="Row label WORKUP"/>
          <p:cNvSpPr/>
          <p:nvPr/>
        </p:nvSpPr>
        <p:spPr>
          <a:xfrm>
            <a:off x="457200" y="5480304"/>
            <a:ext cx="292608" cy="843839"/>
          </a:xfrm>
          <a:prstGeom prst="roundRect">
            <a:avLst>
              <a:gd name="adj" fmla="val 18750"/>
            </a:avLst>
          </a:prstGeom>
          <a:solidFill>
            <a:srgbClr val="0A6AA3"/>
          </a:solidFill>
          <a:ln/>
        </p:spPr>
      </p:sp>
      <p:sp>
        <p:nvSpPr>
          <p:cNvPr id="69" name="Row label text WORKUP"/>
          <p:cNvSpPr txBox="1"/>
          <p:nvPr/>
        </p:nvSpPr>
        <p:spPr>
          <a:xfrm rot="16200000">
            <a:off x="181585" y="5755919"/>
            <a:ext cx="843839"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70" name="workup Acute infectious"/>
          <p:cNvSpPr/>
          <p:nvPr/>
        </p:nvSpPr>
        <p:spPr>
          <a:xfrm>
            <a:off x="841248" y="5480304"/>
            <a:ext cx="2549347" cy="843839"/>
          </a:xfrm>
          <a:prstGeom prst="roundRect">
            <a:avLst>
              <a:gd name="adj" fmla="val 6502"/>
            </a:avLst>
          </a:prstGeom>
          <a:solidFill>
            <a:srgbClr val="0A6AA3">
              <a:alpha val="9000"/>
            </a:srgbClr>
          </a:solidFill>
          <a:ln/>
        </p:spPr>
      </p:sp>
      <p:sp>
        <p:nvSpPr>
          <p:cNvPr id="71" name="workup items Acute infectious"/>
          <p:cNvSpPr txBox="1"/>
          <p:nvPr/>
        </p:nvSpPr>
        <p:spPr>
          <a:xfrm>
            <a:off x="909828" y="5548884"/>
            <a:ext cx="2412187" cy="7066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None if mild and not high-risk¹˒²</a:t>
            </a:r>
            <a:endParaRPr lang="en-US" sz="1100" dirty="0"/>
          </a:p>
          <a:p>
            <a:pPr marL="114300" indent="-114300">
              <a:lnSpc>
                <a:spcPct val="90000"/>
              </a:lnSpc>
              <a:spcAft>
                <a:spcPts val="200"/>
              </a:spcAft>
              <a:buSzPct val="100000"/>
              <a:buChar char="•"/>
            </a:pPr>
            <a:r>
              <a:rPr lang="en-US" sz="1100" dirty="0">
                <a:solidFill>
                  <a:srgbClr val="0B1220"/>
                </a:solidFill>
              </a:rPr>
              <a:t>Stool culture or PCR if severe¹</a:t>
            </a:r>
            <a:endParaRPr lang="en-US" sz="1100" dirty="0"/>
          </a:p>
          <a:p>
            <a:pPr marL="114300" indent="-114300">
              <a:lnSpc>
                <a:spcPct val="90000"/>
              </a:lnSpc>
              <a:spcAft>
                <a:spcPts val="200"/>
              </a:spcAft>
              <a:buSzPct val="100000"/>
              <a:buChar char="•"/>
            </a:pPr>
            <a:r>
              <a:rPr lang="en-US" sz="1100" dirty="0">
                <a:solidFill>
                  <a:srgbClr val="0B1220"/>
                </a:solidFill>
              </a:rPr>
              <a:t>Shiga toxin if bloody¹</a:t>
            </a:r>
            <a:endParaRPr lang="en-US" sz="1100" dirty="0"/>
          </a:p>
        </p:txBody>
      </p:sp>
      <p:sp>
        <p:nvSpPr>
          <p:cNvPr id="72" name="Chevron"/>
          <p:cNvSpPr/>
          <p:nvPr/>
        </p:nvSpPr>
        <p:spPr>
          <a:xfrm rot="10800000">
            <a:off x="2051914" y="6347003"/>
            <a:ext cx="128016" cy="64008"/>
          </a:xfrm>
          <a:prstGeom prst="triangle">
            <a:avLst/>
          </a:prstGeom>
          <a:solidFill>
            <a:srgbClr val="CBD5E1"/>
          </a:solidFill>
          <a:ln/>
        </p:spPr>
      </p:sp>
      <p:sp>
        <p:nvSpPr>
          <p:cNvPr id="73" name="workup C. difficile"/>
          <p:cNvSpPr/>
          <p:nvPr/>
        </p:nvSpPr>
        <p:spPr>
          <a:xfrm>
            <a:off x="3536899" y="5480304"/>
            <a:ext cx="2549347" cy="843839"/>
          </a:xfrm>
          <a:prstGeom prst="roundRect">
            <a:avLst>
              <a:gd name="adj" fmla="val 6502"/>
            </a:avLst>
          </a:prstGeom>
          <a:solidFill>
            <a:srgbClr val="0A6AA3">
              <a:alpha val="9000"/>
            </a:srgbClr>
          </a:solidFill>
          <a:ln/>
        </p:spPr>
      </p:sp>
      <p:sp>
        <p:nvSpPr>
          <p:cNvPr id="74" name="workup items C. difficile"/>
          <p:cNvSpPr txBox="1"/>
          <p:nvPr/>
        </p:nvSpPr>
        <p:spPr>
          <a:xfrm>
            <a:off x="3605479" y="5548884"/>
            <a:ext cx="2412187" cy="7066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Test only if not on laxatives³</a:t>
            </a:r>
            <a:endParaRPr lang="en-US" sz="1100" dirty="0"/>
          </a:p>
          <a:p>
            <a:pPr marL="114300" indent="-114300">
              <a:lnSpc>
                <a:spcPct val="90000"/>
              </a:lnSpc>
              <a:spcAft>
                <a:spcPts val="200"/>
              </a:spcAft>
              <a:buSzPct val="100000"/>
              <a:buChar char="•"/>
            </a:pPr>
            <a:r>
              <a:rPr lang="en-US" sz="1100" dirty="0">
                <a:solidFill>
                  <a:srgbClr val="0B1220"/>
                </a:solidFill>
              </a:rPr>
              <a:t>Severe: WBC ≥15 ×10⁹/L³</a:t>
            </a:r>
            <a:endParaRPr lang="en-US" sz="1100" dirty="0"/>
          </a:p>
          <a:p>
            <a:pPr marL="114300" indent="-114300">
              <a:lnSpc>
                <a:spcPct val="90000"/>
              </a:lnSpc>
              <a:spcAft>
                <a:spcPts val="200"/>
              </a:spcAft>
              <a:buSzPct val="100000"/>
              <a:buChar char="•"/>
            </a:pPr>
            <a:r>
              <a:rPr lang="en-US" sz="1100" dirty="0">
                <a:solidFill>
                  <a:srgbClr val="0B1220"/>
                </a:solidFill>
              </a:rPr>
              <a:t>Severe: Cr &gt;133 µmol/L (1.5 mg/dL)³</a:t>
            </a:r>
            <a:endParaRPr lang="en-US" sz="1100" dirty="0"/>
          </a:p>
        </p:txBody>
      </p:sp>
      <p:sp>
        <p:nvSpPr>
          <p:cNvPr id="75" name="Chevron"/>
          <p:cNvSpPr/>
          <p:nvPr/>
        </p:nvSpPr>
        <p:spPr>
          <a:xfrm rot="10800000">
            <a:off x="4747565" y="6347003"/>
            <a:ext cx="128016" cy="64008"/>
          </a:xfrm>
          <a:prstGeom prst="triangle">
            <a:avLst/>
          </a:prstGeom>
          <a:solidFill>
            <a:srgbClr val="CBD5E1"/>
          </a:solidFill>
          <a:ln/>
        </p:spPr>
      </p:sp>
      <p:sp>
        <p:nvSpPr>
          <p:cNvPr id="76" name="workup Chronic watery"/>
          <p:cNvSpPr/>
          <p:nvPr/>
        </p:nvSpPr>
        <p:spPr>
          <a:xfrm>
            <a:off x="6232550" y="5480304"/>
            <a:ext cx="2549347" cy="843839"/>
          </a:xfrm>
          <a:prstGeom prst="roundRect">
            <a:avLst>
              <a:gd name="adj" fmla="val 6502"/>
            </a:avLst>
          </a:prstGeom>
          <a:solidFill>
            <a:srgbClr val="0A6AA3">
              <a:alpha val="9000"/>
            </a:srgbClr>
          </a:solidFill>
          <a:ln/>
        </p:spPr>
      </p:sp>
      <p:sp>
        <p:nvSpPr>
          <p:cNvPr id="77" name="workup items Chronic watery"/>
          <p:cNvSpPr txBox="1"/>
          <p:nvPr/>
        </p:nvSpPr>
        <p:spPr>
          <a:xfrm>
            <a:off x="6301130" y="5548884"/>
            <a:ext cx="2412187" cy="7066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CBC, TSH, tTG, Giardia⁸˒¹⁰</a:t>
            </a:r>
            <a:endParaRPr lang="en-US" sz="1100" dirty="0"/>
          </a:p>
          <a:p>
            <a:pPr marL="114300" indent="-114300">
              <a:lnSpc>
                <a:spcPct val="90000"/>
              </a:lnSpc>
              <a:spcAft>
                <a:spcPts val="200"/>
              </a:spcAft>
              <a:buSzPct val="100000"/>
              <a:buChar char="•"/>
            </a:pPr>
            <a:r>
              <a:rPr lang="en-US" sz="1100" dirty="0">
                <a:solidFill>
                  <a:srgbClr val="0B1220"/>
                </a:solidFill>
              </a:rPr>
              <a:t>Calprotectin ≤40 µg/g: IBD unlikely⁹</a:t>
            </a:r>
            <a:endParaRPr lang="en-US" sz="1100" dirty="0"/>
          </a:p>
          <a:p>
            <a:pPr marL="114300" indent="-114300">
              <a:lnSpc>
                <a:spcPct val="90000"/>
              </a:lnSpc>
              <a:spcAft>
                <a:spcPts val="200"/>
              </a:spcAft>
              <a:buSzPct val="100000"/>
              <a:buChar char="•"/>
            </a:pPr>
            <a:r>
              <a:rPr lang="en-US" sz="1100" dirty="0">
                <a:solidFill>
                  <a:srgbClr val="0B1220"/>
                </a:solidFill>
              </a:rPr>
              <a:t>Colonoscopy + biopsy if alarm⁸˒¹¹</a:t>
            </a:r>
            <a:endParaRPr lang="en-US" sz="1100" dirty="0"/>
          </a:p>
        </p:txBody>
      </p:sp>
      <p:sp>
        <p:nvSpPr>
          <p:cNvPr id="78" name="Chevron"/>
          <p:cNvSpPr/>
          <p:nvPr/>
        </p:nvSpPr>
        <p:spPr>
          <a:xfrm rot="10800000">
            <a:off x="7443216" y="6347003"/>
            <a:ext cx="128016" cy="64008"/>
          </a:xfrm>
          <a:prstGeom prst="triangle">
            <a:avLst/>
          </a:prstGeom>
          <a:solidFill>
            <a:srgbClr val="CBD5E1"/>
          </a:solidFill>
          <a:ln/>
        </p:spPr>
      </p:sp>
      <p:sp>
        <p:nvSpPr>
          <p:cNvPr id="79" name="workup Chronic fatty"/>
          <p:cNvSpPr/>
          <p:nvPr/>
        </p:nvSpPr>
        <p:spPr>
          <a:xfrm>
            <a:off x="8928202" y="5480304"/>
            <a:ext cx="2549347" cy="843839"/>
          </a:xfrm>
          <a:prstGeom prst="roundRect">
            <a:avLst>
              <a:gd name="adj" fmla="val 6502"/>
            </a:avLst>
          </a:prstGeom>
          <a:solidFill>
            <a:srgbClr val="0A6AA3">
              <a:alpha val="9000"/>
            </a:srgbClr>
          </a:solidFill>
          <a:ln/>
        </p:spPr>
      </p:sp>
      <p:sp>
        <p:nvSpPr>
          <p:cNvPr id="80" name="workup items Chronic fatty"/>
          <p:cNvSpPr txBox="1"/>
          <p:nvPr/>
        </p:nvSpPr>
        <p:spPr>
          <a:xfrm>
            <a:off x="8996782" y="5548884"/>
            <a:ext cx="2412187" cy="7066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tTG-IgA with total IgA⁸˒¹⁰</a:t>
            </a:r>
            <a:endParaRPr lang="en-US" sz="1100" dirty="0"/>
          </a:p>
          <a:p>
            <a:pPr marL="114300" indent="-114300">
              <a:lnSpc>
                <a:spcPct val="90000"/>
              </a:lnSpc>
              <a:spcAft>
                <a:spcPts val="200"/>
              </a:spcAft>
              <a:buSzPct val="100000"/>
              <a:buChar char="•"/>
            </a:pPr>
            <a:r>
              <a:rPr lang="en-US" sz="1100" dirty="0">
                <a:solidFill>
                  <a:srgbClr val="0B1220"/>
                </a:solidFill>
              </a:rPr>
              <a:t>Fecal elastase⁸</a:t>
            </a:r>
            <a:endParaRPr lang="en-US" sz="1100" dirty="0"/>
          </a:p>
        </p:txBody>
      </p:sp>
      <p:sp>
        <p:nvSpPr>
          <p:cNvPr id="81" name="Chevron"/>
          <p:cNvSpPr/>
          <p:nvPr/>
        </p:nvSpPr>
        <p:spPr>
          <a:xfrm rot="10800000">
            <a:off x="10138867" y="6347003"/>
            <a:ext cx="128016" cy="64008"/>
          </a:xfrm>
          <a:prstGeom prst="triangle">
            <a:avLst/>
          </a:prstGeom>
          <a:solidFill>
            <a:srgbClr val="CBD5E1"/>
          </a:solidFill>
          <a:ln/>
        </p:spPr>
      </p:sp>
      <p:sp>
        <p:nvSpPr>
          <p:cNvPr id="82" name="workup Chronic inflammatory"/>
          <p:cNvSpPr/>
          <p:nvPr/>
        </p:nvSpPr>
        <p:spPr>
          <a:xfrm>
            <a:off x="11623853" y="5480304"/>
            <a:ext cx="2549347" cy="843839"/>
          </a:xfrm>
          <a:prstGeom prst="roundRect">
            <a:avLst>
              <a:gd name="adj" fmla="val 6502"/>
            </a:avLst>
          </a:prstGeom>
          <a:solidFill>
            <a:srgbClr val="0A6AA3">
              <a:alpha val="9000"/>
            </a:srgbClr>
          </a:solidFill>
          <a:ln/>
        </p:spPr>
      </p:sp>
      <p:sp>
        <p:nvSpPr>
          <p:cNvPr id="83" name="workup items Chronic inflammatory"/>
          <p:cNvSpPr txBox="1"/>
          <p:nvPr/>
        </p:nvSpPr>
        <p:spPr>
          <a:xfrm>
            <a:off x="11692433" y="5548884"/>
            <a:ext cx="2412187" cy="70667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Stool culture, C. diff; calprotectin, CRP⁹˒¹¹</a:t>
            </a:r>
            <a:endParaRPr lang="en-US" sz="1100" dirty="0"/>
          </a:p>
          <a:p>
            <a:pPr marL="114300" indent="-114300">
              <a:lnSpc>
                <a:spcPct val="90000"/>
              </a:lnSpc>
              <a:spcAft>
                <a:spcPts val="200"/>
              </a:spcAft>
              <a:buSzPct val="100000"/>
              <a:buChar char="•"/>
            </a:pPr>
            <a:r>
              <a:rPr lang="en-US" sz="1100" dirty="0">
                <a:solidFill>
                  <a:srgbClr val="0B1220"/>
                </a:solidFill>
              </a:rPr>
              <a:t>Colonoscopy with biopsies⁸</a:t>
            </a:r>
            <a:endParaRPr lang="en-US" sz="1100" dirty="0"/>
          </a:p>
        </p:txBody>
      </p:sp>
      <p:sp>
        <p:nvSpPr>
          <p:cNvPr id="84" name="Chevron"/>
          <p:cNvSpPr/>
          <p:nvPr/>
        </p:nvSpPr>
        <p:spPr>
          <a:xfrm rot="10800000">
            <a:off x="12834518" y="6347003"/>
            <a:ext cx="128016" cy="64008"/>
          </a:xfrm>
          <a:prstGeom prst="triangle">
            <a:avLst/>
          </a:prstGeom>
          <a:solidFill>
            <a:srgbClr val="CBD5E1"/>
          </a:solidFill>
          <a:ln/>
        </p:spPr>
      </p:sp>
      <p:sp>
        <p:nvSpPr>
          <p:cNvPr id="85" name="Row label MANAGE"/>
          <p:cNvSpPr/>
          <p:nvPr/>
        </p:nvSpPr>
        <p:spPr>
          <a:xfrm>
            <a:off x="457200" y="6433871"/>
            <a:ext cx="292608" cy="1155649"/>
          </a:xfrm>
          <a:prstGeom prst="roundRect">
            <a:avLst>
              <a:gd name="adj" fmla="val 18750"/>
            </a:avLst>
          </a:prstGeom>
          <a:solidFill>
            <a:srgbClr val="067647"/>
          </a:solidFill>
          <a:ln/>
        </p:spPr>
      </p:sp>
      <p:sp>
        <p:nvSpPr>
          <p:cNvPr id="86" name="Row label text MANAGE"/>
          <p:cNvSpPr txBox="1"/>
          <p:nvPr/>
        </p:nvSpPr>
        <p:spPr>
          <a:xfrm rot="16200000">
            <a:off x="25679" y="6865391"/>
            <a:ext cx="1155649"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87" name="management Acute infectious"/>
          <p:cNvSpPr/>
          <p:nvPr/>
        </p:nvSpPr>
        <p:spPr>
          <a:xfrm>
            <a:off x="841248" y="6433871"/>
            <a:ext cx="2549347" cy="1155649"/>
          </a:xfrm>
          <a:prstGeom prst="roundRect">
            <a:avLst>
              <a:gd name="adj" fmla="val 4747"/>
            </a:avLst>
          </a:prstGeom>
          <a:solidFill>
            <a:srgbClr val="067647">
              <a:alpha val="9000"/>
            </a:srgbClr>
          </a:solidFill>
          <a:ln/>
        </p:spPr>
      </p:sp>
      <p:sp>
        <p:nvSpPr>
          <p:cNvPr id="88" name="management items Acute infectious"/>
          <p:cNvSpPr txBox="1"/>
          <p:nvPr/>
        </p:nvSpPr>
        <p:spPr>
          <a:xfrm>
            <a:off x="909828" y="6502451"/>
            <a:ext cx="2412187" cy="101848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Oral rehydration¹˒²</a:t>
            </a:r>
            <a:endParaRPr lang="en-US" sz="1100" dirty="0"/>
          </a:p>
          <a:p>
            <a:pPr marL="114300" indent="-114300">
              <a:lnSpc>
                <a:spcPct val="90000"/>
              </a:lnSpc>
              <a:spcAft>
                <a:spcPts val="200"/>
              </a:spcAft>
              <a:buSzPct val="100000"/>
              <a:buChar char="•"/>
            </a:pPr>
            <a:r>
              <a:rPr lang="en-US" sz="1100" dirty="0">
                <a:solidFill>
                  <a:srgbClr val="0B1220"/>
                </a:solidFill>
              </a:rPr>
              <a:t>Loperamide if no fever or blood¹˒²</a:t>
            </a:r>
            <a:endParaRPr lang="en-US" sz="1100" dirty="0"/>
          </a:p>
          <a:p>
            <a:pPr marL="114300" indent="-114300">
              <a:lnSpc>
                <a:spcPct val="90000"/>
              </a:lnSpc>
              <a:spcAft>
                <a:spcPts val="200"/>
              </a:spcAft>
              <a:buSzPct val="100000"/>
              <a:buChar char="•"/>
            </a:pPr>
            <a:r>
              <a:rPr lang="en-US" sz="1100" dirty="0">
                <a:solidFill>
                  <a:srgbClr val="0B1220"/>
                </a:solidFill>
              </a:rPr>
              <a:t>Azithromycin: febrile dysentery, travel¹</a:t>
            </a:r>
            <a:endParaRPr lang="en-US" sz="1100" dirty="0"/>
          </a:p>
        </p:txBody>
      </p:sp>
      <p:sp>
        <p:nvSpPr>
          <p:cNvPr id="89" name="management C. difficile"/>
          <p:cNvSpPr/>
          <p:nvPr/>
        </p:nvSpPr>
        <p:spPr>
          <a:xfrm>
            <a:off x="3536899" y="6433871"/>
            <a:ext cx="2549347" cy="1155649"/>
          </a:xfrm>
          <a:prstGeom prst="roundRect">
            <a:avLst>
              <a:gd name="adj" fmla="val 4747"/>
            </a:avLst>
          </a:prstGeom>
          <a:solidFill>
            <a:srgbClr val="067647">
              <a:alpha val="9000"/>
            </a:srgbClr>
          </a:solidFill>
          <a:ln/>
        </p:spPr>
      </p:sp>
      <p:sp>
        <p:nvSpPr>
          <p:cNvPr id="90" name="management items C. difficile"/>
          <p:cNvSpPr txBox="1"/>
          <p:nvPr/>
        </p:nvSpPr>
        <p:spPr>
          <a:xfrm>
            <a:off x="3605479" y="6502451"/>
            <a:ext cx="2412187" cy="101848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Stop antibiotics; fidaxomicin 200 mg BID³˒⁴˒⁶</a:t>
            </a:r>
            <a:endParaRPr lang="en-US" sz="1100" dirty="0"/>
          </a:p>
          <a:p>
            <a:pPr marL="114300" indent="-114300">
              <a:lnSpc>
                <a:spcPct val="90000"/>
              </a:lnSpc>
              <a:spcAft>
                <a:spcPts val="200"/>
              </a:spcAft>
              <a:buSzPct val="100000"/>
              <a:buChar char="•"/>
            </a:pPr>
            <a:r>
              <a:rPr lang="en-US" sz="1100" dirty="0">
                <a:solidFill>
                  <a:srgbClr val="0B1220"/>
                </a:solidFill>
              </a:rPr>
              <a:t>Or PO vancomycin 125 mg QID; each ×10 d³˒⁴</a:t>
            </a:r>
            <a:endParaRPr lang="en-US" sz="1100" dirty="0"/>
          </a:p>
          <a:p>
            <a:pPr marL="114300" indent="-114300">
              <a:lnSpc>
                <a:spcPct val="90000"/>
              </a:lnSpc>
              <a:spcAft>
                <a:spcPts val="200"/>
              </a:spcAft>
              <a:buSzPct val="100000"/>
              <a:buChar char="•"/>
            </a:pPr>
            <a:r>
              <a:rPr lang="en-US" sz="1100" dirty="0">
                <a:solidFill>
                  <a:srgbClr val="0B1220"/>
                </a:solidFill>
              </a:rPr>
              <a:t>Recurrent: fidaxomicin; FMT after 2nd³˒⁴˒⁷</a:t>
            </a:r>
            <a:endParaRPr lang="en-US" sz="1100" dirty="0"/>
          </a:p>
        </p:txBody>
      </p:sp>
      <p:sp>
        <p:nvSpPr>
          <p:cNvPr id="91" name="management Chronic watery"/>
          <p:cNvSpPr/>
          <p:nvPr/>
        </p:nvSpPr>
        <p:spPr>
          <a:xfrm>
            <a:off x="6232550" y="6433871"/>
            <a:ext cx="2549347" cy="1155649"/>
          </a:xfrm>
          <a:prstGeom prst="roundRect">
            <a:avLst>
              <a:gd name="adj" fmla="val 4747"/>
            </a:avLst>
          </a:prstGeom>
          <a:solidFill>
            <a:srgbClr val="067647">
              <a:alpha val="9000"/>
            </a:srgbClr>
          </a:solidFill>
          <a:ln/>
        </p:spPr>
      </p:sp>
      <p:sp>
        <p:nvSpPr>
          <p:cNvPr id="92" name="management items Chronic watery"/>
          <p:cNvSpPr txBox="1"/>
          <p:nvPr/>
        </p:nvSpPr>
        <p:spPr>
          <a:xfrm>
            <a:off x="6301130" y="6502451"/>
            <a:ext cx="2412187" cy="101848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Stop culprit drugs and sugars</a:t>
            </a:r>
            <a:endParaRPr lang="en-US" sz="1100" dirty="0"/>
          </a:p>
          <a:p>
            <a:pPr marL="114300" indent="-114300">
              <a:lnSpc>
                <a:spcPct val="90000"/>
              </a:lnSpc>
              <a:spcAft>
                <a:spcPts val="200"/>
              </a:spcAft>
              <a:buSzPct val="100000"/>
              <a:buChar char="•"/>
            </a:pPr>
            <a:r>
              <a:rPr lang="en-US" sz="1100" dirty="0">
                <a:solidFill>
                  <a:srgbClr val="0B1220"/>
                </a:solidFill>
              </a:rPr>
              <a:t>Budesonide: microscopic colitis⁸</a:t>
            </a:r>
            <a:endParaRPr lang="en-US" sz="1100" dirty="0"/>
          </a:p>
          <a:p>
            <a:pPr marL="114300" indent="-114300">
              <a:lnSpc>
                <a:spcPct val="90000"/>
              </a:lnSpc>
              <a:spcAft>
                <a:spcPts val="200"/>
              </a:spcAft>
              <a:buSzPct val="100000"/>
              <a:buChar char="•"/>
            </a:pPr>
            <a:r>
              <a:rPr lang="en-US" sz="1100" dirty="0">
                <a:solidFill>
                  <a:srgbClr val="0B1220"/>
                </a:solidFill>
              </a:rPr>
              <a:t>Bile acid binder for bile acid⁸</a:t>
            </a:r>
            <a:endParaRPr lang="en-US" sz="1100" dirty="0"/>
          </a:p>
        </p:txBody>
      </p:sp>
      <p:sp>
        <p:nvSpPr>
          <p:cNvPr id="93" name="management Chronic fatty"/>
          <p:cNvSpPr/>
          <p:nvPr/>
        </p:nvSpPr>
        <p:spPr>
          <a:xfrm>
            <a:off x="8928202" y="6433871"/>
            <a:ext cx="2549347" cy="1155649"/>
          </a:xfrm>
          <a:prstGeom prst="roundRect">
            <a:avLst>
              <a:gd name="adj" fmla="val 4747"/>
            </a:avLst>
          </a:prstGeom>
          <a:solidFill>
            <a:srgbClr val="067647">
              <a:alpha val="9000"/>
            </a:srgbClr>
          </a:solidFill>
          <a:ln/>
        </p:spPr>
      </p:sp>
      <p:sp>
        <p:nvSpPr>
          <p:cNvPr id="94" name="management items Chronic fatty"/>
          <p:cNvSpPr txBox="1"/>
          <p:nvPr/>
        </p:nvSpPr>
        <p:spPr>
          <a:xfrm>
            <a:off x="8996782" y="6502451"/>
            <a:ext cx="2412187" cy="101848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Duodenal biopsy, then gluten-free diet⁸</a:t>
            </a:r>
            <a:endParaRPr lang="en-US" sz="1100" dirty="0"/>
          </a:p>
          <a:p>
            <a:pPr marL="114300" indent="-114300">
              <a:lnSpc>
                <a:spcPct val="90000"/>
              </a:lnSpc>
              <a:spcAft>
                <a:spcPts val="200"/>
              </a:spcAft>
              <a:buSzPct val="100000"/>
              <a:buChar char="•"/>
            </a:pPr>
            <a:r>
              <a:rPr lang="en-US" sz="1100" dirty="0">
                <a:solidFill>
                  <a:srgbClr val="0B1220"/>
                </a:solidFill>
              </a:rPr>
              <a:t>Pancreatic enzymes with meals¹¹</a:t>
            </a:r>
            <a:endParaRPr lang="en-US" sz="1100" dirty="0"/>
          </a:p>
        </p:txBody>
      </p:sp>
      <p:sp>
        <p:nvSpPr>
          <p:cNvPr id="95" name="management Chronic inflammatory"/>
          <p:cNvSpPr/>
          <p:nvPr/>
        </p:nvSpPr>
        <p:spPr>
          <a:xfrm>
            <a:off x="11623853" y="6433871"/>
            <a:ext cx="2549347" cy="1155649"/>
          </a:xfrm>
          <a:prstGeom prst="roundRect">
            <a:avLst>
              <a:gd name="adj" fmla="val 4747"/>
            </a:avLst>
          </a:prstGeom>
          <a:solidFill>
            <a:srgbClr val="067647">
              <a:alpha val="9000"/>
            </a:srgbClr>
          </a:solidFill>
          <a:ln/>
        </p:spPr>
      </p:sp>
      <p:sp>
        <p:nvSpPr>
          <p:cNvPr id="96" name="management items Chronic inflammatory"/>
          <p:cNvSpPr txBox="1"/>
          <p:nvPr/>
        </p:nvSpPr>
        <p:spPr>
          <a:xfrm>
            <a:off x="11692433" y="6502451"/>
            <a:ext cx="2412187" cy="101848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GI referral; treat IBD</a:t>
            </a:r>
            <a:endParaRPr lang="en-US" sz="1100" dirty="0"/>
          </a:p>
          <a:p>
            <a:pPr marL="114300" indent="-114300">
              <a:lnSpc>
                <a:spcPct val="90000"/>
              </a:lnSpc>
              <a:spcAft>
                <a:spcPts val="200"/>
              </a:spcAft>
              <a:buSzPct val="100000"/>
              <a:buChar char="•"/>
            </a:pPr>
            <a:r>
              <a:rPr lang="en-US" sz="1100" dirty="0">
                <a:solidFill>
                  <a:srgbClr val="0B1220"/>
                </a:solidFill>
              </a:rPr>
              <a:t>Cancer: staging and surgery</a:t>
            </a:r>
            <a:endParaRPr lang="en-US" sz="1100" dirty="0"/>
          </a:p>
        </p:txBody>
      </p:sp>
      <p:pic>
        <p:nvPicPr>
          <p:cNvPr id="97"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98" name="Brand"/>
          <p:cNvSpPr txBox="1"/>
          <p:nvPr/>
        </p:nvSpPr>
        <p:spPr>
          <a:xfrm>
            <a:off x="731520" y="7717536"/>
            <a:ext cx="1986888"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stethopedia.ca/approach/diarrhea</a:t>
            </a:r>
            <a:endParaRPr lang="en-US" sz="900" dirty="0"/>
          </a:p>
        </p:txBody>
      </p:sp>
      <p:sp>
        <p:nvSpPr>
          <p:cNvPr id="99" name="Evidence"/>
          <p:cNvSpPr txBox="1"/>
          <p:nvPr/>
        </p:nvSpPr>
        <p:spPr>
          <a:xfrm>
            <a:off x="3038448" y="7717536"/>
            <a:ext cx="11134752"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Shane 2017, Clin Infect Dis</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Riddle 2016, Am J Gastroenterol</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McDonald 2018, Clin Infect Dis</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Johnson 2021, Clin Infect Dis</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Wong 2000, N Engl J Med</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Louie 2011, N Engl J Med</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van Nood 2013, N Engl J Med</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Arasaradnam 2018, Gut</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Menees 2015, Am J Gastroenterol</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Smalley 2019, Gastroenterology</a:t>
            </a:r>
            <a:pPr indent="0" marL="0">
              <a:buNone/>
            </a:pPr>
            <a:r>
              <a:rPr lang="en-US" sz="850" dirty="0">
                <a:solidFill>
                  <a:srgbClr val="64748B"/>
                </a:solidFill>
              </a:rPr>
              <a:t>   </a:t>
            </a:r>
            <a:pPr indent="0" marL="0">
              <a:buNone/>
            </a:pPr>
            <a:r>
              <a:rPr lang="en-US" sz="850" dirty="0">
                <a:solidFill>
                  <a:srgbClr val="64748B"/>
                </a:solidFill>
              </a:rPr>
              <a:t>¹¹ Manual 2024–25, pp. 74, 121</a:t>
            </a:r>
            <a:endParaRPr lang="en-US"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Acute Kidney Injury</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RENAL &amp; VOLUME STATUS</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89%</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FEUrea ≤35% (pre-renal AKI)³˒¹²</a:t>
            </a:r>
            <a:endParaRPr lang="en-US" sz="850" dirty="0"/>
          </a:p>
          <a:p>
            <a:pPr indent="0" marL="0">
              <a:buNone/>
            </a:pPr>
            <a:r>
              <a:rPr lang="en-US" sz="1050" dirty="0">
                <a:solidFill>
                  <a:srgbClr val="334155"/>
                </a:solidFill>
              </a:rPr>
              <a:t>sensitivity on diuretics (24/27); later study: specificity 33%</a:t>
            </a:r>
            <a:endParaRPr lang="en-US" sz="850" dirty="0"/>
          </a:p>
        </p:txBody>
      </p:sp>
      <p:sp>
        <p:nvSpPr>
          <p:cNvPr id="7" name="Presentation"/>
          <p:cNvSpPr/>
          <p:nvPr/>
        </p:nvSpPr>
        <p:spPr>
          <a:xfrm>
            <a:off x="457200" y="1261872"/>
            <a:ext cx="1783080" cy="1349299"/>
          </a:xfrm>
          <a:prstGeom prst="roundRect">
            <a:avLst>
              <a:gd name="adj" fmla="val 4744"/>
            </a:avLst>
          </a:prstGeom>
          <a:solidFill>
            <a:srgbClr val="0B2540"/>
          </a:solidFill>
          <a:ln w="12700">
            <a:solidFill>
              <a:srgbClr val="0B2540"/>
            </a:solidFill>
          </a:ln>
        </p:spPr>
        <p:txBody>
          <a:bodyPr wrap="square" lIns="68580" tIns="68580" rIns="68580" bIns="68580" rtlCol="0" anchor="ctr"/>
          <a:lstStyle/>
          <a:p>
            <a:pPr algn="l" indent="0" marL="0">
              <a:buNone/>
            </a:pPr>
            <a:r>
              <a:rPr lang="en-US" sz="1150" b="1" dirty="0">
                <a:solidFill>
                  <a:srgbClr val="FFFFFF"/>
                </a:solidFill>
              </a:rPr>
              <a:t>Creatinine rising or urine output falling</a:t>
            </a:r>
            <a:endParaRPr lang="en-US" sz="1150" dirty="0"/>
          </a:p>
        </p:txBody>
      </p:sp>
      <p:sp>
        <p:nvSpPr>
          <p:cNvPr id="8" name="Step 1"/>
          <p:cNvSpPr/>
          <p:nvPr/>
        </p:nvSpPr>
        <p:spPr>
          <a:xfrm>
            <a:off x="2514600" y="1261872"/>
            <a:ext cx="2057400" cy="1349299"/>
          </a:xfrm>
          <a:prstGeom prst="roundRect">
            <a:avLst>
              <a:gd name="adj" fmla="val 4744"/>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KDIGO: Cr ↑≥26.5 µmol/L (0.3 mg/dL) in 48 h, ≥1.5× in 7 d, or UOP &lt;0.5 mL/kg/h ×6 h; stage 1–3¹</a:t>
            </a:r>
            <a:endParaRPr lang="en-US" sz="1150" dirty="0"/>
          </a:p>
        </p:txBody>
      </p:sp>
      <p:sp>
        <p:nvSpPr>
          <p:cNvPr id="9" name="Step 2"/>
          <p:cNvSpPr/>
          <p:nvPr/>
        </p:nvSpPr>
        <p:spPr>
          <a:xfrm>
            <a:off x="4846320" y="1261872"/>
            <a:ext cx="2057400" cy="1349299"/>
          </a:xfrm>
          <a:prstGeom prst="roundRect">
            <a:avLst>
              <a:gd name="adj" fmla="val 4744"/>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K, VBG, ECG; volume; hold nephrotoxins; bladder scan; UA, sediment; urine Na, Cr, urea¹˒¹¹</a:t>
            </a:r>
            <a:endParaRPr lang="en-US" sz="1150" dirty="0"/>
          </a:p>
        </p:txBody>
      </p:sp>
      <p:sp>
        <p:nvSpPr>
          <p:cNvPr id="10" name="Decision"/>
          <p:cNvSpPr/>
          <p:nvPr/>
        </p:nvSpPr>
        <p:spPr>
          <a:xfrm>
            <a:off x="7178040" y="1261872"/>
            <a:ext cx="1463040" cy="1349299"/>
          </a:xfrm>
          <a:prstGeom prst="roundRect">
            <a:avLst>
              <a:gd name="adj" fmla="val 4744"/>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50" b="1" dirty="0">
                <a:solidFill>
                  <a:srgbClr val="075A8C"/>
                </a:solidFill>
                <a:latin typeface="Poppins" pitchFamily="34" charset="0"/>
                <a:ea typeface="Poppins" pitchFamily="34" charset="-122"/>
                <a:cs typeface="Poppins" pitchFamily="34" charset="-120"/>
              </a:rPr>
              <a:t>Any renal emergency?</a:t>
            </a:r>
            <a:endParaRPr lang="en-US" sz="1150" dirty="0"/>
          </a:p>
        </p:txBody>
      </p:sp>
      <p:sp>
        <p:nvSpPr>
          <p:cNvPr id="11" name="Arrow"/>
          <p:cNvSpPr/>
          <p:nvPr/>
        </p:nvSpPr>
        <p:spPr>
          <a:xfrm>
            <a:off x="2276856" y="1936521"/>
            <a:ext cx="201168" cy="0"/>
          </a:xfrm>
          <a:prstGeom prst="line">
            <a:avLst/>
          </a:prstGeom>
          <a:noFill/>
          <a:ln w="19050">
            <a:solidFill>
              <a:srgbClr val="CBD5E1"/>
            </a:solidFill>
            <a:prstDash val="solid"/>
            <a:tailEnd type="triangle"/>
          </a:ln>
        </p:spPr>
      </p:sp>
      <p:sp>
        <p:nvSpPr>
          <p:cNvPr id="12" name="Arrow"/>
          <p:cNvSpPr/>
          <p:nvPr/>
        </p:nvSpPr>
        <p:spPr>
          <a:xfrm>
            <a:off x="4608576" y="1936521"/>
            <a:ext cx="201168" cy="0"/>
          </a:xfrm>
          <a:prstGeom prst="line">
            <a:avLst/>
          </a:prstGeom>
          <a:noFill/>
          <a:ln w="19050">
            <a:solidFill>
              <a:srgbClr val="CBD5E1"/>
            </a:solidFill>
            <a:prstDash val="solid"/>
            <a:tailEnd type="triangle"/>
          </a:ln>
        </p:spPr>
      </p:sp>
      <p:sp>
        <p:nvSpPr>
          <p:cNvPr id="13" name="Arrow"/>
          <p:cNvSpPr/>
          <p:nvPr/>
        </p:nvSpPr>
        <p:spPr>
          <a:xfrm>
            <a:off x="6940296" y="1936521"/>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349299"/>
          </a:xfrm>
          <a:prstGeom prst="roundRect">
            <a:avLst>
              <a:gd name="adj" fmla="val 4744"/>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26136"/>
          </a:xfrm>
          <a:prstGeom prst="roundRect">
            <a:avLst>
              <a:gd name="adj" fmla="val 19626"/>
            </a:avLst>
          </a:prstGeom>
          <a:solidFill>
            <a:srgbClr val="B42318"/>
          </a:solidFill>
          <a:ln w="15875">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Renal emergency: treat now; call nephrology²˒¹¹</a:t>
            </a:r>
            <a:endParaRPr lang="en-US" sz="1200" dirty="0"/>
          </a:p>
        </p:txBody>
      </p:sp>
      <p:sp>
        <p:nvSpPr>
          <p:cNvPr id="16" name="Red flag items 1"/>
          <p:cNvSpPr txBox="1"/>
          <p:nvPr/>
        </p:nvSpPr>
        <p:spPr>
          <a:xfrm>
            <a:off x="8983980" y="1633728"/>
            <a:ext cx="250545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ECG change, K ≥6.0 mmol/L, or rising fast</a:t>
            </a:r>
            <a:endParaRPr lang="en-US" sz="1100" dirty="0"/>
          </a:p>
          <a:p>
            <a:pPr marL="114300" indent="-114300">
              <a:lnSpc>
                <a:spcPct val="90000"/>
              </a:lnSpc>
              <a:spcAft>
                <a:spcPts val="150"/>
              </a:spcAft>
              <a:buSzPct val="100000"/>
              <a:buChar char="•"/>
            </a:pPr>
            <a:r>
              <a:rPr lang="en-US" sz="1100" dirty="0">
                <a:solidFill>
                  <a:srgbClr val="0B1220"/>
                </a:solidFill>
              </a:rPr>
              <a:t>Refractory pulmonary edema</a:t>
            </a:r>
            <a:endParaRPr lang="en-US" sz="1100" dirty="0"/>
          </a:p>
          <a:p>
            <a:pPr marL="114300" indent="-114300">
              <a:lnSpc>
                <a:spcPct val="90000"/>
              </a:lnSpc>
              <a:spcAft>
                <a:spcPts val="150"/>
              </a:spcAft>
              <a:buSzPct val="100000"/>
              <a:buChar char="•"/>
            </a:pPr>
            <a:r>
              <a:rPr lang="en-US" sz="1100" dirty="0">
                <a:solidFill>
                  <a:srgbClr val="0B1220"/>
                </a:solidFill>
              </a:rPr>
              <a:t>pH &lt;7.1 despite bicarbonate</a:t>
            </a:r>
            <a:endParaRPr lang="en-US" sz="1100" dirty="0"/>
          </a:p>
        </p:txBody>
      </p:sp>
      <p:sp>
        <p:nvSpPr>
          <p:cNvPr id="17" name="Red flag items 2"/>
          <p:cNvSpPr txBox="1"/>
          <p:nvPr/>
        </p:nvSpPr>
        <p:spPr>
          <a:xfrm>
            <a:off x="11599164" y="1633728"/>
            <a:ext cx="250545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Uremia: pericarditis, confusion</a:t>
            </a:r>
            <a:endParaRPr lang="en-US" sz="1100" dirty="0"/>
          </a:p>
          <a:p>
            <a:pPr marL="114300" indent="-114300">
              <a:lnSpc>
                <a:spcPct val="90000"/>
              </a:lnSpc>
              <a:spcAft>
                <a:spcPts val="150"/>
              </a:spcAft>
              <a:buSzPct val="100000"/>
              <a:buChar char="•"/>
            </a:pPr>
            <a:r>
              <a:rPr lang="en-US" sz="1100" dirty="0">
                <a:solidFill>
                  <a:srgbClr val="0B1220"/>
                </a:solidFill>
              </a:rPr>
              <a:t>Lithium or toxic alcohol</a:t>
            </a:r>
            <a:endParaRPr lang="en-US" sz="1100" dirty="0"/>
          </a:p>
          <a:p>
            <a:pPr marL="114300" indent="-114300">
              <a:lnSpc>
                <a:spcPct val="90000"/>
              </a:lnSpc>
              <a:spcAft>
                <a:spcPts val="150"/>
              </a:spcAft>
              <a:buSzPct val="100000"/>
              <a:buChar char="•"/>
            </a:pPr>
            <a:r>
              <a:rPr lang="en-US" sz="1100" dirty="0">
                <a:solidFill>
                  <a:srgbClr val="0B1220"/>
                </a:solidFill>
              </a:rPr>
              <a:t>RPGN: hemoptysis, RBC casts¹⁰˒¹¹</a:t>
            </a:r>
            <a:endParaRPr lang="en-US" sz="1100" dirty="0"/>
          </a:p>
        </p:txBody>
      </p:sp>
      <p:sp>
        <p:nvSpPr>
          <p:cNvPr id="18" name="Red flag action"/>
          <p:cNvSpPr txBox="1"/>
          <p:nvPr/>
        </p:nvSpPr>
        <p:spPr>
          <a:xfrm>
            <a:off x="8983980" y="2387651"/>
            <a:ext cx="5120640" cy="173228"/>
          </a:xfrm>
          <a:prstGeom prst="rect">
            <a:avLst/>
          </a:prstGeom>
          <a:noFill/>
          <a:ln/>
        </p:spPr>
        <p:txBody>
          <a:bodyPr wrap="square" lIns="0" tIns="0" rIns="0" bIns="0" rtlCol="0" anchor="b"/>
          <a:lstStyle/>
          <a:p>
            <a:pPr indent="0" marL="0">
              <a:buNone/>
            </a:pPr>
            <a:r>
              <a:rPr lang="en-US" sz="1100" b="1" dirty="0">
                <a:solidFill>
                  <a:srgbClr val="B42318"/>
                </a:solidFill>
              </a:rPr>
              <a:t>→ ECG change: Ca gluconate; K ≥6.5: shift K; dialyze if refractory²˒⁸˒¹¹</a:t>
            </a:r>
            <a:endParaRPr lang="en-US" sz="1100" dirty="0"/>
          </a:p>
        </p:txBody>
      </p:sp>
      <p:sp>
        <p:nvSpPr>
          <p:cNvPr id="19" name="Yes arrow"/>
          <p:cNvSpPr/>
          <p:nvPr/>
        </p:nvSpPr>
        <p:spPr>
          <a:xfrm>
            <a:off x="8677656" y="1936521"/>
            <a:ext cx="201168" cy="0"/>
          </a:xfrm>
          <a:prstGeom prst="line">
            <a:avLst/>
          </a:prstGeom>
          <a:noFill/>
          <a:ln w="22225">
            <a:solidFill>
              <a:srgbClr val="B42318"/>
            </a:solidFill>
            <a:prstDash val="solid"/>
            <a:tailEnd type="triangle"/>
          </a:ln>
        </p:spPr>
      </p:sp>
      <p:sp>
        <p:nvSpPr>
          <p:cNvPr id="20" name="Yes label"/>
          <p:cNvSpPr txBox="1"/>
          <p:nvPr/>
        </p:nvSpPr>
        <p:spPr>
          <a:xfrm>
            <a:off x="8641080" y="1717065"/>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611171"/>
            <a:ext cx="0" cy="438912"/>
          </a:xfrm>
          <a:prstGeom prst="line">
            <a:avLst/>
          </a:prstGeom>
          <a:noFill/>
          <a:ln w="19050">
            <a:solidFill>
              <a:srgbClr val="CBD5E1"/>
            </a:solidFill>
            <a:prstDash val="solid"/>
          </a:ln>
        </p:spPr>
      </p:sp>
      <p:sp>
        <p:nvSpPr>
          <p:cNvPr id="22" name="Bus"/>
          <p:cNvSpPr/>
          <p:nvPr/>
        </p:nvSpPr>
        <p:spPr>
          <a:xfrm>
            <a:off x="2452878" y="3050083"/>
            <a:ext cx="10108692" cy="0"/>
          </a:xfrm>
          <a:prstGeom prst="line">
            <a:avLst/>
          </a:prstGeom>
          <a:noFill/>
          <a:ln w="19050">
            <a:solidFill>
              <a:srgbClr val="CBD5E1"/>
            </a:solidFill>
            <a:prstDash val="solid"/>
          </a:ln>
        </p:spPr>
      </p:sp>
      <p:sp>
        <p:nvSpPr>
          <p:cNvPr id="23" name="Arrow"/>
          <p:cNvSpPr/>
          <p:nvPr/>
        </p:nvSpPr>
        <p:spPr>
          <a:xfrm>
            <a:off x="2452878" y="3050083"/>
            <a:ext cx="0" cy="155448"/>
          </a:xfrm>
          <a:prstGeom prst="line">
            <a:avLst/>
          </a:prstGeom>
          <a:noFill/>
          <a:ln w="19050">
            <a:solidFill>
              <a:srgbClr val="CBD5E1"/>
            </a:solidFill>
            <a:prstDash val="solid"/>
            <a:tailEnd type="triangle"/>
          </a:ln>
        </p:spPr>
      </p:sp>
      <p:sp>
        <p:nvSpPr>
          <p:cNvPr id="24" name="Arrow"/>
          <p:cNvSpPr/>
          <p:nvPr/>
        </p:nvSpPr>
        <p:spPr>
          <a:xfrm>
            <a:off x="5822442" y="3050083"/>
            <a:ext cx="0" cy="155448"/>
          </a:xfrm>
          <a:prstGeom prst="line">
            <a:avLst/>
          </a:prstGeom>
          <a:noFill/>
          <a:ln w="19050">
            <a:solidFill>
              <a:srgbClr val="CBD5E1"/>
            </a:solidFill>
            <a:prstDash val="solid"/>
            <a:tailEnd type="triangle"/>
          </a:ln>
        </p:spPr>
      </p:sp>
      <p:sp>
        <p:nvSpPr>
          <p:cNvPr id="25" name="Arrow"/>
          <p:cNvSpPr/>
          <p:nvPr/>
        </p:nvSpPr>
        <p:spPr>
          <a:xfrm>
            <a:off x="9192006" y="3050083"/>
            <a:ext cx="0" cy="155448"/>
          </a:xfrm>
          <a:prstGeom prst="line">
            <a:avLst/>
          </a:prstGeom>
          <a:noFill/>
          <a:ln w="19050">
            <a:solidFill>
              <a:srgbClr val="CBD5E1"/>
            </a:solidFill>
            <a:prstDash val="solid"/>
            <a:tailEnd type="triangle"/>
          </a:ln>
        </p:spPr>
      </p:sp>
      <p:sp>
        <p:nvSpPr>
          <p:cNvPr id="26" name="Arrow"/>
          <p:cNvSpPr/>
          <p:nvPr/>
        </p:nvSpPr>
        <p:spPr>
          <a:xfrm>
            <a:off x="12561570" y="3050083"/>
            <a:ext cx="0" cy="155448"/>
          </a:xfrm>
          <a:prstGeom prst="line">
            <a:avLst/>
          </a:prstGeom>
          <a:noFill/>
          <a:ln w="19050">
            <a:solidFill>
              <a:srgbClr val="CBD5E1"/>
            </a:solidFill>
            <a:prstDash val="solid"/>
            <a:tailEnd type="triangle"/>
          </a:ln>
        </p:spPr>
      </p:sp>
      <p:sp>
        <p:nvSpPr>
          <p:cNvPr id="27" name="Branch question"/>
          <p:cNvSpPr/>
          <p:nvPr/>
        </p:nvSpPr>
        <p:spPr>
          <a:xfrm>
            <a:off x="6862894" y="2720899"/>
            <a:ext cx="2093333"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00" b="1" dirty="0">
                <a:solidFill>
                  <a:srgbClr val="075A8C"/>
                </a:solidFill>
              </a:rPr>
              <a:t>If not: where is the injury?</a:t>
            </a:r>
            <a:endParaRPr lang="en-US" sz="1100" dirty="0"/>
          </a:p>
        </p:txBody>
      </p:sp>
      <p:sp>
        <p:nvSpPr>
          <p:cNvPr id="28" name="Branch Pre-renal"/>
          <p:cNvSpPr/>
          <p:nvPr/>
        </p:nvSpPr>
        <p:spPr>
          <a:xfrm>
            <a:off x="841248" y="3232963"/>
            <a:ext cx="3223260" cy="326136"/>
          </a:xfrm>
          <a:prstGeom prst="roundRect">
            <a:avLst>
              <a:gd name="adj" fmla="val 19626"/>
            </a:avLst>
          </a:prstGeom>
          <a:solidFill>
            <a:srgbClr val="067647"/>
          </a:solidFill>
          <a:ln w="12700">
            <a:solidFill>
              <a:srgbClr val="067647"/>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Pre-renal</a:t>
            </a:r>
            <a:pPr indent="0" marL="0">
              <a:buNone/>
            </a:pPr>
            <a:r>
              <a:rPr lang="en-US" sz="1000" dirty="0">
                <a:solidFill>
                  <a:srgbClr val="FFFFFF"/>
                </a:solidFill>
              </a:rPr>
              <a:t>  commonest</a:t>
            </a:r>
            <a:endParaRPr lang="en-US" sz="1200" dirty="0"/>
          </a:p>
        </p:txBody>
      </p:sp>
      <p:sp>
        <p:nvSpPr>
          <p:cNvPr id="29" name="Branch Tubulointerstitial"/>
          <p:cNvSpPr/>
          <p:nvPr/>
        </p:nvSpPr>
        <p:spPr>
          <a:xfrm>
            <a:off x="4210812" y="3232963"/>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Tubulointerstitial</a:t>
            </a:r>
            <a:pPr indent="0" marL="0">
              <a:buNone/>
            </a:pPr>
            <a:r>
              <a:rPr lang="en-US" sz="1000" dirty="0">
                <a:solidFill>
                  <a:srgbClr val="FFFFFF"/>
                </a:solidFill>
              </a:rPr>
              <a:t>  intrinsic</a:t>
            </a:r>
            <a:endParaRPr lang="en-US" sz="1200" dirty="0"/>
          </a:p>
        </p:txBody>
      </p:sp>
      <p:sp>
        <p:nvSpPr>
          <p:cNvPr id="30" name="Branch Glomerular &amp; vascular"/>
          <p:cNvSpPr/>
          <p:nvPr/>
        </p:nvSpPr>
        <p:spPr>
          <a:xfrm>
            <a:off x="7580376" y="3232963"/>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Glomerular &amp; vascular</a:t>
            </a:r>
            <a:pPr indent="0" marL="0">
              <a:buNone/>
            </a:pPr>
            <a:r>
              <a:rPr lang="en-US" sz="1000" dirty="0">
                <a:solidFill>
                  <a:srgbClr val="FFFFFF"/>
                </a:solidFill>
              </a:rPr>
              <a:t>  intrinsic</a:t>
            </a:r>
            <a:endParaRPr lang="en-US" sz="1200" dirty="0"/>
          </a:p>
        </p:txBody>
      </p:sp>
      <p:sp>
        <p:nvSpPr>
          <p:cNvPr id="31" name="Branch Post-renal"/>
          <p:cNvSpPr/>
          <p:nvPr/>
        </p:nvSpPr>
        <p:spPr>
          <a:xfrm>
            <a:off x="10949940" y="3232963"/>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Post-renal</a:t>
            </a:r>
            <a:pPr indent="0" marL="0">
              <a:buNone/>
            </a:pPr>
            <a:r>
              <a:rPr lang="en-US" sz="1000" dirty="0">
                <a:solidFill>
                  <a:srgbClr val="FFFFFF"/>
                </a:solidFill>
              </a:rPr>
              <a:t>  quick to fix</a:t>
            </a:r>
            <a:endParaRPr lang="en-US" sz="1200" dirty="0"/>
          </a:p>
        </p:txBody>
      </p:sp>
      <p:sp>
        <p:nvSpPr>
          <p:cNvPr id="32" name="Row label CAUSES"/>
          <p:cNvSpPr/>
          <p:nvPr/>
        </p:nvSpPr>
        <p:spPr>
          <a:xfrm>
            <a:off x="457200" y="3650539"/>
            <a:ext cx="292608" cy="893496"/>
          </a:xfrm>
          <a:prstGeom prst="roundRect">
            <a:avLst>
              <a:gd name="adj" fmla="val 18750"/>
            </a:avLst>
          </a:prstGeom>
          <a:solidFill>
            <a:srgbClr val="0B2540"/>
          </a:solidFill>
          <a:ln/>
        </p:spPr>
      </p:sp>
      <p:sp>
        <p:nvSpPr>
          <p:cNvPr id="33" name="Row label text CAUSES"/>
          <p:cNvSpPr txBox="1"/>
          <p:nvPr/>
        </p:nvSpPr>
        <p:spPr>
          <a:xfrm rot="16200000">
            <a:off x="156756" y="3950983"/>
            <a:ext cx="89349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Pre-renal"/>
          <p:cNvSpPr/>
          <p:nvPr/>
        </p:nvSpPr>
        <p:spPr>
          <a:xfrm>
            <a:off x="841248" y="3650539"/>
            <a:ext cx="3223260" cy="893496"/>
          </a:xfrm>
          <a:prstGeom prst="roundRect">
            <a:avLst>
              <a:gd name="adj" fmla="val 6140"/>
            </a:avLst>
          </a:prstGeom>
          <a:solidFill>
            <a:srgbClr val="FFFFFF"/>
          </a:solidFill>
          <a:ln w="9525">
            <a:solidFill>
              <a:srgbClr val="CBD5E1"/>
            </a:solidFill>
            <a:prstDash val="solid"/>
          </a:ln>
        </p:spPr>
      </p:sp>
      <p:sp>
        <p:nvSpPr>
          <p:cNvPr id="35" name="causes items Pre-renal"/>
          <p:cNvSpPr txBox="1"/>
          <p:nvPr/>
        </p:nvSpPr>
        <p:spPr>
          <a:xfrm>
            <a:off x="909828" y="3719119"/>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Volume loss: GI, bleeding, diuretics</a:t>
            </a:r>
            <a:endParaRPr lang="en-US" sz="1150" dirty="0"/>
          </a:p>
          <a:p>
            <a:pPr marL="114300" indent="-114300">
              <a:lnSpc>
                <a:spcPct val="90000"/>
              </a:lnSpc>
              <a:spcAft>
                <a:spcPts val="200"/>
              </a:spcAft>
              <a:buSzPct val="100000"/>
              <a:buChar char="•"/>
            </a:pPr>
            <a:r>
              <a:rPr lang="en-US" sz="1150" dirty="0">
                <a:solidFill>
                  <a:srgbClr val="0B1220"/>
                </a:solidFill>
              </a:rPr>
              <a:t>Low EABV: heart failure, cirrhosis, sepsis</a:t>
            </a:r>
            <a:endParaRPr lang="en-US" sz="1150" dirty="0"/>
          </a:p>
          <a:p>
            <a:pPr marL="114300" indent="-114300">
              <a:lnSpc>
                <a:spcPct val="90000"/>
              </a:lnSpc>
              <a:spcAft>
                <a:spcPts val="200"/>
              </a:spcAft>
              <a:buSzPct val="100000"/>
              <a:buChar char="•"/>
            </a:pPr>
            <a:r>
              <a:rPr lang="en-US" sz="1150" dirty="0">
                <a:solidFill>
                  <a:srgbClr val="0B1220"/>
                </a:solidFill>
              </a:rPr>
              <a:t>NSAIDs, ACEi/ARB</a:t>
            </a:r>
            <a:endParaRPr lang="en-US" sz="1150" dirty="0"/>
          </a:p>
        </p:txBody>
      </p:sp>
      <p:sp>
        <p:nvSpPr>
          <p:cNvPr id="36" name="Chevron"/>
          <p:cNvSpPr/>
          <p:nvPr/>
        </p:nvSpPr>
        <p:spPr>
          <a:xfrm rot="10800000">
            <a:off x="2388870" y="4566895"/>
            <a:ext cx="128016" cy="64008"/>
          </a:xfrm>
          <a:prstGeom prst="triangle">
            <a:avLst/>
          </a:prstGeom>
          <a:solidFill>
            <a:srgbClr val="CBD5E1"/>
          </a:solidFill>
          <a:ln/>
        </p:spPr>
      </p:sp>
      <p:sp>
        <p:nvSpPr>
          <p:cNvPr id="37" name="causes Tubulointerstitial"/>
          <p:cNvSpPr/>
          <p:nvPr/>
        </p:nvSpPr>
        <p:spPr>
          <a:xfrm>
            <a:off x="4210812" y="3650539"/>
            <a:ext cx="3223260" cy="893496"/>
          </a:xfrm>
          <a:prstGeom prst="roundRect">
            <a:avLst>
              <a:gd name="adj" fmla="val 6140"/>
            </a:avLst>
          </a:prstGeom>
          <a:solidFill>
            <a:srgbClr val="FFFFFF"/>
          </a:solidFill>
          <a:ln w="9525">
            <a:solidFill>
              <a:srgbClr val="CBD5E1"/>
            </a:solidFill>
            <a:prstDash val="solid"/>
          </a:ln>
        </p:spPr>
      </p:sp>
      <p:sp>
        <p:nvSpPr>
          <p:cNvPr id="38" name="causes items Tubulointerstitial"/>
          <p:cNvSpPr txBox="1"/>
          <p:nvPr/>
        </p:nvSpPr>
        <p:spPr>
          <a:xfrm>
            <a:off x="4279392" y="3719119"/>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ATN: ischemia, sepsis, contrast</a:t>
            </a:r>
            <a:endParaRPr lang="en-US" sz="1150" dirty="0"/>
          </a:p>
          <a:p>
            <a:pPr marL="114300" indent="-114300">
              <a:lnSpc>
                <a:spcPct val="90000"/>
              </a:lnSpc>
              <a:spcAft>
                <a:spcPts val="200"/>
              </a:spcAft>
              <a:buSzPct val="100000"/>
              <a:buChar char="•"/>
            </a:pPr>
            <a:r>
              <a:rPr lang="en-US" sz="1150" dirty="0">
                <a:solidFill>
                  <a:srgbClr val="0B1220"/>
                </a:solidFill>
              </a:rPr>
              <a:t>AIN: β-lactams, PPIs, NSAIDs</a:t>
            </a:r>
            <a:endParaRPr lang="en-US" sz="1150" dirty="0"/>
          </a:p>
          <a:p>
            <a:pPr marL="114300" indent="-114300">
              <a:lnSpc>
                <a:spcPct val="90000"/>
              </a:lnSpc>
              <a:spcAft>
                <a:spcPts val="200"/>
              </a:spcAft>
              <a:buSzPct val="100000"/>
              <a:buChar char="•"/>
            </a:pPr>
            <a:r>
              <a:rPr lang="en-US" sz="1150" b="1" dirty="0">
                <a:solidFill>
                  <a:srgbClr val="B42318"/>
                </a:solidFill>
              </a:rPr>
              <a:t>Rhabdomyolysis; crystals (TLS)</a:t>
            </a:r>
            <a:endParaRPr lang="en-US" sz="1150" dirty="0"/>
          </a:p>
        </p:txBody>
      </p:sp>
      <p:sp>
        <p:nvSpPr>
          <p:cNvPr id="39" name="Chevron"/>
          <p:cNvSpPr/>
          <p:nvPr/>
        </p:nvSpPr>
        <p:spPr>
          <a:xfrm rot="10800000">
            <a:off x="5758434" y="4566895"/>
            <a:ext cx="128016" cy="64008"/>
          </a:xfrm>
          <a:prstGeom prst="triangle">
            <a:avLst/>
          </a:prstGeom>
          <a:solidFill>
            <a:srgbClr val="CBD5E1"/>
          </a:solidFill>
          <a:ln/>
        </p:spPr>
      </p:sp>
      <p:sp>
        <p:nvSpPr>
          <p:cNvPr id="40" name="causes Glomerular &amp; vascular"/>
          <p:cNvSpPr/>
          <p:nvPr/>
        </p:nvSpPr>
        <p:spPr>
          <a:xfrm>
            <a:off x="7580376" y="3650539"/>
            <a:ext cx="3223260" cy="893496"/>
          </a:xfrm>
          <a:prstGeom prst="roundRect">
            <a:avLst>
              <a:gd name="adj" fmla="val 6140"/>
            </a:avLst>
          </a:prstGeom>
          <a:solidFill>
            <a:srgbClr val="FFFFFF"/>
          </a:solidFill>
          <a:ln w="9525">
            <a:solidFill>
              <a:srgbClr val="CBD5E1"/>
            </a:solidFill>
            <a:prstDash val="solid"/>
          </a:ln>
        </p:spPr>
      </p:sp>
      <p:sp>
        <p:nvSpPr>
          <p:cNvPr id="41" name="causes items Glomerular &amp; vascular"/>
          <p:cNvSpPr txBox="1"/>
          <p:nvPr/>
        </p:nvSpPr>
        <p:spPr>
          <a:xfrm>
            <a:off x="7648956" y="3719119"/>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RPGN: anti-GBM, ANCA vasculitis</a:t>
            </a:r>
            <a:endParaRPr lang="en-US" sz="1150" dirty="0"/>
          </a:p>
          <a:p>
            <a:pPr marL="114300" indent="-114300">
              <a:lnSpc>
                <a:spcPct val="90000"/>
              </a:lnSpc>
              <a:spcAft>
                <a:spcPts val="200"/>
              </a:spcAft>
              <a:buSzPct val="100000"/>
              <a:buChar char="•"/>
            </a:pPr>
            <a:r>
              <a:rPr lang="en-US" sz="1150" dirty="0">
                <a:solidFill>
                  <a:srgbClr val="0B1220"/>
                </a:solidFill>
              </a:rPr>
              <a:t>Lupus, IgA, post-infectious GN</a:t>
            </a:r>
            <a:endParaRPr lang="en-US" sz="1150" dirty="0"/>
          </a:p>
          <a:p>
            <a:pPr marL="114300" indent="-114300">
              <a:lnSpc>
                <a:spcPct val="90000"/>
              </a:lnSpc>
              <a:spcAft>
                <a:spcPts val="200"/>
              </a:spcAft>
              <a:buSzPct val="100000"/>
              <a:buChar char="•"/>
            </a:pPr>
            <a:r>
              <a:rPr lang="en-US" sz="1150" b="1" dirty="0">
                <a:solidFill>
                  <a:srgbClr val="B42318"/>
                </a:solidFill>
              </a:rPr>
              <a:t>TTP/HUS, scleroderma crisis, atheroemboli</a:t>
            </a:r>
            <a:endParaRPr lang="en-US" sz="1150" dirty="0"/>
          </a:p>
        </p:txBody>
      </p:sp>
      <p:sp>
        <p:nvSpPr>
          <p:cNvPr id="42" name="Chevron"/>
          <p:cNvSpPr/>
          <p:nvPr/>
        </p:nvSpPr>
        <p:spPr>
          <a:xfrm rot="10800000">
            <a:off x="9127998" y="4566895"/>
            <a:ext cx="128016" cy="64008"/>
          </a:xfrm>
          <a:prstGeom prst="triangle">
            <a:avLst/>
          </a:prstGeom>
          <a:solidFill>
            <a:srgbClr val="CBD5E1"/>
          </a:solidFill>
          <a:ln/>
        </p:spPr>
      </p:sp>
      <p:sp>
        <p:nvSpPr>
          <p:cNvPr id="43" name="causes Post-renal"/>
          <p:cNvSpPr/>
          <p:nvPr/>
        </p:nvSpPr>
        <p:spPr>
          <a:xfrm>
            <a:off x="10949940" y="3650539"/>
            <a:ext cx="3223260" cy="893496"/>
          </a:xfrm>
          <a:prstGeom prst="roundRect">
            <a:avLst>
              <a:gd name="adj" fmla="val 6140"/>
            </a:avLst>
          </a:prstGeom>
          <a:solidFill>
            <a:srgbClr val="FFFFFF"/>
          </a:solidFill>
          <a:ln w="9525">
            <a:solidFill>
              <a:srgbClr val="CBD5E1"/>
            </a:solidFill>
            <a:prstDash val="solid"/>
          </a:ln>
        </p:spPr>
      </p:sp>
      <p:sp>
        <p:nvSpPr>
          <p:cNvPr id="44" name="causes items Post-renal"/>
          <p:cNvSpPr txBox="1"/>
          <p:nvPr/>
        </p:nvSpPr>
        <p:spPr>
          <a:xfrm>
            <a:off x="11018520" y="3719119"/>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Bladder outlet: BPH, anticholinergics</a:t>
            </a:r>
            <a:endParaRPr lang="en-US" sz="1150" dirty="0"/>
          </a:p>
          <a:p>
            <a:pPr marL="114300" indent="-114300">
              <a:lnSpc>
                <a:spcPct val="90000"/>
              </a:lnSpc>
              <a:spcAft>
                <a:spcPts val="200"/>
              </a:spcAft>
              <a:buSzPct val="100000"/>
              <a:buChar char="•"/>
            </a:pPr>
            <a:r>
              <a:rPr lang="en-US" sz="1150" dirty="0">
                <a:solidFill>
                  <a:srgbClr val="0B1220"/>
                </a:solidFill>
              </a:rPr>
              <a:t>Blocked urinary catheter</a:t>
            </a:r>
            <a:endParaRPr lang="en-US" sz="1150" dirty="0"/>
          </a:p>
          <a:p>
            <a:pPr marL="114300" indent="-114300">
              <a:lnSpc>
                <a:spcPct val="90000"/>
              </a:lnSpc>
              <a:spcAft>
                <a:spcPts val="200"/>
              </a:spcAft>
              <a:buSzPct val="100000"/>
              <a:buChar char="•"/>
            </a:pPr>
            <a:r>
              <a:rPr lang="en-US" sz="1150" dirty="0">
                <a:solidFill>
                  <a:srgbClr val="0B1220"/>
                </a:solidFill>
              </a:rPr>
              <a:t>Bilateral stones, pelvic mass</a:t>
            </a:r>
            <a:endParaRPr lang="en-US" sz="1150" dirty="0"/>
          </a:p>
        </p:txBody>
      </p:sp>
      <p:sp>
        <p:nvSpPr>
          <p:cNvPr id="45" name="Chevron"/>
          <p:cNvSpPr/>
          <p:nvPr/>
        </p:nvSpPr>
        <p:spPr>
          <a:xfrm rot="10800000">
            <a:off x="12497562" y="4566895"/>
            <a:ext cx="128016" cy="64008"/>
          </a:xfrm>
          <a:prstGeom prst="triangle">
            <a:avLst/>
          </a:prstGeom>
          <a:solidFill>
            <a:srgbClr val="CBD5E1"/>
          </a:solidFill>
          <a:ln/>
        </p:spPr>
      </p:sp>
      <p:sp>
        <p:nvSpPr>
          <p:cNvPr id="46" name="Row label CLUES"/>
          <p:cNvSpPr/>
          <p:nvPr/>
        </p:nvSpPr>
        <p:spPr>
          <a:xfrm>
            <a:off x="457200" y="4653763"/>
            <a:ext cx="292608" cy="730504"/>
          </a:xfrm>
          <a:prstGeom prst="roundRect">
            <a:avLst>
              <a:gd name="adj" fmla="val 18750"/>
            </a:avLst>
          </a:prstGeom>
          <a:solidFill>
            <a:srgbClr val="334155"/>
          </a:solidFill>
          <a:ln/>
        </p:spPr>
      </p:sp>
      <p:sp>
        <p:nvSpPr>
          <p:cNvPr id="47" name="Row label text CLUES"/>
          <p:cNvSpPr txBox="1"/>
          <p:nvPr/>
        </p:nvSpPr>
        <p:spPr>
          <a:xfrm rot="16200000">
            <a:off x="238252" y="4872711"/>
            <a:ext cx="730504"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Pre-renal"/>
          <p:cNvSpPr/>
          <p:nvPr/>
        </p:nvSpPr>
        <p:spPr>
          <a:xfrm>
            <a:off x="841248" y="4653763"/>
            <a:ext cx="3223260" cy="730504"/>
          </a:xfrm>
          <a:prstGeom prst="roundRect">
            <a:avLst>
              <a:gd name="adj" fmla="val 7510"/>
            </a:avLst>
          </a:prstGeom>
          <a:solidFill>
            <a:srgbClr val="F7F9FC"/>
          </a:solidFill>
          <a:ln w="9525">
            <a:solidFill>
              <a:srgbClr val="E2E8F0"/>
            </a:solidFill>
            <a:prstDash val="solid"/>
          </a:ln>
        </p:spPr>
      </p:sp>
      <p:sp>
        <p:nvSpPr>
          <p:cNvPr id="49" name="clues items Pre-renal"/>
          <p:cNvSpPr txBox="1"/>
          <p:nvPr/>
        </p:nvSpPr>
        <p:spPr>
          <a:xfrm>
            <a:off x="909828" y="4722343"/>
            <a:ext cx="3086100" cy="59334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Orthostasis, dry mucosa; or congestion</a:t>
            </a:r>
            <a:endParaRPr lang="en-US" sz="1150" dirty="0"/>
          </a:p>
          <a:p>
            <a:pPr marL="114300" indent="-114300">
              <a:lnSpc>
                <a:spcPct val="90000"/>
              </a:lnSpc>
              <a:spcAft>
                <a:spcPts val="200"/>
              </a:spcAft>
              <a:buSzPct val="100000"/>
              <a:buChar char="•"/>
            </a:pPr>
            <a:r>
              <a:rPr lang="en-US" sz="1150" dirty="0">
                <a:solidFill>
                  <a:srgbClr val="0B1220"/>
                </a:solidFill>
              </a:rPr>
              <a:t>Bland sediment, hyaline casts¹¹</a:t>
            </a:r>
            <a:endParaRPr lang="en-US" sz="1150" dirty="0"/>
          </a:p>
        </p:txBody>
      </p:sp>
      <p:sp>
        <p:nvSpPr>
          <p:cNvPr id="50" name="Chevron"/>
          <p:cNvSpPr/>
          <p:nvPr/>
        </p:nvSpPr>
        <p:spPr>
          <a:xfrm rot="10800000">
            <a:off x="2388870" y="5407127"/>
            <a:ext cx="128016" cy="64008"/>
          </a:xfrm>
          <a:prstGeom prst="triangle">
            <a:avLst/>
          </a:prstGeom>
          <a:solidFill>
            <a:srgbClr val="CBD5E1"/>
          </a:solidFill>
          <a:ln/>
        </p:spPr>
      </p:sp>
      <p:sp>
        <p:nvSpPr>
          <p:cNvPr id="51" name="clues Tubulointerstitial"/>
          <p:cNvSpPr/>
          <p:nvPr/>
        </p:nvSpPr>
        <p:spPr>
          <a:xfrm>
            <a:off x="4210812" y="4653763"/>
            <a:ext cx="3223260" cy="730504"/>
          </a:xfrm>
          <a:prstGeom prst="roundRect">
            <a:avLst>
              <a:gd name="adj" fmla="val 7510"/>
            </a:avLst>
          </a:prstGeom>
          <a:solidFill>
            <a:srgbClr val="F7F9FC"/>
          </a:solidFill>
          <a:ln w="9525">
            <a:solidFill>
              <a:srgbClr val="E2E8F0"/>
            </a:solidFill>
            <a:prstDash val="solid"/>
          </a:ln>
        </p:spPr>
      </p:sp>
      <p:sp>
        <p:nvSpPr>
          <p:cNvPr id="52" name="clues items Tubulointerstitial"/>
          <p:cNvSpPr txBox="1"/>
          <p:nvPr/>
        </p:nvSpPr>
        <p:spPr>
          <a:xfrm>
            <a:off x="4279392" y="4722343"/>
            <a:ext cx="3086100" cy="59334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Muddy brown casts, tubular cells: ATN⁴</a:t>
            </a:r>
            <a:endParaRPr lang="en-US" sz="1150" dirty="0"/>
          </a:p>
          <a:p>
            <a:pPr marL="114300" indent="-114300">
              <a:lnSpc>
                <a:spcPct val="90000"/>
              </a:lnSpc>
              <a:spcAft>
                <a:spcPts val="200"/>
              </a:spcAft>
              <a:buSzPct val="100000"/>
              <a:buChar char="•"/>
            </a:pPr>
            <a:r>
              <a:rPr lang="en-US" sz="1150" dirty="0">
                <a:solidFill>
                  <a:srgbClr val="0B1220"/>
                </a:solidFill>
              </a:rPr>
              <a:t>New drug; fever, rash, sterile pyuria</a:t>
            </a:r>
            <a:endParaRPr lang="en-US" sz="1150" dirty="0"/>
          </a:p>
          <a:p>
            <a:pPr marL="114300" indent="-114300">
              <a:lnSpc>
                <a:spcPct val="90000"/>
              </a:lnSpc>
              <a:spcAft>
                <a:spcPts val="200"/>
              </a:spcAft>
              <a:buSzPct val="100000"/>
              <a:buChar char="•"/>
            </a:pPr>
            <a:r>
              <a:rPr lang="en-US" sz="1150" dirty="0">
                <a:solidFill>
                  <a:srgbClr val="0B1220"/>
                </a:solidFill>
              </a:rPr>
              <a:t>Heme+ dipstick, no RBCs: rhabdo¹¹</a:t>
            </a:r>
            <a:endParaRPr lang="en-US" sz="1150" dirty="0"/>
          </a:p>
        </p:txBody>
      </p:sp>
      <p:sp>
        <p:nvSpPr>
          <p:cNvPr id="53" name="Chevron"/>
          <p:cNvSpPr/>
          <p:nvPr/>
        </p:nvSpPr>
        <p:spPr>
          <a:xfrm rot="10800000">
            <a:off x="5758434" y="5407127"/>
            <a:ext cx="128016" cy="64008"/>
          </a:xfrm>
          <a:prstGeom prst="triangle">
            <a:avLst/>
          </a:prstGeom>
          <a:solidFill>
            <a:srgbClr val="CBD5E1"/>
          </a:solidFill>
          <a:ln/>
        </p:spPr>
      </p:sp>
      <p:sp>
        <p:nvSpPr>
          <p:cNvPr id="54" name="clues Glomerular &amp; vascular"/>
          <p:cNvSpPr/>
          <p:nvPr/>
        </p:nvSpPr>
        <p:spPr>
          <a:xfrm>
            <a:off x="7580376" y="4653763"/>
            <a:ext cx="3223260" cy="730504"/>
          </a:xfrm>
          <a:prstGeom prst="roundRect">
            <a:avLst>
              <a:gd name="adj" fmla="val 7510"/>
            </a:avLst>
          </a:prstGeom>
          <a:solidFill>
            <a:srgbClr val="F7F9FC"/>
          </a:solidFill>
          <a:ln w="9525">
            <a:solidFill>
              <a:srgbClr val="E2E8F0"/>
            </a:solidFill>
            <a:prstDash val="solid"/>
          </a:ln>
        </p:spPr>
      </p:sp>
      <p:sp>
        <p:nvSpPr>
          <p:cNvPr id="55" name="clues items Glomerular &amp; vascular"/>
          <p:cNvSpPr txBox="1"/>
          <p:nvPr/>
        </p:nvSpPr>
        <p:spPr>
          <a:xfrm>
            <a:off x="7648956" y="4722343"/>
            <a:ext cx="3086100" cy="59334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RBC casts, dysmorphic RBCs</a:t>
            </a:r>
            <a:endParaRPr lang="en-US" sz="1150" dirty="0"/>
          </a:p>
          <a:p>
            <a:pPr marL="114300" indent="-114300">
              <a:lnSpc>
                <a:spcPct val="90000"/>
              </a:lnSpc>
              <a:spcAft>
                <a:spcPts val="200"/>
              </a:spcAft>
              <a:buSzPct val="100000"/>
              <a:buChar char="•"/>
            </a:pPr>
            <a:r>
              <a:rPr lang="en-US" sz="1150" dirty="0">
                <a:solidFill>
                  <a:srgbClr val="0B1220"/>
                </a:solidFill>
              </a:rPr>
              <a:t>Hemoptysis, rash, sinusitis</a:t>
            </a:r>
            <a:endParaRPr lang="en-US" sz="1150" dirty="0"/>
          </a:p>
          <a:p>
            <a:pPr marL="114300" indent="-114300">
              <a:lnSpc>
                <a:spcPct val="90000"/>
              </a:lnSpc>
              <a:spcAft>
                <a:spcPts val="200"/>
              </a:spcAft>
              <a:buSzPct val="100000"/>
              <a:buChar char="•"/>
            </a:pPr>
            <a:r>
              <a:rPr lang="en-US" sz="1150" dirty="0">
                <a:solidFill>
                  <a:srgbClr val="0B1220"/>
                </a:solidFill>
              </a:rPr>
              <a:t>Schistocytes, low platelets, high LDH</a:t>
            </a:r>
            <a:endParaRPr lang="en-US" sz="1150" dirty="0"/>
          </a:p>
        </p:txBody>
      </p:sp>
      <p:sp>
        <p:nvSpPr>
          <p:cNvPr id="56" name="Chevron"/>
          <p:cNvSpPr/>
          <p:nvPr/>
        </p:nvSpPr>
        <p:spPr>
          <a:xfrm rot="10800000">
            <a:off x="9127998" y="5407127"/>
            <a:ext cx="128016" cy="64008"/>
          </a:xfrm>
          <a:prstGeom prst="triangle">
            <a:avLst/>
          </a:prstGeom>
          <a:solidFill>
            <a:srgbClr val="CBD5E1"/>
          </a:solidFill>
          <a:ln/>
        </p:spPr>
      </p:sp>
      <p:sp>
        <p:nvSpPr>
          <p:cNvPr id="57" name="clues Post-renal"/>
          <p:cNvSpPr/>
          <p:nvPr/>
        </p:nvSpPr>
        <p:spPr>
          <a:xfrm>
            <a:off x="10949940" y="4653763"/>
            <a:ext cx="3223260" cy="730504"/>
          </a:xfrm>
          <a:prstGeom prst="roundRect">
            <a:avLst>
              <a:gd name="adj" fmla="val 7510"/>
            </a:avLst>
          </a:prstGeom>
          <a:solidFill>
            <a:srgbClr val="F7F9FC"/>
          </a:solidFill>
          <a:ln w="9525">
            <a:solidFill>
              <a:srgbClr val="E2E8F0"/>
            </a:solidFill>
            <a:prstDash val="solid"/>
          </a:ln>
        </p:spPr>
      </p:sp>
      <p:sp>
        <p:nvSpPr>
          <p:cNvPr id="58" name="clues items Post-renal"/>
          <p:cNvSpPr txBox="1"/>
          <p:nvPr/>
        </p:nvSpPr>
        <p:spPr>
          <a:xfrm>
            <a:off x="11018520" y="4722343"/>
            <a:ext cx="3086100" cy="59334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Anuria; palpable bladder</a:t>
            </a:r>
            <a:endParaRPr lang="en-US" sz="1150" dirty="0"/>
          </a:p>
          <a:p>
            <a:pPr marL="114300" indent="-114300">
              <a:lnSpc>
                <a:spcPct val="90000"/>
              </a:lnSpc>
              <a:spcAft>
                <a:spcPts val="200"/>
              </a:spcAft>
              <a:buSzPct val="100000"/>
              <a:buChar char="•"/>
            </a:pPr>
            <a:r>
              <a:rPr lang="en-US" sz="1150" dirty="0">
                <a:solidFill>
                  <a:srgbClr val="0B1220"/>
                </a:solidFill>
              </a:rPr>
              <a:t>Prostatism, recurrent UTIs⁶</a:t>
            </a:r>
            <a:endParaRPr lang="en-US" sz="1150" dirty="0"/>
          </a:p>
        </p:txBody>
      </p:sp>
      <p:sp>
        <p:nvSpPr>
          <p:cNvPr id="59" name="Chevron"/>
          <p:cNvSpPr/>
          <p:nvPr/>
        </p:nvSpPr>
        <p:spPr>
          <a:xfrm rot="10800000">
            <a:off x="12497562" y="5407127"/>
            <a:ext cx="128016" cy="64008"/>
          </a:xfrm>
          <a:prstGeom prst="triangle">
            <a:avLst/>
          </a:prstGeom>
          <a:solidFill>
            <a:srgbClr val="CBD5E1"/>
          </a:solidFill>
          <a:ln/>
        </p:spPr>
      </p:sp>
      <p:sp>
        <p:nvSpPr>
          <p:cNvPr id="60" name="Row label WORKUP"/>
          <p:cNvSpPr/>
          <p:nvPr/>
        </p:nvSpPr>
        <p:spPr>
          <a:xfrm>
            <a:off x="457200" y="5493995"/>
            <a:ext cx="292608" cy="893496"/>
          </a:xfrm>
          <a:prstGeom prst="roundRect">
            <a:avLst>
              <a:gd name="adj" fmla="val 18750"/>
            </a:avLst>
          </a:prstGeom>
          <a:solidFill>
            <a:srgbClr val="0A6AA3"/>
          </a:solidFill>
          <a:ln/>
        </p:spPr>
      </p:sp>
      <p:sp>
        <p:nvSpPr>
          <p:cNvPr id="61" name="Row label text WORKUP"/>
          <p:cNvSpPr txBox="1"/>
          <p:nvPr/>
        </p:nvSpPr>
        <p:spPr>
          <a:xfrm rot="16200000">
            <a:off x="156756" y="5794438"/>
            <a:ext cx="89349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Pre-renal"/>
          <p:cNvSpPr/>
          <p:nvPr/>
        </p:nvSpPr>
        <p:spPr>
          <a:xfrm>
            <a:off x="841248" y="5493995"/>
            <a:ext cx="3223260" cy="893496"/>
          </a:xfrm>
          <a:prstGeom prst="roundRect">
            <a:avLst>
              <a:gd name="adj" fmla="val 6140"/>
            </a:avLst>
          </a:prstGeom>
          <a:solidFill>
            <a:srgbClr val="0A6AA3">
              <a:alpha val="9000"/>
            </a:srgbClr>
          </a:solidFill>
          <a:ln/>
        </p:spPr>
      </p:sp>
      <p:sp>
        <p:nvSpPr>
          <p:cNvPr id="63" name="workup items Pre-renal"/>
          <p:cNvSpPr txBox="1"/>
          <p:nvPr/>
        </p:nvSpPr>
        <p:spPr>
          <a:xfrm>
            <a:off x="909828" y="5562575"/>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FENa &lt;1% if off diuretics³˒¹²</a:t>
            </a:r>
            <a:endParaRPr lang="en-US" sz="1150" dirty="0"/>
          </a:p>
          <a:p>
            <a:pPr marL="114300" indent="-114300">
              <a:lnSpc>
                <a:spcPct val="90000"/>
              </a:lnSpc>
              <a:spcAft>
                <a:spcPts val="200"/>
              </a:spcAft>
              <a:buSzPct val="100000"/>
              <a:buChar char="•"/>
            </a:pPr>
            <a:r>
              <a:rPr lang="en-US" sz="1150" dirty="0">
                <a:solidFill>
                  <a:srgbClr val="0B1220"/>
                </a:solidFill>
              </a:rPr>
              <a:t>FEUrea ≤35% on diuretics: weak³˒¹²</a:t>
            </a:r>
            <a:endParaRPr lang="en-US" sz="1150" dirty="0"/>
          </a:p>
        </p:txBody>
      </p:sp>
      <p:sp>
        <p:nvSpPr>
          <p:cNvPr id="64" name="Chevron"/>
          <p:cNvSpPr/>
          <p:nvPr/>
        </p:nvSpPr>
        <p:spPr>
          <a:xfrm rot="10800000">
            <a:off x="2388870" y="6410350"/>
            <a:ext cx="128016" cy="64008"/>
          </a:xfrm>
          <a:prstGeom prst="triangle">
            <a:avLst/>
          </a:prstGeom>
          <a:solidFill>
            <a:srgbClr val="CBD5E1"/>
          </a:solidFill>
          <a:ln/>
        </p:spPr>
      </p:sp>
      <p:sp>
        <p:nvSpPr>
          <p:cNvPr id="65" name="workup Tubulointerstitial"/>
          <p:cNvSpPr/>
          <p:nvPr/>
        </p:nvSpPr>
        <p:spPr>
          <a:xfrm>
            <a:off x="4210812" y="5493995"/>
            <a:ext cx="3223260" cy="893496"/>
          </a:xfrm>
          <a:prstGeom prst="roundRect">
            <a:avLst>
              <a:gd name="adj" fmla="val 6140"/>
            </a:avLst>
          </a:prstGeom>
          <a:solidFill>
            <a:srgbClr val="0A6AA3">
              <a:alpha val="9000"/>
            </a:srgbClr>
          </a:solidFill>
          <a:ln/>
        </p:spPr>
      </p:sp>
      <p:sp>
        <p:nvSpPr>
          <p:cNvPr id="66" name="workup items Tubulointerstitial"/>
          <p:cNvSpPr txBox="1"/>
          <p:nvPr/>
        </p:nvSpPr>
        <p:spPr>
          <a:xfrm>
            <a:off x="4279392" y="5562575"/>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Fresh urine microscopy⁴</a:t>
            </a:r>
            <a:endParaRPr lang="en-US" sz="1150" dirty="0"/>
          </a:p>
          <a:p>
            <a:pPr marL="114300" indent="-114300">
              <a:lnSpc>
                <a:spcPct val="90000"/>
              </a:lnSpc>
              <a:spcAft>
                <a:spcPts val="200"/>
              </a:spcAft>
              <a:buSzPct val="100000"/>
              <a:buChar char="•"/>
            </a:pPr>
            <a:r>
              <a:rPr lang="en-US" sz="1150" dirty="0">
                <a:solidFill>
                  <a:srgbClr val="0B1220"/>
                </a:solidFill>
              </a:rPr>
              <a:t>CK; urate, phosphate, LDH if TLS</a:t>
            </a:r>
            <a:endParaRPr lang="en-US" sz="1150" dirty="0"/>
          </a:p>
          <a:p>
            <a:pPr marL="114300" indent="-114300">
              <a:lnSpc>
                <a:spcPct val="90000"/>
              </a:lnSpc>
              <a:spcAft>
                <a:spcPts val="200"/>
              </a:spcAft>
              <a:buSzPct val="100000"/>
              <a:buChar char="•"/>
            </a:pPr>
            <a:r>
              <a:rPr lang="en-US" sz="1150" dirty="0">
                <a:solidFill>
                  <a:srgbClr val="0B1220"/>
                </a:solidFill>
              </a:rPr>
              <a:t>Skip urine eosinophils (LR ~1)⁵</a:t>
            </a:r>
            <a:endParaRPr lang="en-US" sz="1150" dirty="0"/>
          </a:p>
        </p:txBody>
      </p:sp>
      <p:sp>
        <p:nvSpPr>
          <p:cNvPr id="67" name="Chevron"/>
          <p:cNvSpPr/>
          <p:nvPr/>
        </p:nvSpPr>
        <p:spPr>
          <a:xfrm rot="10800000">
            <a:off x="5758434" y="6410350"/>
            <a:ext cx="128016" cy="64008"/>
          </a:xfrm>
          <a:prstGeom prst="triangle">
            <a:avLst/>
          </a:prstGeom>
          <a:solidFill>
            <a:srgbClr val="CBD5E1"/>
          </a:solidFill>
          <a:ln/>
        </p:spPr>
      </p:sp>
      <p:sp>
        <p:nvSpPr>
          <p:cNvPr id="68" name="workup Glomerular &amp; vascular"/>
          <p:cNvSpPr/>
          <p:nvPr/>
        </p:nvSpPr>
        <p:spPr>
          <a:xfrm>
            <a:off x="7580376" y="5493995"/>
            <a:ext cx="3223260" cy="893496"/>
          </a:xfrm>
          <a:prstGeom prst="roundRect">
            <a:avLst>
              <a:gd name="adj" fmla="val 6140"/>
            </a:avLst>
          </a:prstGeom>
          <a:solidFill>
            <a:srgbClr val="0A6AA3">
              <a:alpha val="9000"/>
            </a:srgbClr>
          </a:solidFill>
          <a:ln/>
        </p:spPr>
      </p:sp>
      <p:sp>
        <p:nvSpPr>
          <p:cNvPr id="69" name="workup items Glomerular &amp; vascular"/>
          <p:cNvSpPr txBox="1"/>
          <p:nvPr/>
        </p:nvSpPr>
        <p:spPr>
          <a:xfrm>
            <a:off x="7648956" y="5562575"/>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ANCA, anti-GBM, C3/C4, ANA¹⁰</a:t>
            </a:r>
            <a:endParaRPr lang="en-US" sz="1150" dirty="0"/>
          </a:p>
          <a:p>
            <a:pPr marL="114300" indent="-114300">
              <a:lnSpc>
                <a:spcPct val="90000"/>
              </a:lnSpc>
              <a:spcAft>
                <a:spcPts val="200"/>
              </a:spcAft>
              <a:buSzPct val="100000"/>
              <a:buChar char="•"/>
            </a:pPr>
            <a:r>
              <a:rPr lang="en-US" sz="1150" dirty="0">
                <a:solidFill>
                  <a:srgbClr val="0B1220"/>
                </a:solidFill>
              </a:rPr>
              <a:t>Smear, LDH, haptoglobin, ADAMTS13 if TMA</a:t>
            </a:r>
            <a:endParaRPr lang="en-US" sz="1150" dirty="0"/>
          </a:p>
          <a:p>
            <a:pPr marL="114300" indent="-114300">
              <a:lnSpc>
                <a:spcPct val="90000"/>
              </a:lnSpc>
              <a:spcAft>
                <a:spcPts val="200"/>
              </a:spcAft>
              <a:buSzPct val="100000"/>
              <a:buChar char="•"/>
            </a:pPr>
            <a:r>
              <a:rPr lang="en-US" sz="1150" dirty="0">
                <a:solidFill>
                  <a:srgbClr val="0B1220"/>
                </a:solidFill>
              </a:rPr>
              <a:t>Biopsy if it will change treatment¹⁰</a:t>
            </a:r>
            <a:endParaRPr lang="en-US" sz="1150" dirty="0"/>
          </a:p>
        </p:txBody>
      </p:sp>
      <p:sp>
        <p:nvSpPr>
          <p:cNvPr id="70" name="Chevron"/>
          <p:cNvSpPr/>
          <p:nvPr/>
        </p:nvSpPr>
        <p:spPr>
          <a:xfrm rot="10800000">
            <a:off x="9127998" y="6410350"/>
            <a:ext cx="128016" cy="64008"/>
          </a:xfrm>
          <a:prstGeom prst="triangle">
            <a:avLst/>
          </a:prstGeom>
          <a:solidFill>
            <a:srgbClr val="CBD5E1"/>
          </a:solidFill>
          <a:ln/>
        </p:spPr>
      </p:sp>
      <p:sp>
        <p:nvSpPr>
          <p:cNvPr id="71" name="workup Post-renal"/>
          <p:cNvSpPr/>
          <p:nvPr/>
        </p:nvSpPr>
        <p:spPr>
          <a:xfrm>
            <a:off x="10949940" y="5493995"/>
            <a:ext cx="3223260" cy="893496"/>
          </a:xfrm>
          <a:prstGeom prst="roundRect">
            <a:avLst>
              <a:gd name="adj" fmla="val 6140"/>
            </a:avLst>
          </a:prstGeom>
          <a:solidFill>
            <a:srgbClr val="0A6AA3">
              <a:alpha val="9000"/>
            </a:srgbClr>
          </a:solidFill>
          <a:ln/>
        </p:spPr>
      </p:sp>
      <p:sp>
        <p:nvSpPr>
          <p:cNvPr id="72" name="workup items Post-renal"/>
          <p:cNvSpPr txBox="1"/>
          <p:nvPr/>
        </p:nvSpPr>
        <p:spPr>
          <a:xfrm>
            <a:off x="11018520" y="5562575"/>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Bladder scan for retention</a:t>
            </a:r>
            <a:endParaRPr lang="en-US" sz="1150" dirty="0"/>
          </a:p>
          <a:p>
            <a:pPr marL="114300" indent="-114300">
              <a:lnSpc>
                <a:spcPct val="90000"/>
              </a:lnSpc>
              <a:spcAft>
                <a:spcPts val="200"/>
              </a:spcAft>
              <a:buSzPct val="100000"/>
              <a:buChar char="•"/>
            </a:pPr>
            <a:r>
              <a:rPr lang="en-US" sz="1150" dirty="0">
                <a:solidFill>
                  <a:srgbClr val="0B1220"/>
                </a:solidFill>
              </a:rPr>
              <a:t>Renal US: hydronephrosis⁶</a:t>
            </a:r>
            <a:endParaRPr lang="en-US" sz="1150" dirty="0"/>
          </a:p>
        </p:txBody>
      </p:sp>
      <p:sp>
        <p:nvSpPr>
          <p:cNvPr id="73" name="Chevron"/>
          <p:cNvSpPr/>
          <p:nvPr/>
        </p:nvSpPr>
        <p:spPr>
          <a:xfrm rot="10800000">
            <a:off x="12497562" y="6410350"/>
            <a:ext cx="128016" cy="64008"/>
          </a:xfrm>
          <a:prstGeom prst="triangle">
            <a:avLst/>
          </a:prstGeom>
          <a:solidFill>
            <a:srgbClr val="CBD5E1"/>
          </a:solidFill>
          <a:ln/>
        </p:spPr>
      </p:sp>
      <p:sp>
        <p:nvSpPr>
          <p:cNvPr id="74" name="Row label MANAGE"/>
          <p:cNvSpPr/>
          <p:nvPr/>
        </p:nvSpPr>
        <p:spPr>
          <a:xfrm>
            <a:off x="457200" y="6497218"/>
            <a:ext cx="292608" cy="1056488"/>
          </a:xfrm>
          <a:prstGeom prst="roundRect">
            <a:avLst>
              <a:gd name="adj" fmla="val 18750"/>
            </a:avLst>
          </a:prstGeom>
          <a:solidFill>
            <a:srgbClr val="067647"/>
          </a:solidFill>
          <a:ln/>
        </p:spPr>
      </p:sp>
      <p:sp>
        <p:nvSpPr>
          <p:cNvPr id="75" name="Row label text MANAGE"/>
          <p:cNvSpPr txBox="1"/>
          <p:nvPr/>
        </p:nvSpPr>
        <p:spPr>
          <a:xfrm rot="16200000">
            <a:off x="75260" y="6879158"/>
            <a:ext cx="105648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Pre-renal"/>
          <p:cNvSpPr/>
          <p:nvPr/>
        </p:nvSpPr>
        <p:spPr>
          <a:xfrm>
            <a:off x="841248" y="6497218"/>
            <a:ext cx="3223260" cy="1056488"/>
          </a:xfrm>
          <a:prstGeom prst="roundRect">
            <a:avLst>
              <a:gd name="adj" fmla="val 5193"/>
            </a:avLst>
          </a:prstGeom>
          <a:solidFill>
            <a:srgbClr val="067647">
              <a:alpha val="9000"/>
            </a:srgbClr>
          </a:solidFill>
          <a:ln/>
        </p:spPr>
      </p:sp>
      <p:sp>
        <p:nvSpPr>
          <p:cNvPr id="77" name="management items Pre-renal"/>
          <p:cNvSpPr txBox="1"/>
          <p:nvPr/>
        </p:nvSpPr>
        <p:spPr>
          <a:xfrm>
            <a:off x="909828" y="6565798"/>
            <a:ext cx="3086100" cy="91932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Dry: balanced crystalloid; hold diuretics⁷˒¹¹</a:t>
            </a:r>
            <a:endParaRPr lang="en-US" sz="1150" dirty="0"/>
          </a:p>
          <a:p>
            <a:pPr marL="114300" indent="-114300">
              <a:lnSpc>
                <a:spcPct val="90000"/>
              </a:lnSpc>
              <a:spcAft>
                <a:spcPts val="200"/>
              </a:spcAft>
              <a:buSzPct val="100000"/>
              <a:buChar char="•"/>
            </a:pPr>
            <a:r>
              <a:rPr lang="en-US" sz="1150" dirty="0">
                <a:solidFill>
                  <a:srgbClr val="0B1220"/>
                </a:solidFill>
              </a:rPr>
              <a:t>HF congestion: diurese; Cr rise OK¹¹</a:t>
            </a:r>
            <a:endParaRPr lang="en-US" sz="1150" dirty="0"/>
          </a:p>
          <a:p>
            <a:pPr marL="114300" indent="-114300">
              <a:lnSpc>
                <a:spcPct val="90000"/>
              </a:lnSpc>
              <a:spcAft>
                <a:spcPts val="200"/>
              </a:spcAft>
              <a:buSzPct val="100000"/>
              <a:buChar char="•"/>
            </a:pPr>
            <a:r>
              <a:rPr lang="en-US" sz="1150" dirty="0">
                <a:solidFill>
                  <a:srgbClr val="0B1220"/>
                </a:solidFill>
              </a:rPr>
              <a:t>Cirrhosis: stop diuretics; albumin challenge¹¹</a:t>
            </a:r>
            <a:endParaRPr lang="en-US" sz="1150" dirty="0"/>
          </a:p>
        </p:txBody>
      </p:sp>
      <p:sp>
        <p:nvSpPr>
          <p:cNvPr id="78" name="management Tubulointerstitial"/>
          <p:cNvSpPr/>
          <p:nvPr/>
        </p:nvSpPr>
        <p:spPr>
          <a:xfrm>
            <a:off x="4210812" y="6497218"/>
            <a:ext cx="3223260" cy="1056488"/>
          </a:xfrm>
          <a:prstGeom prst="roundRect">
            <a:avLst>
              <a:gd name="adj" fmla="val 5193"/>
            </a:avLst>
          </a:prstGeom>
          <a:solidFill>
            <a:srgbClr val="067647">
              <a:alpha val="9000"/>
            </a:srgbClr>
          </a:solidFill>
          <a:ln/>
        </p:spPr>
      </p:sp>
      <p:sp>
        <p:nvSpPr>
          <p:cNvPr id="79" name="management items Tubulointerstitial"/>
          <p:cNvSpPr txBox="1"/>
          <p:nvPr/>
        </p:nvSpPr>
        <p:spPr>
          <a:xfrm>
            <a:off x="4279392" y="6565798"/>
            <a:ext cx="3086100" cy="91932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ATN: supportive; avoid nephrotoxins¹</a:t>
            </a:r>
            <a:endParaRPr lang="en-US" sz="1150" dirty="0"/>
          </a:p>
          <a:p>
            <a:pPr marL="114300" indent="-114300">
              <a:lnSpc>
                <a:spcPct val="90000"/>
              </a:lnSpc>
              <a:spcAft>
                <a:spcPts val="200"/>
              </a:spcAft>
              <a:buSzPct val="100000"/>
              <a:buChar char="•"/>
            </a:pPr>
            <a:r>
              <a:rPr lang="en-US" sz="1150" dirty="0">
                <a:solidFill>
                  <a:srgbClr val="0B1220"/>
                </a:solidFill>
              </a:rPr>
              <a:t>AIN: stop drug; steroids per nephrology</a:t>
            </a:r>
            <a:endParaRPr lang="en-US" sz="1150" dirty="0"/>
          </a:p>
          <a:p>
            <a:pPr marL="114300" indent="-114300">
              <a:lnSpc>
                <a:spcPct val="90000"/>
              </a:lnSpc>
              <a:spcAft>
                <a:spcPts val="200"/>
              </a:spcAft>
              <a:buSzPct val="100000"/>
              <a:buChar char="•"/>
            </a:pPr>
            <a:r>
              <a:rPr lang="en-US" sz="1150" dirty="0">
                <a:solidFill>
                  <a:srgbClr val="0B1220"/>
                </a:solidFill>
              </a:rPr>
              <a:t>Rhabdo: early isotonic fluids; watch K⁹</a:t>
            </a:r>
            <a:endParaRPr lang="en-US" sz="1150" dirty="0"/>
          </a:p>
        </p:txBody>
      </p:sp>
      <p:sp>
        <p:nvSpPr>
          <p:cNvPr id="80" name="management Glomerular &amp; vascular"/>
          <p:cNvSpPr/>
          <p:nvPr/>
        </p:nvSpPr>
        <p:spPr>
          <a:xfrm>
            <a:off x="7580376" y="6497218"/>
            <a:ext cx="3223260" cy="1056488"/>
          </a:xfrm>
          <a:prstGeom prst="roundRect">
            <a:avLst>
              <a:gd name="adj" fmla="val 5193"/>
            </a:avLst>
          </a:prstGeom>
          <a:solidFill>
            <a:srgbClr val="067647">
              <a:alpha val="9000"/>
            </a:srgbClr>
          </a:solidFill>
          <a:ln/>
        </p:spPr>
      </p:sp>
      <p:sp>
        <p:nvSpPr>
          <p:cNvPr id="81" name="management items Glomerular &amp; vascular"/>
          <p:cNvSpPr txBox="1"/>
          <p:nvPr/>
        </p:nvSpPr>
        <p:spPr>
          <a:xfrm>
            <a:off x="7648956" y="6565798"/>
            <a:ext cx="3086100" cy="91932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RPGN: steroids ± PLEX, nephrology today¹⁰˒¹¹</a:t>
            </a:r>
            <a:endParaRPr lang="en-US" sz="1150" dirty="0"/>
          </a:p>
          <a:p>
            <a:pPr marL="114300" indent="-114300">
              <a:lnSpc>
                <a:spcPct val="90000"/>
              </a:lnSpc>
              <a:spcAft>
                <a:spcPts val="200"/>
              </a:spcAft>
              <a:buSzPct val="100000"/>
              <a:buChar char="•"/>
            </a:pPr>
            <a:r>
              <a:rPr lang="en-US" sz="1150" dirty="0">
                <a:solidFill>
                  <a:srgbClr val="0B1220"/>
                </a:solidFill>
              </a:rPr>
              <a:t>TTP: hematology, PLEX¹¹</a:t>
            </a:r>
            <a:endParaRPr lang="en-US" sz="1150" dirty="0"/>
          </a:p>
          <a:p>
            <a:pPr marL="114300" indent="-114300">
              <a:lnSpc>
                <a:spcPct val="90000"/>
              </a:lnSpc>
              <a:spcAft>
                <a:spcPts val="200"/>
              </a:spcAft>
              <a:buSzPct val="100000"/>
              <a:buChar char="•"/>
            </a:pPr>
            <a:r>
              <a:rPr lang="en-US" sz="1150" dirty="0">
                <a:solidFill>
                  <a:srgbClr val="0B1220"/>
                </a:solidFill>
              </a:rPr>
              <a:t>Scleroderma crisis: captopril¹¹</a:t>
            </a:r>
            <a:endParaRPr lang="en-US" sz="1150" dirty="0"/>
          </a:p>
        </p:txBody>
      </p:sp>
      <p:sp>
        <p:nvSpPr>
          <p:cNvPr id="82" name="management Post-renal"/>
          <p:cNvSpPr/>
          <p:nvPr/>
        </p:nvSpPr>
        <p:spPr>
          <a:xfrm>
            <a:off x="10949940" y="6497218"/>
            <a:ext cx="3223260" cy="1056488"/>
          </a:xfrm>
          <a:prstGeom prst="roundRect">
            <a:avLst>
              <a:gd name="adj" fmla="val 5193"/>
            </a:avLst>
          </a:prstGeom>
          <a:solidFill>
            <a:srgbClr val="067647">
              <a:alpha val="9000"/>
            </a:srgbClr>
          </a:solidFill>
          <a:ln/>
        </p:spPr>
      </p:sp>
      <p:sp>
        <p:nvSpPr>
          <p:cNvPr id="83" name="management items Post-renal"/>
          <p:cNvSpPr txBox="1"/>
          <p:nvPr/>
        </p:nvSpPr>
        <p:spPr>
          <a:xfrm>
            <a:off x="11018520" y="6565798"/>
            <a:ext cx="3086100" cy="91932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Foley; flush or replace blocked catheter</a:t>
            </a:r>
            <a:endParaRPr lang="en-US" sz="1150" dirty="0"/>
          </a:p>
          <a:p>
            <a:pPr marL="114300" indent="-114300">
              <a:lnSpc>
                <a:spcPct val="90000"/>
              </a:lnSpc>
              <a:spcAft>
                <a:spcPts val="200"/>
              </a:spcAft>
              <a:buSzPct val="100000"/>
              <a:buChar char="•"/>
            </a:pPr>
            <a:r>
              <a:rPr lang="en-US" sz="1150" dirty="0">
                <a:solidFill>
                  <a:srgbClr val="0B1220"/>
                </a:solidFill>
              </a:rPr>
              <a:t>Fever + hydro: urgent decompression¹¹</a:t>
            </a:r>
            <a:endParaRPr lang="en-US" sz="1150" dirty="0"/>
          </a:p>
          <a:p>
            <a:pPr marL="114300" indent="-114300">
              <a:lnSpc>
                <a:spcPct val="90000"/>
              </a:lnSpc>
              <a:spcAft>
                <a:spcPts val="200"/>
              </a:spcAft>
              <a:buSzPct val="100000"/>
              <a:buChar char="•"/>
            </a:pPr>
            <a:r>
              <a:rPr lang="en-US" sz="1150" dirty="0">
                <a:solidFill>
                  <a:srgbClr val="0B1220"/>
                </a:solidFill>
              </a:rPr>
              <a:t>Watch for post-obstructive diuresis</a:t>
            </a:r>
            <a:endParaRPr lang="en-US" sz="1150" dirty="0"/>
          </a:p>
        </p:txBody>
      </p:sp>
      <p:pic>
        <p:nvPicPr>
          <p:cNvPr id="84" name="Logo" descr="Stethopedia">    </p:cNvPr>
          <p:cNvPicPr>
            <a:picLocks noChangeAspect="1"/>
          </p:cNvPicPr>
          <p:nvPr/>
        </p:nvPicPr>
        <p:blipFill>
          <a:blip r:embed="rId1"/>
          <a:stretch>
            <a:fillRect/>
          </a:stretch>
        </p:blipFill>
        <p:spPr>
          <a:xfrm>
            <a:off x="457200" y="7700010"/>
            <a:ext cx="201168" cy="201168"/>
          </a:xfrm>
          <a:prstGeom prst="rect">
            <a:avLst/>
          </a:prstGeom>
        </p:spPr>
      </p:pic>
      <p:sp>
        <p:nvSpPr>
          <p:cNvPr id="85" name="Brand"/>
          <p:cNvSpPr txBox="1"/>
          <p:nvPr/>
        </p:nvSpPr>
        <p:spPr>
          <a:xfrm>
            <a:off x="731520" y="7681722"/>
            <a:ext cx="2621866"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stethopedia.ca/approach/acute-kidney-injury</a:t>
            </a:r>
            <a:endParaRPr lang="en-US" sz="900" dirty="0"/>
          </a:p>
        </p:txBody>
      </p:sp>
      <p:sp>
        <p:nvSpPr>
          <p:cNvPr id="86" name="Evidence"/>
          <p:cNvSpPr txBox="1"/>
          <p:nvPr/>
        </p:nvSpPr>
        <p:spPr>
          <a:xfrm>
            <a:off x="3673426" y="7681722"/>
            <a:ext cx="10499774" cy="438150"/>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Kellum 2013, Crit Care (KDIGO)</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James 2013, Am J Kidney Dis (CSN)</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Carvounis 2002, Kidney Int</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Perazella 2008, Clin J Am Soc Nephrol</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Muriithi 2013, Clin J Am Soc Nephrol</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Licurse 2010, Arch Intern Med</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Semler 2018, N Engl J Med</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STARRT-AKI 2020, N Engl J Med</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Bosch 2009, N Engl J Med</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Rovin 2021, Kidney Int (KDIGO GN)</a:t>
            </a:r>
            <a:pPr indent="0" marL="0">
              <a:buNone/>
            </a:pPr>
            <a:r>
              <a:rPr lang="en-US" sz="850" dirty="0">
                <a:solidFill>
                  <a:srgbClr val="64748B"/>
                </a:solidFill>
              </a:rPr>
              <a:t>   </a:t>
            </a:r>
            <a:pPr indent="0" marL="0">
              <a:buNone/>
            </a:pPr>
            <a:r>
              <a:rPr lang="en-US" sz="850" dirty="0">
                <a:solidFill>
                  <a:srgbClr val="64748B"/>
                </a:solidFill>
              </a:rPr>
              <a:t>¹¹ Manual 2024–25, pp. 94, 96–97, 101, 108, 142</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¹² Pépin 2007, Am J Kidney Dis</a:t>
            </a:r>
            <a:endParaRPr lang="en-US"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Hyponatremia</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RENAL &amp; VOLUME STATUS</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≤10</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Limit to avoid osmotic demyelination²˒⁴</a:t>
            </a:r>
            <a:endParaRPr lang="en-US" sz="850" dirty="0"/>
          </a:p>
          <a:p>
            <a:pPr indent="0" marL="0">
              <a:buNone/>
            </a:pPr>
            <a:r>
              <a:rPr lang="en-US" sz="1050" dirty="0">
                <a:solidFill>
                  <a:srgbClr val="334155"/>
                </a:solidFill>
              </a:rPr>
              <a:t>mmol/L max in 24 h; ≤8 if Na ≤105, low K, EtOH, poor diet, cirrhosis</a:t>
            </a:r>
            <a:endParaRPr lang="en-US" sz="850" dirty="0"/>
          </a:p>
        </p:txBody>
      </p:sp>
      <p:sp>
        <p:nvSpPr>
          <p:cNvPr id="7" name="Presentation"/>
          <p:cNvSpPr/>
          <p:nvPr/>
        </p:nvSpPr>
        <p:spPr>
          <a:xfrm>
            <a:off x="457200" y="1261872"/>
            <a:ext cx="1783080" cy="1556385"/>
          </a:xfrm>
          <a:prstGeom prst="roundRect">
            <a:avLst>
              <a:gd name="adj" fmla="val 4113"/>
            </a:avLst>
          </a:prstGeom>
          <a:solidFill>
            <a:srgbClr val="0B2540"/>
          </a:solidFill>
          <a:ln w="12700">
            <a:solidFill>
              <a:srgbClr val="0B2540"/>
            </a:solidFill>
          </a:ln>
        </p:spPr>
        <p:txBody>
          <a:bodyPr wrap="square" lIns="68580" tIns="68580" rIns="68580" bIns="68580" rtlCol="0" anchor="ctr"/>
          <a:lstStyle/>
          <a:p>
            <a:pPr algn="l" indent="0" marL="0">
              <a:buNone/>
            </a:pPr>
            <a:r>
              <a:rPr lang="en-US" sz="1200" b="1" dirty="0">
                <a:solidFill>
                  <a:srgbClr val="FFFFFF"/>
                </a:solidFill>
              </a:rPr>
              <a:t>Serum Na &lt;135 mmol/L, from no symptoms to seizure or coma</a:t>
            </a:r>
            <a:endParaRPr lang="en-US" sz="1200" dirty="0"/>
          </a:p>
        </p:txBody>
      </p:sp>
      <p:sp>
        <p:nvSpPr>
          <p:cNvPr id="8" name="Step 1"/>
          <p:cNvSpPr/>
          <p:nvPr/>
        </p:nvSpPr>
        <p:spPr>
          <a:xfrm>
            <a:off x="2514600" y="1261872"/>
            <a:ext cx="2057400" cy="1556385"/>
          </a:xfrm>
          <a:prstGeom prst="roundRect">
            <a:avLst>
              <a:gd name="adj" fmla="val 4113"/>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Osm ≥275 mOsm/kg = not hypotonic: glucose (Na ↓2.4 per 5.6 mmol/L), lipids, paraprotein, glycine¹˒⁸</a:t>
            </a:r>
            <a:endParaRPr lang="en-US" sz="1200" dirty="0"/>
          </a:p>
        </p:txBody>
      </p:sp>
      <p:sp>
        <p:nvSpPr>
          <p:cNvPr id="9" name="Step 2"/>
          <p:cNvSpPr/>
          <p:nvPr/>
        </p:nvSpPr>
        <p:spPr>
          <a:xfrm>
            <a:off x="4846320" y="1261872"/>
            <a:ext cx="2057400" cy="1556385"/>
          </a:xfrm>
          <a:prstGeom prst="roundRect">
            <a:avLst>
              <a:gd name="adj" fmla="val 4113"/>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Send urine Osm/Na, TSH, AM cortisol (never delay 3%); volume status; drugs¹˒⁹</a:t>
            </a:r>
            <a:endParaRPr lang="en-US" sz="1200" dirty="0"/>
          </a:p>
        </p:txBody>
      </p:sp>
      <p:sp>
        <p:nvSpPr>
          <p:cNvPr id="10" name="Decision"/>
          <p:cNvSpPr/>
          <p:nvPr/>
        </p:nvSpPr>
        <p:spPr>
          <a:xfrm>
            <a:off x="7178040" y="1261872"/>
            <a:ext cx="1463040" cy="1556385"/>
          </a:xfrm>
          <a:prstGeom prst="roundRect">
            <a:avLst>
              <a:gd name="adj" fmla="val 4375"/>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200" b="1" dirty="0">
                <a:solidFill>
                  <a:srgbClr val="075A8C"/>
                </a:solidFill>
                <a:latin typeface="Poppins" pitchFamily="34" charset="0"/>
                <a:ea typeface="Poppins" pitchFamily="34" charset="-122"/>
                <a:cs typeface="Poppins" pitchFamily="34" charset="-120"/>
              </a:rPr>
              <a:t>Severe symptoms, or acute with symptoms?</a:t>
            </a:r>
            <a:endParaRPr lang="en-US" sz="1200" dirty="0"/>
          </a:p>
        </p:txBody>
      </p:sp>
      <p:sp>
        <p:nvSpPr>
          <p:cNvPr id="11" name="Arrow"/>
          <p:cNvSpPr/>
          <p:nvPr/>
        </p:nvSpPr>
        <p:spPr>
          <a:xfrm>
            <a:off x="2276856" y="2040065"/>
            <a:ext cx="201168" cy="0"/>
          </a:xfrm>
          <a:prstGeom prst="line">
            <a:avLst/>
          </a:prstGeom>
          <a:noFill/>
          <a:ln w="19050">
            <a:solidFill>
              <a:srgbClr val="CBD5E1"/>
            </a:solidFill>
            <a:prstDash val="solid"/>
            <a:tailEnd type="triangle"/>
          </a:ln>
        </p:spPr>
      </p:sp>
      <p:sp>
        <p:nvSpPr>
          <p:cNvPr id="12" name="Arrow"/>
          <p:cNvSpPr/>
          <p:nvPr/>
        </p:nvSpPr>
        <p:spPr>
          <a:xfrm>
            <a:off x="4608576" y="2040065"/>
            <a:ext cx="201168" cy="0"/>
          </a:xfrm>
          <a:prstGeom prst="line">
            <a:avLst/>
          </a:prstGeom>
          <a:noFill/>
          <a:ln w="19050">
            <a:solidFill>
              <a:srgbClr val="CBD5E1"/>
            </a:solidFill>
            <a:prstDash val="solid"/>
            <a:tailEnd type="triangle"/>
          </a:ln>
        </p:spPr>
      </p:sp>
      <p:sp>
        <p:nvSpPr>
          <p:cNvPr id="13" name="Arrow"/>
          <p:cNvSpPr/>
          <p:nvPr/>
        </p:nvSpPr>
        <p:spPr>
          <a:xfrm>
            <a:off x="6940296" y="2040065"/>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556385"/>
          </a:xfrm>
          <a:prstGeom prst="roundRect">
            <a:avLst>
              <a:gd name="adj" fmla="val 4113"/>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34010"/>
          </a:xfrm>
          <a:prstGeom prst="roundRect">
            <a:avLst>
              <a:gd name="adj" fmla="val 19163"/>
            </a:avLst>
          </a:prstGeom>
          <a:solidFill>
            <a:srgbClr val="B42318"/>
          </a:solidFill>
          <a:ln w="15875">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Severe symptoms: give 3% NaCl bolus now¹˒²˒⁵˒⁹</a:t>
            </a:r>
            <a:endParaRPr lang="en-US" sz="1250" dirty="0"/>
          </a:p>
        </p:txBody>
      </p:sp>
      <p:sp>
        <p:nvSpPr>
          <p:cNvPr id="16" name="Red flag items 1"/>
          <p:cNvSpPr txBox="1"/>
          <p:nvPr/>
        </p:nvSpPr>
        <p:spPr>
          <a:xfrm>
            <a:off x="8983980" y="1641602"/>
            <a:ext cx="2505456" cy="872109"/>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Seizure, coma, or somnolence¹˒⁴</a:t>
            </a:r>
            <a:endParaRPr lang="en-US" sz="1150" dirty="0"/>
          </a:p>
          <a:p>
            <a:pPr marL="114300" indent="-114300">
              <a:lnSpc>
                <a:spcPct val="90000"/>
              </a:lnSpc>
              <a:spcAft>
                <a:spcPts val="150"/>
              </a:spcAft>
              <a:buSzPct val="100000"/>
              <a:buChar char="•"/>
            </a:pPr>
            <a:r>
              <a:rPr lang="en-US" sz="1150" dirty="0">
                <a:solidFill>
                  <a:srgbClr val="0B1220"/>
                </a:solidFill>
              </a:rPr>
              <a:t>Vomiting or cardiorespiratory distress¹˒⁴</a:t>
            </a:r>
            <a:endParaRPr lang="en-US" sz="1150" dirty="0"/>
          </a:p>
          <a:p>
            <a:pPr marL="114300" indent="-114300">
              <a:lnSpc>
                <a:spcPct val="90000"/>
              </a:lnSpc>
              <a:spcAft>
                <a:spcPts val="150"/>
              </a:spcAft>
              <a:buSzPct val="100000"/>
              <a:buChar char="•"/>
            </a:pPr>
            <a:r>
              <a:rPr lang="en-US" sz="1150" dirty="0">
                <a:solidFill>
                  <a:srgbClr val="0B1220"/>
                </a:solidFill>
              </a:rPr>
              <a:t>Acute (&lt;48 h) + symptoms: marathon, MDMA¹</a:t>
            </a:r>
            <a:endParaRPr lang="en-US" sz="1150" dirty="0"/>
          </a:p>
        </p:txBody>
      </p:sp>
      <p:sp>
        <p:nvSpPr>
          <p:cNvPr id="17" name="Red flag items 2"/>
          <p:cNvSpPr txBox="1"/>
          <p:nvPr/>
        </p:nvSpPr>
        <p:spPr>
          <a:xfrm>
            <a:off x="11599164" y="1641602"/>
            <a:ext cx="2505456" cy="872109"/>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Symptoms resolve or Na ↑5: stop 3%¹˒⁹</a:t>
            </a:r>
            <a:endParaRPr lang="en-US" sz="1150" dirty="0"/>
          </a:p>
          <a:p>
            <a:pPr marL="114300" indent="-114300">
              <a:lnSpc>
                <a:spcPct val="90000"/>
              </a:lnSpc>
              <a:spcAft>
                <a:spcPts val="150"/>
              </a:spcAft>
              <a:buSzPct val="100000"/>
              <a:buChar char="•"/>
            </a:pPr>
            <a:r>
              <a:rPr lang="en-US" sz="1150" dirty="0">
                <a:solidFill>
                  <a:srgbClr val="0B1220"/>
                </a:solidFill>
              </a:rPr>
              <a:t>Na rise over limit: relower, D5W ± DDAVP¹˒⁹</a:t>
            </a:r>
            <a:endParaRPr lang="en-US" sz="1150" dirty="0"/>
          </a:p>
        </p:txBody>
      </p:sp>
      <p:sp>
        <p:nvSpPr>
          <p:cNvPr id="18" name="Red flag action"/>
          <p:cNvSpPr txBox="1"/>
          <p:nvPr/>
        </p:nvSpPr>
        <p:spPr>
          <a:xfrm>
            <a:off x="8983980" y="2586863"/>
            <a:ext cx="5120640" cy="181102"/>
          </a:xfrm>
          <a:prstGeom prst="rect">
            <a:avLst/>
          </a:prstGeom>
          <a:noFill/>
          <a:ln/>
        </p:spPr>
        <p:txBody>
          <a:bodyPr wrap="square" lIns="0" tIns="0" rIns="0" bIns="0" rtlCol="0" anchor="b"/>
          <a:lstStyle/>
          <a:p>
            <a:pPr indent="0" marL="0">
              <a:buNone/>
            </a:pPr>
            <a:r>
              <a:rPr lang="en-US" sz="1150" b="1" dirty="0">
                <a:solidFill>
                  <a:srgbClr val="B42318"/>
                </a:solidFill>
              </a:rPr>
              <a:t>→ 3% NaCl 100–150 mL/10–20 min; Na after each; ≤3×; aim ↑4–6¹˒²˒⁹</a:t>
            </a:r>
            <a:endParaRPr lang="en-US" sz="1150" dirty="0"/>
          </a:p>
        </p:txBody>
      </p:sp>
      <p:sp>
        <p:nvSpPr>
          <p:cNvPr id="19" name="Yes arrow"/>
          <p:cNvSpPr/>
          <p:nvPr/>
        </p:nvSpPr>
        <p:spPr>
          <a:xfrm>
            <a:off x="8677656" y="2040065"/>
            <a:ext cx="201168" cy="0"/>
          </a:xfrm>
          <a:prstGeom prst="line">
            <a:avLst/>
          </a:prstGeom>
          <a:noFill/>
          <a:ln w="22225">
            <a:solidFill>
              <a:srgbClr val="B42318"/>
            </a:solidFill>
            <a:prstDash val="solid"/>
            <a:tailEnd type="triangle"/>
          </a:ln>
        </p:spPr>
      </p:sp>
      <p:sp>
        <p:nvSpPr>
          <p:cNvPr id="20" name="Yes label"/>
          <p:cNvSpPr txBox="1"/>
          <p:nvPr/>
        </p:nvSpPr>
        <p:spPr>
          <a:xfrm>
            <a:off x="8641080" y="1820609"/>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818257"/>
            <a:ext cx="0" cy="438912"/>
          </a:xfrm>
          <a:prstGeom prst="line">
            <a:avLst/>
          </a:prstGeom>
          <a:noFill/>
          <a:ln w="19050">
            <a:solidFill>
              <a:srgbClr val="CBD5E1"/>
            </a:solidFill>
            <a:prstDash val="solid"/>
          </a:ln>
        </p:spPr>
      </p:sp>
      <p:sp>
        <p:nvSpPr>
          <p:cNvPr id="22" name="Bus"/>
          <p:cNvSpPr/>
          <p:nvPr/>
        </p:nvSpPr>
        <p:spPr>
          <a:xfrm>
            <a:off x="2452878" y="3257169"/>
            <a:ext cx="10108692" cy="0"/>
          </a:xfrm>
          <a:prstGeom prst="line">
            <a:avLst/>
          </a:prstGeom>
          <a:noFill/>
          <a:ln w="19050">
            <a:solidFill>
              <a:srgbClr val="CBD5E1"/>
            </a:solidFill>
            <a:prstDash val="solid"/>
          </a:ln>
        </p:spPr>
      </p:sp>
      <p:sp>
        <p:nvSpPr>
          <p:cNvPr id="23" name="Arrow"/>
          <p:cNvSpPr/>
          <p:nvPr/>
        </p:nvSpPr>
        <p:spPr>
          <a:xfrm>
            <a:off x="2452878" y="3257169"/>
            <a:ext cx="0" cy="155448"/>
          </a:xfrm>
          <a:prstGeom prst="line">
            <a:avLst/>
          </a:prstGeom>
          <a:noFill/>
          <a:ln w="19050">
            <a:solidFill>
              <a:srgbClr val="CBD5E1"/>
            </a:solidFill>
            <a:prstDash val="solid"/>
            <a:tailEnd type="triangle"/>
          </a:ln>
        </p:spPr>
      </p:sp>
      <p:sp>
        <p:nvSpPr>
          <p:cNvPr id="24" name="Arrow"/>
          <p:cNvSpPr/>
          <p:nvPr/>
        </p:nvSpPr>
        <p:spPr>
          <a:xfrm>
            <a:off x="5822442" y="3257169"/>
            <a:ext cx="0" cy="155448"/>
          </a:xfrm>
          <a:prstGeom prst="line">
            <a:avLst/>
          </a:prstGeom>
          <a:noFill/>
          <a:ln w="19050">
            <a:solidFill>
              <a:srgbClr val="CBD5E1"/>
            </a:solidFill>
            <a:prstDash val="solid"/>
            <a:tailEnd type="triangle"/>
          </a:ln>
        </p:spPr>
      </p:sp>
      <p:sp>
        <p:nvSpPr>
          <p:cNvPr id="25" name="Arrow"/>
          <p:cNvSpPr/>
          <p:nvPr/>
        </p:nvSpPr>
        <p:spPr>
          <a:xfrm>
            <a:off x="9192006" y="3257169"/>
            <a:ext cx="0" cy="155448"/>
          </a:xfrm>
          <a:prstGeom prst="line">
            <a:avLst/>
          </a:prstGeom>
          <a:noFill/>
          <a:ln w="19050">
            <a:solidFill>
              <a:srgbClr val="CBD5E1"/>
            </a:solidFill>
            <a:prstDash val="solid"/>
            <a:tailEnd type="triangle"/>
          </a:ln>
        </p:spPr>
      </p:sp>
      <p:sp>
        <p:nvSpPr>
          <p:cNvPr id="26" name="Arrow"/>
          <p:cNvSpPr/>
          <p:nvPr/>
        </p:nvSpPr>
        <p:spPr>
          <a:xfrm>
            <a:off x="12561570" y="3257169"/>
            <a:ext cx="0" cy="155448"/>
          </a:xfrm>
          <a:prstGeom prst="line">
            <a:avLst/>
          </a:prstGeom>
          <a:noFill/>
          <a:ln w="19050">
            <a:solidFill>
              <a:srgbClr val="CBD5E1"/>
            </a:solidFill>
            <a:prstDash val="solid"/>
            <a:tailEnd type="triangle"/>
          </a:ln>
        </p:spPr>
      </p:sp>
      <p:sp>
        <p:nvSpPr>
          <p:cNvPr id="27" name="Branch question"/>
          <p:cNvSpPr/>
          <p:nvPr/>
        </p:nvSpPr>
        <p:spPr>
          <a:xfrm>
            <a:off x="6385610" y="2927985"/>
            <a:ext cx="3047901"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50" b="1" dirty="0">
                <a:solidFill>
                  <a:srgbClr val="075A8C"/>
                </a:solidFill>
              </a:rPr>
              <a:t>If not: volume status + urine Osm/Na?</a:t>
            </a:r>
            <a:endParaRPr lang="en-US" sz="1150" dirty="0"/>
          </a:p>
        </p:txBody>
      </p:sp>
      <p:sp>
        <p:nvSpPr>
          <p:cNvPr id="28" name="Branch Hypovolemic"/>
          <p:cNvSpPr/>
          <p:nvPr/>
        </p:nvSpPr>
        <p:spPr>
          <a:xfrm>
            <a:off x="841248" y="3440049"/>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Hypovolemic</a:t>
            </a:r>
            <a:pPr indent="0" marL="0">
              <a:buNone/>
            </a:pPr>
            <a:r>
              <a:rPr lang="en-US" sz="1050" dirty="0">
                <a:solidFill>
                  <a:srgbClr val="FFFFFF"/>
                </a:solidFill>
              </a:rPr>
              <a:t>  UNa ≤30 if GI</a:t>
            </a:r>
            <a:endParaRPr lang="en-US" sz="1250" dirty="0"/>
          </a:p>
        </p:txBody>
      </p:sp>
      <p:sp>
        <p:nvSpPr>
          <p:cNvPr id="29" name="Branch Euvolemic"/>
          <p:cNvSpPr/>
          <p:nvPr/>
        </p:nvSpPr>
        <p:spPr>
          <a:xfrm>
            <a:off x="4210812" y="3440049"/>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Euvolemic</a:t>
            </a:r>
            <a:pPr indent="0" marL="0">
              <a:buNone/>
            </a:pPr>
            <a:r>
              <a:rPr lang="en-US" sz="1050" dirty="0">
                <a:solidFill>
                  <a:srgbClr val="FFFFFF"/>
                </a:solidFill>
              </a:rPr>
              <a:t>  UNa &gt;30</a:t>
            </a:r>
            <a:endParaRPr lang="en-US" sz="1250" dirty="0"/>
          </a:p>
        </p:txBody>
      </p:sp>
      <p:sp>
        <p:nvSpPr>
          <p:cNvPr id="30" name="Branch Hypervolemic"/>
          <p:cNvSpPr/>
          <p:nvPr/>
        </p:nvSpPr>
        <p:spPr>
          <a:xfrm>
            <a:off x="7580376" y="3440049"/>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Hypervolemic</a:t>
            </a:r>
            <a:pPr indent="0" marL="0">
              <a:buNone/>
            </a:pPr>
            <a:r>
              <a:rPr lang="en-US" sz="1050" dirty="0">
                <a:solidFill>
                  <a:srgbClr val="FFFFFF"/>
                </a:solidFill>
              </a:rPr>
              <a:t>  UNa ≤30</a:t>
            </a:r>
            <a:endParaRPr lang="en-US" sz="1250" dirty="0"/>
          </a:p>
        </p:txBody>
      </p:sp>
      <p:sp>
        <p:nvSpPr>
          <p:cNvPr id="31" name="Branch Low urine Osm"/>
          <p:cNvSpPr/>
          <p:nvPr/>
        </p:nvSpPr>
        <p:spPr>
          <a:xfrm>
            <a:off x="10949940" y="3440049"/>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Low urine Osm</a:t>
            </a:r>
            <a:pPr indent="0" marL="0">
              <a:buNone/>
            </a:pPr>
            <a:r>
              <a:rPr lang="en-US" sz="1050" dirty="0">
                <a:solidFill>
                  <a:srgbClr val="FFFFFF"/>
                </a:solidFill>
              </a:rPr>
              <a:t>  UOsm ≤100</a:t>
            </a:r>
            <a:endParaRPr lang="en-US" sz="1250" dirty="0"/>
          </a:p>
        </p:txBody>
      </p:sp>
      <p:sp>
        <p:nvSpPr>
          <p:cNvPr id="32" name="Row label CAUSES"/>
          <p:cNvSpPr/>
          <p:nvPr/>
        </p:nvSpPr>
        <p:spPr>
          <a:xfrm>
            <a:off x="457200" y="3865499"/>
            <a:ext cx="292608" cy="812540"/>
          </a:xfrm>
          <a:prstGeom prst="roundRect">
            <a:avLst>
              <a:gd name="adj" fmla="val 18750"/>
            </a:avLst>
          </a:prstGeom>
          <a:solidFill>
            <a:srgbClr val="0B2540"/>
          </a:solidFill>
          <a:ln/>
        </p:spPr>
      </p:sp>
      <p:sp>
        <p:nvSpPr>
          <p:cNvPr id="33" name="Row label text CAUSES"/>
          <p:cNvSpPr txBox="1"/>
          <p:nvPr/>
        </p:nvSpPr>
        <p:spPr>
          <a:xfrm rot="16200000">
            <a:off x="197234" y="4125465"/>
            <a:ext cx="812540"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Hypovolemic"/>
          <p:cNvSpPr/>
          <p:nvPr/>
        </p:nvSpPr>
        <p:spPr>
          <a:xfrm>
            <a:off x="841248" y="3865499"/>
            <a:ext cx="3223260" cy="812540"/>
          </a:xfrm>
          <a:prstGeom prst="roundRect">
            <a:avLst>
              <a:gd name="adj" fmla="val 6752"/>
            </a:avLst>
          </a:prstGeom>
          <a:solidFill>
            <a:srgbClr val="FFFFFF"/>
          </a:solidFill>
          <a:ln w="9525">
            <a:solidFill>
              <a:srgbClr val="CBD5E1"/>
            </a:solidFill>
            <a:prstDash val="solid"/>
          </a:ln>
        </p:spPr>
      </p:sp>
      <p:sp>
        <p:nvSpPr>
          <p:cNvPr id="35" name="causes items Hypovolemic"/>
          <p:cNvSpPr txBox="1"/>
          <p:nvPr/>
        </p:nvSpPr>
        <p:spPr>
          <a:xfrm>
            <a:off x="909828" y="3934079"/>
            <a:ext cx="3086100" cy="67538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Vomiting, diarrhea, third-spacing</a:t>
            </a:r>
            <a:endParaRPr lang="en-US" sz="1200" dirty="0"/>
          </a:p>
          <a:p>
            <a:pPr marL="114300" indent="-114300">
              <a:lnSpc>
                <a:spcPct val="90000"/>
              </a:lnSpc>
              <a:spcAft>
                <a:spcPts val="200"/>
              </a:spcAft>
              <a:buSzPct val="100000"/>
              <a:buChar char="•"/>
            </a:pPr>
            <a:r>
              <a:rPr lang="en-US" sz="1200" dirty="0">
                <a:solidFill>
                  <a:srgbClr val="0B1220"/>
                </a:solidFill>
              </a:rPr>
              <a:t>Thiazides; cerebral salt wasting</a:t>
            </a:r>
            <a:endParaRPr lang="en-US" sz="1200" dirty="0"/>
          </a:p>
          <a:p>
            <a:pPr marL="114300" indent="-114300">
              <a:lnSpc>
                <a:spcPct val="90000"/>
              </a:lnSpc>
              <a:spcAft>
                <a:spcPts val="200"/>
              </a:spcAft>
              <a:buSzPct val="100000"/>
              <a:buChar char="•"/>
            </a:pPr>
            <a:r>
              <a:rPr lang="en-US" sz="1200" b="1" dirty="0">
                <a:solidFill>
                  <a:srgbClr val="B42318"/>
                </a:solidFill>
              </a:rPr>
              <a:t>Primary adrenal insufficiency</a:t>
            </a:r>
            <a:endParaRPr lang="en-US" sz="1200" dirty="0"/>
          </a:p>
        </p:txBody>
      </p:sp>
      <p:sp>
        <p:nvSpPr>
          <p:cNvPr id="36" name="Chevron"/>
          <p:cNvSpPr/>
          <p:nvPr/>
        </p:nvSpPr>
        <p:spPr>
          <a:xfrm rot="10800000">
            <a:off x="2388870" y="4700899"/>
            <a:ext cx="128016" cy="64008"/>
          </a:xfrm>
          <a:prstGeom prst="triangle">
            <a:avLst/>
          </a:prstGeom>
          <a:solidFill>
            <a:srgbClr val="CBD5E1"/>
          </a:solidFill>
          <a:ln/>
        </p:spPr>
      </p:sp>
      <p:sp>
        <p:nvSpPr>
          <p:cNvPr id="37" name="causes Euvolemic"/>
          <p:cNvSpPr/>
          <p:nvPr/>
        </p:nvSpPr>
        <p:spPr>
          <a:xfrm>
            <a:off x="4210812" y="3865499"/>
            <a:ext cx="3223260" cy="812540"/>
          </a:xfrm>
          <a:prstGeom prst="roundRect">
            <a:avLst>
              <a:gd name="adj" fmla="val 6752"/>
            </a:avLst>
          </a:prstGeom>
          <a:solidFill>
            <a:srgbClr val="FFFFFF"/>
          </a:solidFill>
          <a:ln w="9525">
            <a:solidFill>
              <a:srgbClr val="CBD5E1"/>
            </a:solidFill>
            <a:prstDash val="solid"/>
          </a:ln>
        </p:spPr>
      </p:sp>
      <p:sp>
        <p:nvSpPr>
          <p:cNvPr id="38" name="causes items Euvolemic"/>
          <p:cNvSpPr txBox="1"/>
          <p:nvPr/>
        </p:nvSpPr>
        <p:spPr>
          <a:xfrm>
            <a:off x="4279392" y="3934079"/>
            <a:ext cx="3086100" cy="67538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SIADH: lung, CNS, cancer</a:t>
            </a:r>
            <a:endParaRPr lang="en-US" sz="1200" dirty="0"/>
          </a:p>
          <a:p>
            <a:pPr marL="114300" indent="-114300">
              <a:lnSpc>
                <a:spcPct val="90000"/>
              </a:lnSpc>
              <a:spcAft>
                <a:spcPts val="200"/>
              </a:spcAft>
              <a:buSzPct val="100000"/>
              <a:buChar char="•"/>
            </a:pPr>
            <a:r>
              <a:rPr lang="en-US" sz="1200" dirty="0">
                <a:solidFill>
                  <a:srgbClr val="0B1220"/>
                </a:solidFill>
              </a:rPr>
              <a:t>Drugs: SSRIs, carbamazepine; pain</a:t>
            </a:r>
            <a:endParaRPr lang="en-US" sz="1200" dirty="0"/>
          </a:p>
          <a:p>
            <a:pPr marL="114300" indent="-114300">
              <a:lnSpc>
                <a:spcPct val="90000"/>
              </a:lnSpc>
              <a:spcAft>
                <a:spcPts val="200"/>
              </a:spcAft>
              <a:buSzPct val="100000"/>
              <a:buChar char="•"/>
            </a:pPr>
            <a:r>
              <a:rPr lang="en-US" sz="1200" b="1" dirty="0">
                <a:solidFill>
                  <a:srgbClr val="B42318"/>
                </a:solidFill>
              </a:rPr>
              <a:t>Low cortisol; severe hypothyroid</a:t>
            </a:r>
            <a:endParaRPr lang="en-US" sz="1200" dirty="0"/>
          </a:p>
        </p:txBody>
      </p:sp>
      <p:sp>
        <p:nvSpPr>
          <p:cNvPr id="39" name="Chevron"/>
          <p:cNvSpPr/>
          <p:nvPr/>
        </p:nvSpPr>
        <p:spPr>
          <a:xfrm rot="10800000">
            <a:off x="5758434" y="4700899"/>
            <a:ext cx="128016" cy="64008"/>
          </a:xfrm>
          <a:prstGeom prst="triangle">
            <a:avLst/>
          </a:prstGeom>
          <a:solidFill>
            <a:srgbClr val="CBD5E1"/>
          </a:solidFill>
          <a:ln/>
        </p:spPr>
      </p:sp>
      <p:sp>
        <p:nvSpPr>
          <p:cNvPr id="40" name="causes Hypervolemic"/>
          <p:cNvSpPr/>
          <p:nvPr/>
        </p:nvSpPr>
        <p:spPr>
          <a:xfrm>
            <a:off x="7580376" y="3865499"/>
            <a:ext cx="3223260" cy="812540"/>
          </a:xfrm>
          <a:prstGeom prst="roundRect">
            <a:avLst>
              <a:gd name="adj" fmla="val 6752"/>
            </a:avLst>
          </a:prstGeom>
          <a:solidFill>
            <a:srgbClr val="FFFFFF"/>
          </a:solidFill>
          <a:ln w="9525">
            <a:solidFill>
              <a:srgbClr val="CBD5E1"/>
            </a:solidFill>
            <a:prstDash val="solid"/>
          </a:ln>
        </p:spPr>
      </p:sp>
      <p:sp>
        <p:nvSpPr>
          <p:cNvPr id="41" name="causes items Hypervolemic"/>
          <p:cNvSpPr txBox="1"/>
          <p:nvPr/>
        </p:nvSpPr>
        <p:spPr>
          <a:xfrm>
            <a:off x="7648956" y="3934079"/>
            <a:ext cx="3086100" cy="67538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Heart failure</a:t>
            </a:r>
            <a:endParaRPr lang="en-US" sz="1200" dirty="0"/>
          </a:p>
          <a:p>
            <a:pPr marL="114300" indent="-114300">
              <a:lnSpc>
                <a:spcPct val="90000"/>
              </a:lnSpc>
              <a:spcAft>
                <a:spcPts val="200"/>
              </a:spcAft>
              <a:buSzPct val="100000"/>
              <a:buChar char="•"/>
            </a:pPr>
            <a:r>
              <a:rPr lang="en-US" sz="1200" dirty="0">
                <a:solidFill>
                  <a:srgbClr val="0B1220"/>
                </a:solidFill>
              </a:rPr>
              <a:t>Cirrhosis</a:t>
            </a:r>
            <a:endParaRPr lang="en-US" sz="1200" dirty="0"/>
          </a:p>
          <a:p>
            <a:pPr marL="114300" indent="-114300">
              <a:lnSpc>
                <a:spcPct val="90000"/>
              </a:lnSpc>
              <a:spcAft>
                <a:spcPts val="200"/>
              </a:spcAft>
              <a:buSzPct val="100000"/>
              <a:buChar char="•"/>
            </a:pPr>
            <a:r>
              <a:rPr lang="en-US" sz="1200" dirty="0">
                <a:solidFill>
                  <a:srgbClr val="0B1220"/>
                </a:solidFill>
              </a:rPr>
              <a:t>Nephrotic syndrome; advanced CKD</a:t>
            </a:r>
            <a:endParaRPr lang="en-US" sz="1200" dirty="0"/>
          </a:p>
        </p:txBody>
      </p:sp>
      <p:sp>
        <p:nvSpPr>
          <p:cNvPr id="42" name="Chevron"/>
          <p:cNvSpPr/>
          <p:nvPr/>
        </p:nvSpPr>
        <p:spPr>
          <a:xfrm rot="10800000">
            <a:off x="9127998" y="4700899"/>
            <a:ext cx="128016" cy="64008"/>
          </a:xfrm>
          <a:prstGeom prst="triangle">
            <a:avLst/>
          </a:prstGeom>
          <a:solidFill>
            <a:srgbClr val="CBD5E1"/>
          </a:solidFill>
          <a:ln/>
        </p:spPr>
      </p:sp>
      <p:sp>
        <p:nvSpPr>
          <p:cNvPr id="43" name="causes Low urine Osm"/>
          <p:cNvSpPr/>
          <p:nvPr/>
        </p:nvSpPr>
        <p:spPr>
          <a:xfrm>
            <a:off x="10949940" y="3865499"/>
            <a:ext cx="3223260" cy="812540"/>
          </a:xfrm>
          <a:prstGeom prst="roundRect">
            <a:avLst>
              <a:gd name="adj" fmla="val 6752"/>
            </a:avLst>
          </a:prstGeom>
          <a:solidFill>
            <a:srgbClr val="FFFFFF"/>
          </a:solidFill>
          <a:ln w="9525">
            <a:solidFill>
              <a:srgbClr val="CBD5E1"/>
            </a:solidFill>
            <a:prstDash val="solid"/>
          </a:ln>
        </p:spPr>
      </p:sp>
      <p:sp>
        <p:nvSpPr>
          <p:cNvPr id="44" name="causes items Low urine Osm"/>
          <p:cNvSpPr txBox="1"/>
          <p:nvPr/>
        </p:nvSpPr>
        <p:spPr>
          <a:xfrm>
            <a:off x="11018520" y="3934079"/>
            <a:ext cx="3086100" cy="67538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Primary polydipsia</a:t>
            </a:r>
            <a:endParaRPr lang="en-US" sz="1200" dirty="0"/>
          </a:p>
          <a:p>
            <a:pPr marL="114300" indent="-114300">
              <a:lnSpc>
                <a:spcPct val="90000"/>
              </a:lnSpc>
              <a:spcAft>
                <a:spcPts val="200"/>
              </a:spcAft>
              <a:buSzPct val="100000"/>
              <a:buChar char="•"/>
            </a:pPr>
            <a:r>
              <a:rPr lang="en-US" sz="1200" dirty="0">
                <a:solidFill>
                  <a:srgbClr val="0B1220"/>
                </a:solidFill>
              </a:rPr>
              <a:t>Low solute: beer, tea and toast</a:t>
            </a:r>
            <a:endParaRPr lang="en-US" sz="1200" dirty="0"/>
          </a:p>
        </p:txBody>
      </p:sp>
      <p:sp>
        <p:nvSpPr>
          <p:cNvPr id="45" name="Chevron"/>
          <p:cNvSpPr/>
          <p:nvPr/>
        </p:nvSpPr>
        <p:spPr>
          <a:xfrm rot="10800000">
            <a:off x="12497562" y="4700899"/>
            <a:ext cx="128016" cy="64008"/>
          </a:xfrm>
          <a:prstGeom prst="triangle">
            <a:avLst/>
          </a:prstGeom>
          <a:solidFill>
            <a:srgbClr val="CBD5E1"/>
          </a:solidFill>
          <a:ln/>
        </p:spPr>
      </p:sp>
      <p:sp>
        <p:nvSpPr>
          <p:cNvPr id="46" name="Row label CLUES"/>
          <p:cNvSpPr/>
          <p:nvPr/>
        </p:nvSpPr>
        <p:spPr>
          <a:xfrm>
            <a:off x="457200" y="4787767"/>
            <a:ext cx="292608" cy="982618"/>
          </a:xfrm>
          <a:prstGeom prst="roundRect">
            <a:avLst>
              <a:gd name="adj" fmla="val 18750"/>
            </a:avLst>
          </a:prstGeom>
          <a:solidFill>
            <a:srgbClr val="334155"/>
          </a:solidFill>
          <a:ln/>
        </p:spPr>
      </p:sp>
      <p:sp>
        <p:nvSpPr>
          <p:cNvPr id="47" name="Row label text CLUES"/>
          <p:cNvSpPr txBox="1"/>
          <p:nvPr/>
        </p:nvSpPr>
        <p:spPr>
          <a:xfrm rot="16200000">
            <a:off x="112195" y="5132772"/>
            <a:ext cx="98261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Hypovolemic"/>
          <p:cNvSpPr/>
          <p:nvPr/>
        </p:nvSpPr>
        <p:spPr>
          <a:xfrm>
            <a:off x="841248" y="4787767"/>
            <a:ext cx="3223260" cy="982618"/>
          </a:xfrm>
          <a:prstGeom prst="roundRect">
            <a:avLst>
              <a:gd name="adj" fmla="val 5583"/>
            </a:avLst>
          </a:prstGeom>
          <a:solidFill>
            <a:srgbClr val="F7F9FC"/>
          </a:solidFill>
          <a:ln w="9525">
            <a:solidFill>
              <a:srgbClr val="E2E8F0"/>
            </a:solidFill>
            <a:prstDash val="solid"/>
          </a:ln>
        </p:spPr>
      </p:sp>
      <p:sp>
        <p:nvSpPr>
          <p:cNvPr id="49" name="clues items Hypovolemic"/>
          <p:cNvSpPr txBox="1"/>
          <p:nvPr/>
        </p:nvSpPr>
        <p:spPr>
          <a:xfrm>
            <a:off x="909828" y="4856347"/>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Orthostatic, dry mucosa, low JVP</a:t>
            </a:r>
            <a:endParaRPr lang="en-US" sz="1200" dirty="0"/>
          </a:p>
          <a:p>
            <a:pPr marL="114300" indent="-114300">
              <a:lnSpc>
                <a:spcPct val="90000"/>
              </a:lnSpc>
              <a:spcAft>
                <a:spcPts val="200"/>
              </a:spcAft>
              <a:buSzPct val="100000"/>
              <a:buChar char="•"/>
            </a:pPr>
            <a:r>
              <a:rPr lang="en-US" sz="1200" dirty="0">
                <a:solidFill>
                  <a:srgbClr val="0B1220"/>
                </a:solidFill>
              </a:rPr>
              <a:t>UNa ≤30: extrarenal loss¹</a:t>
            </a:r>
            <a:endParaRPr lang="en-US" sz="1200" dirty="0"/>
          </a:p>
          <a:p>
            <a:pPr marL="114300" indent="-114300">
              <a:lnSpc>
                <a:spcPct val="90000"/>
              </a:lnSpc>
              <a:spcAft>
                <a:spcPts val="200"/>
              </a:spcAft>
              <a:buSzPct val="100000"/>
              <a:buChar char="•"/>
            </a:pPr>
            <a:r>
              <a:rPr lang="en-US" sz="1200" dirty="0">
                <a:solidFill>
                  <a:srgbClr val="0B1220"/>
                </a:solidFill>
              </a:rPr>
              <a:t>UNa &gt;30: diuretic, adrenal, renal¹</a:t>
            </a:r>
            <a:endParaRPr lang="en-US" sz="1200" dirty="0"/>
          </a:p>
        </p:txBody>
      </p:sp>
      <p:sp>
        <p:nvSpPr>
          <p:cNvPr id="50" name="Chevron"/>
          <p:cNvSpPr/>
          <p:nvPr/>
        </p:nvSpPr>
        <p:spPr>
          <a:xfrm rot="10800000">
            <a:off x="2388870" y="5793245"/>
            <a:ext cx="128016" cy="64008"/>
          </a:xfrm>
          <a:prstGeom prst="triangle">
            <a:avLst/>
          </a:prstGeom>
          <a:solidFill>
            <a:srgbClr val="CBD5E1"/>
          </a:solidFill>
          <a:ln/>
        </p:spPr>
      </p:sp>
      <p:sp>
        <p:nvSpPr>
          <p:cNvPr id="51" name="clues Euvolemic"/>
          <p:cNvSpPr/>
          <p:nvPr/>
        </p:nvSpPr>
        <p:spPr>
          <a:xfrm>
            <a:off x="4210812" y="4787767"/>
            <a:ext cx="3223260" cy="982618"/>
          </a:xfrm>
          <a:prstGeom prst="roundRect">
            <a:avLst>
              <a:gd name="adj" fmla="val 5583"/>
            </a:avLst>
          </a:prstGeom>
          <a:solidFill>
            <a:srgbClr val="F7F9FC"/>
          </a:solidFill>
          <a:ln w="9525">
            <a:solidFill>
              <a:srgbClr val="E2E8F0"/>
            </a:solidFill>
            <a:prstDash val="solid"/>
          </a:ln>
        </p:spPr>
      </p:sp>
      <p:sp>
        <p:nvSpPr>
          <p:cNvPr id="52" name="clues items Euvolemic"/>
          <p:cNvSpPr txBox="1"/>
          <p:nvPr/>
        </p:nvSpPr>
        <p:spPr>
          <a:xfrm>
            <a:off x="4279392" y="4856347"/>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UOsm &gt;100, UNa &gt;30, no diuretic¹</a:t>
            </a:r>
            <a:endParaRPr lang="en-US" sz="1200" dirty="0"/>
          </a:p>
          <a:p>
            <a:pPr marL="114300" indent="-114300">
              <a:lnSpc>
                <a:spcPct val="90000"/>
              </a:lnSpc>
              <a:spcAft>
                <a:spcPts val="200"/>
              </a:spcAft>
              <a:buSzPct val="100000"/>
              <a:buChar char="•"/>
            </a:pPr>
            <a:r>
              <a:rPr lang="en-US" sz="1200" dirty="0">
                <a:solidFill>
                  <a:srgbClr val="0B1220"/>
                </a:solidFill>
              </a:rPr>
              <a:t>FE urate &gt;12% even on diuretics⁷</a:t>
            </a:r>
            <a:endParaRPr lang="en-US" sz="1200" dirty="0"/>
          </a:p>
          <a:p>
            <a:pPr marL="114300" indent="-114300">
              <a:lnSpc>
                <a:spcPct val="90000"/>
              </a:lnSpc>
              <a:spcAft>
                <a:spcPts val="200"/>
              </a:spcAft>
              <a:buSzPct val="100000"/>
              <a:buChar char="•"/>
            </a:pPr>
            <a:r>
              <a:rPr lang="en-US" sz="1200" dirty="0">
                <a:solidFill>
                  <a:srgbClr val="0B1220"/>
                </a:solidFill>
              </a:rPr>
              <a:t>Na falls after normal saline⁹</a:t>
            </a:r>
            <a:endParaRPr lang="en-US" sz="1200" dirty="0"/>
          </a:p>
        </p:txBody>
      </p:sp>
      <p:sp>
        <p:nvSpPr>
          <p:cNvPr id="53" name="Chevron"/>
          <p:cNvSpPr/>
          <p:nvPr/>
        </p:nvSpPr>
        <p:spPr>
          <a:xfrm rot="10800000">
            <a:off x="5758434" y="5793245"/>
            <a:ext cx="128016" cy="64008"/>
          </a:xfrm>
          <a:prstGeom prst="triangle">
            <a:avLst/>
          </a:prstGeom>
          <a:solidFill>
            <a:srgbClr val="CBD5E1"/>
          </a:solidFill>
          <a:ln/>
        </p:spPr>
      </p:sp>
      <p:sp>
        <p:nvSpPr>
          <p:cNvPr id="54" name="clues Hypervolemic"/>
          <p:cNvSpPr/>
          <p:nvPr/>
        </p:nvSpPr>
        <p:spPr>
          <a:xfrm>
            <a:off x="7580376" y="4787767"/>
            <a:ext cx="3223260" cy="982618"/>
          </a:xfrm>
          <a:prstGeom prst="roundRect">
            <a:avLst>
              <a:gd name="adj" fmla="val 5583"/>
            </a:avLst>
          </a:prstGeom>
          <a:solidFill>
            <a:srgbClr val="F7F9FC"/>
          </a:solidFill>
          <a:ln w="9525">
            <a:solidFill>
              <a:srgbClr val="E2E8F0"/>
            </a:solidFill>
            <a:prstDash val="solid"/>
          </a:ln>
        </p:spPr>
      </p:sp>
      <p:sp>
        <p:nvSpPr>
          <p:cNvPr id="55" name="clues items Hypervolemic"/>
          <p:cNvSpPr txBox="1"/>
          <p:nvPr/>
        </p:nvSpPr>
        <p:spPr>
          <a:xfrm>
            <a:off x="7648956" y="4856347"/>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Edema, ascites, raised JVP</a:t>
            </a:r>
            <a:endParaRPr lang="en-US" sz="1200" dirty="0"/>
          </a:p>
          <a:p>
            <a:pPr marL="114300" indent="-114300">
              <a:lnSpc>
                <a:spcPct val="90000"/>
              </a:lnSpc>
              <a:spcAft>
                <a:spcPts val="200"/>
              </a:spcAft>
              <a:buSzPct val="100000"/>
              <a:buChar char="•"/>
            </a:pPr>
            <a:r>
              <a:rPr lang="en-US" sz="1200" dirty="0">
                <a:solidFill>
                  <a:srgbClr val="0B1220"/>
                </a:solidFill>
              </a:rPr>
              <a:t>UNa ≤30 unless diuretics or CKD¹</a:t>
            </a:r>
            <a:endParaRPr lang="en-US" sz="1200" dirty="0"/>
          </a:p>
        </p:txBody>
      </p:sp>
      <p:sp>
        <p:nvSpPr>
          <p:cNvPr id="56" name="Chevron"/>
          <p:cNvSpPr/>
          <p:nvPr/>
        </p:nvSpPr>
        <p:spPr>
          <a:xfrm rot="10800000">
            <a:off x="9127998" y="5793245"/>
            <a:ext cx="128016" cy="64008"/>
          </a:xfrm>
          <a:prstGeom prst="triangle">
            <a:avLst/>
          </a:prstGeom>
          <a:solidFill>
            <a:srgbClr val="CBD5E1"/>
          </a:solidFill>
          <a:ln/>
        </p:spPr>
      </p:sp>
      <p:sp>
        <p:nvSpPr>
          <p:cNvPr id="57" name="clues Low urine Osm"/>
          <p:cNvSpPr/>
          <p:nvPr/>
        </p:nvSpPr>
        <p:spPr>
          <a:xfrm>
            <a:off x="10949940" y="4787767"/>
            <a:ext cx="3223260" cy="982618"/>
          </a:xfrm>
          <a:prstGeom prst="roundRect">
            <a:avLst>
              <a:gd name="adj" fmla="val 5583"/>
            </a:avLst>
          </a:prstGeom>
          <a:solidFill>
            <a:srgbClr val="F7F9FC"/>
          </a:solidFill>
          <a:ln w="9525">
            <a:solidFill>
              <a:srgbClr val="E2E8F0"/>
            </a:solidFill>
            <a:prstDash val="solid"/>
          </a:ln>
        </p:spPr>
      </p:sp>
      <p:sp>
        <p:nvSpPr>
          <p:cNvPr id="58" name="clues items Low urine Osm"/>
          <p:cNvSpPr txBox="1"/>
          <p:nvPr/>
        </p:nvSpPr>
        <p:spPr>
          <a:xfrm>
            <a:off x="11018520" y="4856347"/>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UOsm ≤100 mOsm/kg¹</a:t>
            </a:r>
            <a:endParaRPr lang="en-US" sz="1200" dirty="0"/>
          </a:p>
          <a:p>
            <a:pPr marL="114300" indent="-114300">
              <a:lnSpc>
                <a:spcPct val="90000"/>
              </a:lnSpc>
              <a:spcAft>
                <a:spcPts val="200"/>
              </a:spcAft>
              <a:buSzPct val="100000"/>
              <a:buChar char="•"/>
            </a:pPr>
            <a:r>
              <a:rPr lang="en-US" sz="1200" dirty="0">
                <a:solidFill>
                  <a:srgbClr val="0B1220"/>
                </a:solidFill>
              </a:rPr>
              <a:t>Psychiatric illness; large intake</a:t>
            </a:r>
            <a:endParaRPr lang="en-US" sz="1200" dirty="0"/>
          </a:p>
          <a:p>
            <a:pPr marL="114300" indent="-114300">
              <a:lnSpc>
                <a:spcPct val="90000"/>
              </a:lnSpc>
              <a:spcAft>
                <a:spcPts val="200"/>
              </a:spcAft>
              <a:buSzPct val="100000"/>
              <a:buChar char="•"/>
            </a:pPr>
            <a:r>
              <a:rPr lang="en-US" sz="1200" dirty="0">
                <a:solidFill>
                  <a:srgbClr val="0B1220"/>
                </a:solidFill>
              </a:rPr>
              <a:t>Beer, poor diet: high demyelination risk⁶</a:t>
            </a:r>
            <a:endParaRPr lang="en-US" sz="1200" dirty="0"/>
          </a:p>
        </p:txBody>
      </p:sp>
      <p:sp>
        <p:nvSpPr>
          <p:cNvPr id="59" name="Chevron"/>
          <p:cNvSpPr/>
          <p:nvPr/>
        </p:nvSpPr>
        <p:spPr>
          <a:xfrm rot="10800000">
            <a:off x="12497562" y="5793245"/>
            <a:ext cx="128016" cy="64008"/>
          </a:xfrm>
          <a:prstGeom prst="triangle">
            <a:avLst/>
          </a:prstGeom>
          <a:solidFill>
            <a:srgbClr val="CBD5E1"/>
          </a:solidFill>
          <a:ln/>
        </p:spPr>
      </p:sp>
      <p:sp>
        <p:nvSpPr>
          <p:cNvPr id="60" name="Row label WORKUP"/>
          <p:cNvSpPr/>
          <p:nvPr/>
        </p:nvSpPr>
        <p:spPr>
          <a:xfrm>
            <a:off x="457200" y="5880113"/>
            <a:ext cx="292608" cy="617061"/>
          </a:xfrm>
          <a:prstGeom prst="roundRect">
            <a:avLst>
              <a:gd name="adj" fmla="val 18750"/>
            </a:avLst>
          </a:prstGeom>
          <a:solidFill>
            <a:srgbClr val="0A6AA3"/>
          </a:solidFill>
          <a:ln/>
        </p:spPr>
      </p:sp>
      <p:sp>
        <p:nvSpPr>
          <p:cNvPr id="61" name="Row label text WORKUP"/>
          <p:cNvSpPr txBox="1"/>
          <p:nvPr/>
        </p:nvSpPr>
        <p:spPr>
          <a:xfrm rot="16200000">
            <a:off x="294973" y="6042339"/>
            <a:ext cx="617061"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Hypovolemic"/>
          <p:cNvSpPr/>
          <p:nvPr/>
        </p:nvSpPr>
        <p:spPr>
          <a:xfrm>
            <a:off x="841248" y="5880113"/>
            <a:ext cx="3223260" cy="617061"/>
          </a:xfrm>
          <a:prstGeom prst="roundRect">
            <a:avLst>
              <a:gd name="adj" fmla="val 8891"/>
            </a:avLst>
          </a:prstGeom>
          <a:solidFill>
            <a:srgbClr val="0A6AA3">
              <a:alpha val="9000"/>
            </a:srgbClr>
          </a:solidFill>
          <a:ln/>
        </p:spPr>
      </p:sp>
      <p:sp>
        <p:nvSpPr>
          <p:cNvPr id="63" name="workup items Hypovolemic"/>
          <p:cNvSpPr txBox="1"/>
          <p:nvPr/>
        </p:nvSpPr>
        <p:spPr>
          <a:xfrm>
            <a:off x="909828" y="5948693"/>
            <a:ext cx="3086100" cy="4799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Urine Na before giving fluids¹</a:t>
            </a:r>
            <a:endParaRPr lang="en-US" sz="1200" dirty="0"/>
          </a:p>
          <a:p>
            <a:pPr marL="114300" indent="-114300">
              <a:lnSpc>
                <a:spcPct val="90000"/>
              </a:lnSpc>
              <a:spcAft>
                <a:spcPts val="200"/>
              </a:spcAft>
              <a:buSzPct val="100000"/>
              <a:buChar char="•"/>
            </a:pPr>
            <a:r>
              <a:rPr lang="en-US" sz="1200" dirty="0">
                <a:solidFill>
                  <a:srgbClr val="0B1220"/>
                </a:solidFill>
              </a:rPr>
              <a:t>AM cortisol, K; ACTH stim if low</a:t>
            </a:r>
            <a:endParaRPr lang="en-US" sz="1200" dirty="0"/>
          </a:p>
        </p:txBody>
      </p:sp>
      <p:sp>
        <p:nvSpPr>
          <p:cNvPr id="64" name="Chevron"/>
          <p:cNvSpPr/>
          <p:nvPr/>
        </p:nvSpPr>
        <p:spPr>
          <a:xfrm rot="10800000">
            <a:off x="2388870" y="6520034"/>
            <a:ext cx="128016" cy="64008"/>
          </a:xfrm>
          <a:prstGeom prst="triangle">
            <a:avLst/>
          </a:prstGeom>
          <a:solidFill>
            <a:srgbClr val="CBD5E1"/>
          </a:solidFill>
          <a:ln/>
        </p:spPr>
      </p:sp>
      <p:sp>
        <p:nvSpPr>
          <p:cNvPr id="65" name="workup Euvolemic"/>
          <p:cNvSpPr/>
          <p:nvPr/>
        </p:nvSpPr>
        <p:spPr>
          <a:xfrm>
            <a:off x="4210812" y="5880113"/>
            <a:ext cx="3223260" cy="617061"/>
          </a:xfrm>
          <a:prstGeom prst="roundRect">
            <a:avLst>
              <a:gd name="adj" fmla="val 8891"/>
            </a:avLst>
          </a:prstGeom>
          <a:solidFill>
            <a:srgbClr val="0A6AA3">
              <a:alpha val="9000"/>
            </a:srgbClr>
          </a:solidFill>
          <a:ln/>
        </p:spPr>
      </p:sp>
      <p:sp>
        <p:nvSpPr>
          <p:cNvPr id="66" name="workup items Euvolemic"/>
          <p:cNvSpPr txBox="1"/>
          <p:nvPr/>
        </p:nvSpPr>
        <p:spPr>
          <a:xfrm>
            <a:off x="4279392" y="5948693"/>
            <a:ext cx="3086100" cy="4799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TSH, AM cortisol before SIADH label¹</a:t>
            </a:r>
            <a:endParaRPr lang="en-US" sz="1200" dirty="0"/>
          </a:p>
          <a:p>
            <a:pPr marL="114300" indent="-114300">
              <a:lnSpc>
                <a:spcPct val="90000"/>
              </a:lnSpc>
              <a:spcAft>
                <a:spcPts val="200"/>
              </a:spcAft>
              <a:buSzPct val="100000"/>
              <a:buChar char="•"/>
            </a:pPr>
            <a:r>
              <a:rPr lang="en-US" sz="1200" dirty="0">
                <a:solidFill>
                  <a:srgbClr val="0B1220"/>
                </a:solidFill>
              </a:rPr>
              <a:t>CXR; CT head if neuro signs</a:t>
            </a:r>
            <a:endParaRPr lang="en-US" sz="1200" dirty="0"/>
          </a:p>
        </p:txBody>
      </p:sp>
      <p:sp>
        <p:nvSpPr>
          <p:cNvPr id="67" name="Chevron"/>
          <p:cNvSpPr/>
          <p:nvPr/>
        </p:nvSpPr>
        <p:spPr>
          <a:xfrm rot="10800000">
            <a:off x="5758434" y="6520034"/>
            <a:ext cx="128016" cy="64008"/>
          </a:xfrm>
          <a:prstGeom prst="triangle">
            <a:avLst/>
          </a:prstGeom>
          <a:solidFill>
            <a:srgbClr val="CBD5E1"/>
          </a:solidFill>
          <a:ln/>
        </p:spPr>
      </p:sp>
      <p:sp>
        <p:nvSpPr>
          <p:cNvPr id="68" name="workup Hypervolemic"/>
          <p:cNvSpPr/>
          <p:nvPr/>
        </p:nvSpPr>
        <p:spPr>
          <a:xfrm>
            <a:off x="7580376" y="5880113"/>
            <a:ext cx="3223260" cy="617061"/>
          </a:xfrm>
          <a:prstGeom prst="roundRect">
            <a:avLst>
              <a:gd name="adj" fmla="val 8891"/>
            </a:avLst>
          </a:prstGeom>
          <a:solidFill>
            <a:srgbClr val="0A6AA3">
              <a:alpha val="9000"/>
            </a:srgbClr>
          </a:solidFill>
          <a:ln/>
        </p:spPr>
      </p:sp>
      <p:sp>
        <p:nvSpPr>
          <p:cNvPr id="69" name="workup items Hypervolemic"/>
          <p:cNvSpPr txBox="1"/>
          <p:nvPr/>
        </p:nvSpPr>
        <p:spPr>
          <a:xfrm>
            <a:off x="7648956" y="5948693"/>
            <a:ext cx="3086100" cy="4799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BNP, echo; liver tests, albumin</a:t>
            </a:r>
            <a:endParaRPr lang="en-US" sz="1200" dirty="0"/>
          </a:p>
          <a:p>
            <a:pPr marL="114300" indent="-114300">
              <a:lnSpc>
                <a:spcPct val="90000"/>
              </a:lnSpc>
              <a:spcAft>
                <a:spcPts val="200"/>
              </a:spcAft>
              <a:buSzPct val="100000"/>
              <a:buChar char="•"/>
            </a:pPr>
            <a:r>
              <a:rPr lang="en-US" sz="1200" dirty="0">
                <a:solidFill>
                  <a:srgbClr val="0B1220"/>
                </a:solidFill>
              </a:rPr>
              <a:t>Creatinine, urine protein</a:t>
            </a:r>
            <a:endParaRPr lang="en-US" sz="1200" dirty="0"/>
          </a:p>
        </p:txBody>
      </p:sp>
      <p:sp>
        <p:nvSpPr>
          <p:cNvPr id="70" name="Chevron"/>
          <p:cNvSpPr/>
          <p:nvPr/>
        </p:nvSpPr>
        <p:spPr>
          <a:xfrm rot="10800000">
            <a:off x="9127998" y="6520034"/>
            <a:ext cx="128016" cy="64008"/>
          </a:xfrm>
          <a:prstGeom prst="triangle">
            <a:avLst/>
          </a:prstGeom>
          <a:solidFill>
            <a:srgbClr val="CBD5E1"/>
          </a:solidFill>
          <a:ln/>
        </p:spPr>
      </p:sp>
      <p:sp>
        <p:nvSpPr>
          <p:cNvPr id="71" name="workup Low urine Osm"/>
          <p:cNvSpPr/>
          <p:nvPr/>
        </p:nvSpPr>
        <p:spPr>
          <a:xfrm>
            <a:off x="10949940" y="5880113"/>
            <a:ext cx="3223260" cy="617061"/>
          </a:xfrm>
          <a:prstGeom prst="roundRect">
            <a:avLst>
              <a:gd name="adj" fmla="val 8891"/>
            </a:avLst>
          </a:prstGeom>
          <a:solidFill>
            <a:srgbClr val="0A6AA3">
              <a:alpha val="9000"/>
            </a:srgbClr>
          </a:solidFill>
          <a:ln/>
        </p:spPr>
      </p:sp>
      <p:sp>
        <p:nvSpPr>
          <p:cNvPr id="72" name="workup items Low urine Osm"/>
          <p:cNvSpPr txBox="1"/>
          <p:nvPr/>
        </p:nvSpPr>
        <p:spPr>
          <a:xfrm>
            <a:off x="11018520" y="5948693"/>
            <a:ext cx="3086100" cy="4799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Diet and fluid intake history</a:t>
            </a:r>
            <a:endParaRPr lang="en-US" sz="1200" dirty="0"/>
          </a:p>
          <a:p>
            <a:pPr marL="114300" indent="-114300">
              <a:lnSpc>
                <a:spcPct val="90000"/>
              </a:lnSpc>
              <a:spcAft>
                <a:spcPts val="200"/>
              </a:spcAft>
              <a:buSzPct val="100000"/>
              <a:buChar char="•"/>
            </a:pPr>
            <a:r>
              <a:rPr lang="en-US" sz="1200" dirty="0">
                <a:solidFill>
                  <a:srgbClr val="0B1220"/>
                </a:solidFill>
              </a:rPr>
              <a:t>UOsm ≈ last 2 digits of SG × 30⁹</a:t>
            </a:r>
            <a:endParaRPr lang="en-US" sz="1200" dirty="0"/>
          </a:p>
        </p:txBody>
      </p:sp>
      <p:sp>
        <p:nvSpPr>
          <p:cNvPr id="73" name="Chevron"/>
          <p:cNvSpPr/>
          <p:nvPr/>
        </p:nvSpPr>
        <p:spPr>
          <a:xfrm rot="10800000">
            <a:off x="12497562" y="6520034"/>
            <a:ext cx="128016" cy="64008"/>
          </a:xfrm>
          <a:prstGeom prst="triangle">
            <a:avLst/>
          </a:prstGeom>
          <a:solidFill>
            <a:srgbClr val="CBD5E1"/>
          </a:solidFill>
          <a:ln/>
        </p:spPr>
      </p:sp>
      <p:sp>
        <p:nvSpPr>
          <p:cNvPr id="74" name="Row label MANAGE"/>
          <p:cNvSpPr/>
          <p:nvPr/>
        </p:nvSpPr>
        <p:spPr>
          <a:xfrm>
            <a:off x="457200" y="6606902"/>
            <a:ext cx="292608" cy="982618"/>
          </a:xfrm>
          <a:prstGeom prst="roundRect">
            <a:avLst>
              <a:gd name="adj" fmla="val 18750"/>
            </a:avLst>
          </a:prstGeom>
          <a:solidFill>
            <a:srgbClr val="067647"/>
          </a:solidFill>
          <a:ln/>
        </p:spPr>
      </p:sp>
      <p:sp>
        <p:nvSpPr>
          <p:cNvPr id="75" name="Row label text MANAGE"/>
          <p:cNvSpPr txBox="1"/>
          <p:nvPr/>
        </p:nvSpPr>
        <p:spPr>
          <a:xfrm rot="16200000">
            <a:off x="112195" y="6951907"/>
            <a:ext cx="98261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Hypovolemic"/>
          <p:cNvSpPr/>
          <p:nvPr/>
        </p:nvSpPr>
        <p:spPr>
          <a:xfrm>
            <a:off x="841248" y="6606902"/>
            <a:ext cx="3223260" cy="982618"/>
          </a:xfrm>
          <a:prstGeom prst="roundRect">
            <a:avLst>
              <a:gd name="adj" fmla="val 5583"/>
            </a:avLst>
          </a:prstGeom>
          <a:solidFill>
            <a:srgbClr val="067647">
              <a:alpha val="9000"/>
            </a:srgbClr>
          </a:solidFill>
          <a:ln/>
        </p:spPr>
      </p:sp>
      <p:sp>
        <p:nvSpPr>
          <p:cNvPr id="77" name="management items Hypovolemic"/>
          <p:cNvSpPr txBox="1"/>
          <p:nvPr/>
        </p:nvSpPr>
        <p:spPr>
          <a:xfrm>
            <a:off x="909828" y="6675482"/>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Isotonic saline; stop thiazide¹</a:t>
            </a:r>
            <a:endParaRPr lang="en-US" sz="1200" dirty="0"/>
          </a:p>
          <a:p>
            <a:pPr marL="114300" indent="-114300">
              <a:lnSpc>
                <a:spcPct val="90000"/>
              </a:lnSpc>
              <a:spcAft>
                <a:spcPts val="200"/>
              </a:spcAft>
              <a:buSzPct val="100000"/>
              <a:buChar char="•"/>
            </a:pPr>
            <a:r>
              <a:rPr lang="en-US" sz="1200" dirty="0">
                <a:solidFill>
                  <a:srgbClr val="0B1220"/>
                </a:solidFill>
              </a:rPr>
              <a:t>Adrenal crisis: IV hydrocortisone 100 mg⁹</a:t>
            </a:r>
            <a:endParaRPr lang="en-US" sz="1200" dirty="0"/>
          </a:p>
          <a:p>
            <a:pPr marL="114300" indent="-114300">
              <a:lnSpc>
                <a:spcPct val="90000"/>
              </a:lnSpc>
              <a:spcAft>
                <a:spcPts val="200"/>
              </a:spcAft>
              <a:buSzPct val="100000"/>
              <a:buChar char="•"/>
            </a:pPr>
            <a:r>
              <a:rPr lang="en-US" sz="1200" dirty="0">
                <a:solidFill>
                  <a:srgbClr val="0B1220"/>
                </a:solidFill>
              </a:rPr>
              <a:t>UOP &gt;100 mL/h: DDAVP ± D5W¹˒⁹</a:t>
            </a:r>
            <a:endParaRPr lang="en-US" sz="1200" dirty="0"/>
          </a:p>
        </p:txBody>
      </p:sp>
      <p:sp>
        <p:nvSpPr>
          <p:cNvPr id="78" name="management Euvolemic"/>
          <p:cNvSpPr/>
          <p:nvPr/>
        </p:nvSpPr>
        <p:spPr>
          <a:xfrm>
            <a:off x="4210812" y="6606902"/>
            <a:ext cx="3223260" cy="982618"/>
          </a:xfrm>
          <a:prstGeom prst="roundRect">
            <a:avLst>
              <a:gd name="adj" fmla="val 5583"/>
            </a:avLst>
          </a:prstGeom>
          <a:solidFill>
            <a:srgbClr val="067647">
              <a:alpha val="9000"/>
            </a:srgbClr>
          </a:solidFill>
          <a:ln/>
        </p:spPr>
      </p:sp>
      <p:sp>
        <p:nvSpPr>
          <p:cNvPr id="79" name="management items Euvolemic"/>
          <p:cNvSpPr txBox="1"/>
          <p:nvPr/>
        </p:nvSpPr>
        <p:spPr>
          <a:xfrm>
            <a:off x="4279392" y="6675482"/>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Fluid restrict 1–1.5 L/d; treat cause⁹</a:t>
            </a:r>
            <a:endParaRPr lang="en-US" sz="1200" dirty="0"/>
          </a:p>
          <a:p>
            <a:pPr marL="114300" indent="-114300">
              <a:lnSpc>
                <a:spcPct val="90000"/>
              </a:lnSpc>
              <a:spcAft>
                <a:spcPts val="200"/>
              </a:spcAft>
              <a:buSzPct val="100000"/>
              <a:buChar char="•"/>
            </a:pPr>
            <a:r>
              <a:rPr lang="en-US" sz="1200" dirty="0">
                <a:solidFill>
                  <a:srgbClr val="0B1220"/>
                </a:solidFill>
              </a:rPr>
              <a:t>Urea 0.25–0.5 g/kg/d, or NaCl + loop¹˒³</a:t>
            </a:r>
            <a:endParaRPr lang="en-US" sz="1200" dirty="0"/>
          </a:p>
          <a:p>
            <a:pPr marL="114300" indent="-114300">
              <a:lnSpc>
                <a:spcPct val="90000"/>
              </a:lnSpc>
              <a:spcAft>
                <a:spcPts val="200"/>
              </a:spcAft>
              <a:buSzPct val="100000"/>
              <a:buChar char="•"/>
            </a:pPr>
            <a:r>
              <a:rPr lang="en-US" sz="1200" dirty="0">
                <a:solidFill>
                  <a:srgbClr val="0B1220"/>
                </a:solidFill>
              </a:rPr>
              <a:t>Avoid normal saline in SIADH⁹</a:t>
            </a:r>
            <a:endParaRPr lang="en-US" sz="1200" dirty="0"/>
          </a:p>
        </p:txBody>
      </p:sp>
      <p:sp>
        <p:nvSpPr>
          <p:cNvPr id="80" name="management Hypervolemic"/>
          <p:cNvSpPr/>
          <p:nvPr/>
        </p:nvSpPr>
        <p:spPr>
          <a:xfrm>
            <a:off x="7580376" y="6606902"/>
            <a:ext cx="3223260" cy="982618"/>
          </a:xfrm>
          <a:prstGeom prst="roundRect">
            <a:avLst>
              <a:gd name="adj" fmla="val 5583"/>
            </a:avLst>
          </a:prstGeom>
          <a:solidFill>
            <a:srgbClr val="067647">
              <a:alpha val="9000"/>
            </a:srgbClr>
          </a:solidFill>
          <a:ln/>
        </p:spPr>
      </p:sp>
      <p:sp>
        <p:nvSpPr>
          <p:cNvPr id="81" name="management items Hypervolemic"/>
          <p:cNvSpPr txBox="1"/>
          <p:nvPr/>
        </p:nvSpPr>
        <p:spPr>
          <a:xfrm>
            <a:off x="7648956" y="6675482"/>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Fluid restriction¹</a:t>
            </a:r>
            <a:endParaRPr lang="en-US" sz="1200" dirty="0"/>
          </a:p>
          <a:p>
            <a:pPr marL="114300" indent="-114300">
              <a:lnSpc>
                <a:spcPct val="90000"/>
              </a:lnSpc>
              <a:spcAft>
                <a:spcPts val="200"/>
              </a:spcAft>
              <a:buSzPct val="100000"/>
              <a:buChar char="•"/>
            </a:pPr>
            <a:r>
              <a:rPr lang="en-US" sz="1200" dirty="0">
                <a:solidFill>
                  <a:srgbClr val="0B1220"/>
                </a:solidFill>
              </a:rPr>
              <a:t>Loop diuretic if overloaded¹</a:t>
            </a:r>
            <a:endParaRPr lang="en-US" sz="1200" dirty="0"/>
          </a:p>
          <a:p>
            <a:pPr marL="114300" indent="-114300">
              <a:lnSpc>
                <a:spcPct val="90000"/>
              </a:lnSpc>
              <a:spcAft>
                <a:spcPts val="200"/>
              </a:spcAft>
              <a:buSzPct val="100000"/>
              <a:buChar char="•"/>
            </a:pPr>
            <a:r>
              <a:rPr lang="en-US" sz="1200" dirty="0">
                <a:solidFill>
                  <a:srgbClr val="0B1220"/>
                </a:solidFill>
              </a:rPr>
              <a:t>Treat the heart, liver or kidney</a:t>
            </a:r>
            <a:endParaRPr lang="en-US" sz="1200" dirty="0"/>
          </a:p>
        </p:txBody>
      </p:sp>
      <p:sp>
        <p:nvSpPr>
          <p:cNvPr id="82" name="management Low urine Osm"/>
          <p:cNvSpPr/>
          <p:nvPr/>
        </p:nvSpPr>
        <p:spPr>
          <a:xfrm>
            <a:off x="10949940" y="6606902"/>
            <a:ext cx="3223260" cy="982618"/>
          </a:xfrm>
          <a:prstGeom prst="roundRect">
            <a:avLst>
              <a:gd name="adj" fmla="val 5583"/>
            </a:avLst>
          </a:prstGeom>
          <a:solidFill>
            <a:srgbClr val="067647">
              <a:alpha val="9000"/>
            </a:srgbClr>
          </a:solidFill>
          <a:ln/>
        </p:spPr>
      </p:sp>
      <p:sp>
        <p:nvSpPr>
          <p:cNvPr id="83" name="management items Low urine Osm"/>
          <p:cNvSpPr txBox="1"/>
          <p:nvPr/>
        </p:nvSpPr>
        <p:spPr>
          <a:xfrm>
            <a:off x="11018520" y="6675482"/>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Restrict water; add solute slowly⁹</a:t>
            </a:r>
            <a:endParaRPr lang="en-US" sz="1200" dirty="0"/>
          </a:p>
          <a:p>
            <a:pPr marL="114300" indent="-114300">
              <a:lnSpc>
                <a:spcPct val="90000"/>
              </a:lnSpc>
              <a:spcAft>
                <a:spcPts val="200"/>
              </a:spcAft>
              <a:buSzPct val="100000"/>
              <a:buChar char="•"/>
            </a:pPr>
            <a:r>
              <a:rPr lang="en-US" sz="1200" dirty="0">
                <a:solidFill>
                  <a:srgbClr val="0B1220"/>
                </a:solidFill>
              </a:rPr>
              <a:t>Corrects fast: watch Na and UOP⁶˒⁹</a:t>
            </a:r>
            <a:endParaRPr lang="en-US" sz="1200" dirty="0"/>
          </a:p>
          <a:p>
            <a:pPr marL="114300" indent="-114300">
              <a:lnSpc>
                <a:spcPct val="90000"/>
              </a:lnSpc>
              <a:spcAft>
                <a:spcPts val="200"/>
              </a:spcAft>
              <a:buSzPct val="100000"/>
              <a:buChar char="•"/>
            </a:pPr>
            <a:r>
              <a:rPr lang="en-US" sz="1200" dirty="0">
                <a:solidFill>
                  <a:srgbClr val="0B1220"/>
                </a:solidFill>
              </a:rPr>
              <a:t>DDAVP clamp if rising too fast⁹</a:t>
            </a:r>
            <a:endParaRPr lang="en-US" sz="1200" dirty="0"/>
          </a:p>
        </p:txBody>
      </p:sp>
      <p:pic>
        <p:nvPicPr>
          <p:cNvPr id="84"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5" name="Brand"/>
          <p:cNvSpPr txBox="1"/>
          <p:nvPr/>
        </p:nvSpPr>
        <p:spPr>
          <a:xfrm>
            <a:off x="731520" y="7717536"/>
            <a:ext cx="2290523"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stethopedia.ca/approach/hyponatremia</a:t>
            </a:r>
            <a:endParaRPr lang="en-US" sz="900" dirty="0"/>
          </a:p>
        </p:txBody>
      </p:sp>
      <p:sp>
        <p:nvSpPr>
          <p:cNvPr id="86" name="Evidence"/>
          <p:cNvSpPr txBox="1"/>
          <p:nvPr/>
        </p:nvSpPr>
        <p:spPr>
          <a:xfrm>
            <a:off x="3342083" y="7717536"/>
            <a:ext cx="10831117"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Spasovski 2014, Eur J Endocrinol</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Verbalis 2013, Am J Med</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Hoorn 2017, J Am Soc Nephrol</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Adrogué 2022, JAMA</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Baek 2021, JAMA Intern Med</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George 2018, Clin J Am Soc Nephrol</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Fenske 2008, J Clin Endocrinol Metab</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Hillier 1999, Am J Med</a:t>
            </a:r>
            <a:pPr indent="0" marL="0">
              <a:buNone/>
            </a:pPr>
            <a:r>
              <a:rPr lang="en-US" sz="850" dirty="0">
                <a:solidFill>
                  <a:srgbClr val="64748B"/>
                </a:solidFill>
              </a:rPr>
              <a:t>   </a:t>
            </a:r>
            <a:pPr indent="0" marL="0">
              <a:buNone/>
            </a:pPr>
            <a:r>
              <a:rPr lang="en-US" sz="850" dirty="0">
                <a:solidFill>
                  <a:srgbClr val="64748B"/>
                </a:solidFill>
              </a:rPr>
              <a:t>⁹ Manual 2024–25, pp. 104, 107, 182</a:t>
            </a:r>
            <a:endParaRPr lang="en-US" sz="8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Hyperkalemia</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RENAL &amp; VOLUME STATUS</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13%</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IV insulin for hyperkalemia⁵</a:t>
            </a:r>
            <a:endParaRPr lang="en-US" sz="850" dirty="0"/>
          </a:p>
          <a:p>
            <a:pPr indent="0" marL="0">
              <a:buNone/>
            </a:pPr>
            <a:r>
              <a:rPr lang="en-US" sz="1050" dirty="0">
                <a:solidFill>
                  <a:srgbClr val="334155"/>
                </a:solidFill>
              </a:rPr>
              <a:t>of insulin doses in dialysis inpatients caused glucose &lt;3.3 mmol/L</a:t>
            </a:r>
            <a:endParaRPr lang="en-US" sz="850" dirty="0"/>
          </a:p>
        </p:txBody>
      </p:sp>
      <p:sp>
        <p:nvSpPr>
          <p:cNvPr id="7" name="Presentation"/>
          <p:cNvSpPr/>
          <p:nvPr/>
        </p:nvSpPr>
        <p:spPr>
          <a:xfrm>
            <a:off x="457200" y="1261872"/>
            <a:ext cx="1783080" cy="1719377"/>
          </a:xfrm>
          <a:prstGeom prst="roundRect">
            <a:avLst>
              <a:gd name="adj" fmla="val 3723"/>
            </a:avLst>
          </a:prstGeom>
          <a:solidFill>
            <a:srgbClr val="0B2540"/>
          </a:solidFill>
          <a:ln w="12700">
            <a:solidFill>
              <a:srgbClr val="0B2540"/>
            </a:solidFill>
          </a:ln>
        </p:spPr>
        <p:txBody>
          <a:bodyPr wrap="square" lIns="68580" tIns="68580" rIns="68580" bIns="68580" rtlCol="0" anchor="ctr"/>
          <a:lstStyle/>
          <a:p>
            <a:pPr algn="l" indent="0" marL="0">
              <a:buNone/>
            </a:pPr>
            <a:r>
              <a:rPr lang="en-US" sz="1200" b="1" dirty="0">
                <a:solidFill>
                  <a:srgbClr val="FFFFFF"/>
                </a:solidFill>
              </a:rPr>
              <a:t>Serum potassium above the upper limit of normal</a:t>
            </a:r>
            <a:endParaRPr lang="en-US" sz="1200" dirty="0"/>
          </a:p>
        </p:txBody>
      </p:sp>
      <p:sp>
        <p:nvSpPr>
          <p:cNvPr id="8" name="Step 1"/>
          <p:cNvSpPr/>
          <p:nvPr/>
        </p:nvSpPr>
        <p:spPr>
          <a:xfrm>
            <a:off x="2514600" y="1261872"/>
            <a:ext cx="2057400" cy="1719377"/>
          </a:xfrm>
          <a:prstGeom prst="roundRect">
            <a:avLst>
              <a:gd name="adj" fmla="val 3723"/>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STAT 12-lead ECG and monitor; creatinine, glucose, gas, CBC; drug review¹˒¹⁰</a:t>
            </a:r>
            <a:endParaRPr lang="en-US" sz="1200" dirty="0"/>
          </a:p>
        </p:txBody>
      </p:sp>
      <p:sp>
        <p:nvSpPr>
          <p:cNvPr id="9" name="Step 2"/>
          <p:cNvSpPr/>
          <p:nvPr/>
        </p:nvSpPr>
        <p:spPr>
          <a:xfrm>
            <a:off x="4846320" y="1261872"/>
            <a:ext cx="2057400" cy="1719377"/>
          </a:xfrm>
          <a:prstGeom prst="roundRect">
            <a:avLst>
              <a:gd name="adj" fmla="val 3723"/>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Hemolyzed or unexpected with normal ECG: repeat K on a blood gas before treating¹˒¹⁰</a:t>
            </a:r>
            <a:endParaRPr lang="en-US" sz="1200" dirty="0"/>
          </a:p>
        </p:txBody>
      </p:sp>
      <p:sp>
        <p:nvSpPr>
          <p:cNvPr id="10" name="Decision"/>
          <p:cNvSpPr/>
          <p:nvPr/>
        </p:nvSpPr>
        <p:spPr>
          <a:xfrm>
            <a:off x="7178040" y="1261872"/>
            <a:ext cx="1463040" cy="1719377"/>
          </a:xfrm>
          <a:prstGeom prst="roundRect">
            <a:avLst>
              <a:gd name="adj" fmla="val 4375"/>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200" b="1" dirty="0">
                <a:solidFill>
                  <a:srgbClr val="075A8C"/>
                </a:solidFill>
                <a:latin typeface="Poppins" pitchFamily="34" charset="0"/>
                <a:ea typeface="Poppins" pitchFamily="34" charset="-122"/>
                <a:cs typeface="Poppins" pitchFamily="34" charset="-120"/>
              </a:rPr>
              <a:t>ECG change, K ≥6.0, or rising fast?</a:t>
            </a:r>
            <a:endParaRPr lang="en-US" sz="1200" dirty="0"/>
          </a:p>
        </p:txBody>
      </p:sp>
      <p:sp>
        <p:nvSpPr>
          <p:cNvPr id="11" name="Arrow"/>
          <p:cNvSpPr/>
          <p:nvPr/>
        </p:nvSpPr>
        <p:spPr>
          <a:xfrm>
            <a:off x="2276856" y="2121560"/>
            <a:ext cx="201168" cy="0"/>
          </a:xfrm>
          <a:prstGeom prst="line">
            <a:avLst/>
          </a:prstGeom>
          <a:noFill/>
          <a:ln w="19050">
            <a:solidFill>
              <a:srgbClr val="CBD5E1"/>
            </a:solidFill>
            <a:prstDash val="solid"/>
            <a:tailEnd type="triangle"/>
          </a:ln>
        </p:spPr>
      </p:sp>
      <p:sp>
        <p:nvSpPr>
          <p:cNvPr id="12" name="Arrow"/>
          <p:cNvSpPr/>
          <p:nvPr/>
        </p:nvSpPr>
        <p:spPr>
          <a:xfrm>
            <a:off x="4608576" y="2121560"/>
            <a:ext cx="201168" cy="0"/>
          </a:xfrm>
          <a:prstGeom prst="line">
            <a:avLst/>
          </a:prstGeom>
          <a:noFill/>
          <a:ln w="19050">
            <a:solidFill>
              <a:srgbClr val="CBD5E1"/>
            </a:solidFill>
            <a:prstDash val="solid"/>
            <a:tailEnd type="triangle"/>
          </a:ln>
        </p:spPr>
      </p:sp>
      <p:sp>
        <p:nvSpPr>
          <p:cNvPr id="13" name="Arrow"/>
          <p:cNvSpPr/>
          <p:nvPr/>
        </p:nvSpPr>
        <p:spPr>
          <a:xfrm>
            <a:off x="6940296" y="2121560"/>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719377"/>
          </a:xfrm>
          <a:prstGeom prst="roundRect">
            <a:avLst>
              <a:gd name="adj" fmla="val 3723"/>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34010"/>
          </a:xfrm>
          <a:prstGeom prst="roundRect">
            <a:avLst>
              <a:gd name="adj" fmla="val 19163"/>
            </a:avLst>
          </a:prstGeom>
          <a:solidFill>
            <a:srgbClr val="B42318"/>
          </a:solidFill>
          <a:ln w="15875">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Emergency: stabilize, shift, then remove K¹˒¹⁰</a:t>
            </a:r>
            <a:endParaRPr lang="en-US" sz="1250" dirty="0"/>
          </a:p>
        </p:txBody>
      </p:sp>
      <p:sp>
        <p:nvSpPr>
          <p:cNvPr id="16" name="Red flag items 1"/>
          <p:cNvSpPr txBox="1"/>
          <p:nvPr/>
        </p:nvSpPr>
        <p:spPr>
          <a:xfrm>
            <a:off x="8983980" y="1641602"/>
            <a:ext cx="2505456" cy="103510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ECG: peaked T, long PR, wide QRS, brady</a:t>
            </a:r>
            <a:endParaRPr lang="en-US" sz="1150" dirty="0"/>
          </a:p>
          <a:p>
            <a:pPr marL="114300" indent="-114300">
              <a:lnSpc>
                <a:spcPct val="90000"/>
              </a:lnSpc>
              <a:spcAft>
                <a:spcPts val="150"/>
              </a:spcAft>
              <a:buSzPct val="100000"/>
              <a:buChar char="•"/>
            </a:pPr>
            <a:r>
              <a:rPr lang="en-US" sz="1150" dirty="0">
                <a:solidFill>
                  <a:srgbClr val="0B1220"/>
                </a:solidFill>
              </a:rPr>
              <a:t>ECG change: Ca gluconate 10% 30 mL IV¹</a:t>
            </a:r>
            <a:endParaRPr lang="en-US" sz="1150" dirty="0"/>
          </a:p>
          <a:p>
            <a:pPr marL="114300" indent="-114300">
              <a:lnSpc>
                <a:spcPct val="90000"/>
              </a:lnSpc>
              <a:spcAft>
                <a:spcPts val="150"/>
              </a:spcAft>
              <a:buSzPct val="100000"/>
              <a:buChar char="•"/>
            </a:pPr>
            <a:r>
              <a:rPr lang="en-US" sz="1150" dirty="0">
                <a:solidFill>
                  <a:srgbClr val="0B1220"/>
                </a:solidFill>
              </a:rPr>
              <a:t>K ≥6.5: shift K even if ECG normal¹˒³</a:t>
            </a:r>
            <a:endParaRPr lang="en-US" sz="1150" dirty="0"/>
          </a:p>
        </p:txBody>
      </p:sp>
      <p:sp>
        <p:nvSpPr>
          <p:cNvPr id="17" name="Red flag items 2"/>
          <p:cNvSpPr txBox="1"/>
          <p:nvPr/>
        </p:nvSpPr>
        <p:spPr>
          <a:xfrm>
            <a:off x="11599164" y="1641602"/>
            <a:ext cx="2505456" cy="103510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K 6.0–6.4: monitor, binder, recheck K¹˒¹⁰</a:t>
            </a:r>
            <a:endParaRPr lang="en-US" sz="1150" dirty="0"/>
          </a:p>
          <a:p>
            <a:pPr marL="114300" indent="-114300">
              <a:lnSpc>
                <a:spcPct val="90000"/>
              </a:lnSpc>
              <a:spcAft>
                <a:spcPts val="150"/>
              </a:spcAft>
              <a:buSzPct val="100000"/>
              <a:buChar char="•"/>
            </a:pPr>
            <a:r>
              <a:rPr lang="en-US" sz="1150" dirty="0">
                <a:solidFill>
                  <a:srgbClr val="0B1220"/>
                </a:solidFill>
              </a:rPr>
              <a:t>After insulin: K in 1–2 h; glucose ≥3 h⁵</a:t>
            </a:r>
            <a:endParaRPr lang="en-US" sz="1150" dirty="0"/>
          </a:p>
        </p:txBody>
      </p:sp>
      <p:sp>
        <p:nvSpPr>
          <p:cNvPr id="18" name="Red flag action"/>
          <p:cNvSpPr txBox="1"/>
          <p:nvPr/>
        </p:nvSpPr>
        <p:spPr>
          <a:xfrm>
            <a:off x="8983980" y="2749855"/>
            <a:ext cx="5120640" cy="181102"/>
          </a:xfrm>
          <a:prstGeom prst="rect">
            <a:avLst/>
          </a:prstGeom>
          <a:noFill/>
          <a:ln/>
        </p:spPr>
        <p:txBody>
          <a:bodyPr wrap="square" lIns="0" tIns="0" rIns="0" bIns="0" rtlCol="0" anchor="b"/>
          <a:lstStyle/>
          <a:p>
            <a:pPr indent="0" marL="0">
              <a:buNone/>
            </a:pPr>
            <a:r>
              <a:rPr lang="en-US" sz="1150" b="1" dirty="0">
                <a:solidFill>
                  <a:srgbClr val="B42318"/>
                </a:solidFill>
              </a:rPr>
              <a:t>→ Shift: insulin 5–10 U + dextrose 25–50 g; salbutamol 10–20 mg¹˒⁴˒⁶</a:t>
            </a:r>
            <a:endParaRPr lang="en-US" sz="1150" dirty="0"/>
          </a:p>
        </p:txBody>
      </p:sp>
      <p:sp>
        <p:nvSpPr>
          <p:cNvPr id="19" name="Yes arrow"/>
          <p:cNvSpPr/>
          <p:nvPr/>
        </p:nvSpPr>
        <p:spPr>
          <a:xfrm>
            <a:off x="8677656" y="2121560"/>
            <a:ext cx="201168" cy="0"/>
          </a:xfrm>
          <a:prstGeom prst="line">
            <a:avLst/>
          </a:prstGeom>
          <a:noFill/>
          <a:ln w="22225">
            <a:solidFill>
              <a:srgbClr val="B42318"/>
            </a:solidFill>
            <a:prstDash val="solid"/>
            <a:tailEnd type="triangle"/>
          </a:ln>
        </p:spPr>
      </p:sp>
      <p:sp>
        <p:nvSpPr>
          <p:cNvPr id="20" name="Yes label"/>
          <p:cNvSpPr txBox="1"/>
          <p:nvPr/>
        </p:nvSpPr>
        <p:spPr>
          <a:xfrm>
            <a:off x="8641080" y="1902104"/>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981249"/>
            <a:ext cx="0" cy="438912"/>
          </a:xfrm>
          <a:prstGeom prst="line">
            <a:avLst/>
          </a:prstGeom>
          <a:noFill/>
          <a:ln w="19050">
            <a:solidFill>
              <a:srgbClr val="CBD5E1"/>
            </a:solidFill>
            <a:prstDash val="solid"/>
          </a:ln>
        </p:spPr>
      </p:sp>
      <p:sp>
        <p:nvSpPr>
          <p:cNvPr id="22" name="Bus"/>
          <p:cNvSpPr/>
          <p:nvPr/>
        </p:nvSpPr>
        <p:spPr>
          <a:xfrm>
            <a:off x="2452878" y="3420161"/>
            <a:ext cx="10108692" cy="0"/>
          </a:xfrm>
          <a:prstGeom prst="line">
            <a:avLst/>
          </a:prstGeom>
          <a:noFill/>
          <a:ln w="19050">
            <a:solidFill>
              <a:srgbClr val="CBD5E1"/>
            </a:solidFill>
            <a:prstDash val="solid"/>
          </a:ln>
        </p:spPr>
      </p:sp>
      <p:sp>
        <p:nvSpPr>
          <p:cNvPr id="23" name="Arrow"/>
          <p:cNvSpPr/>
          <p:nvPr/>
        </p:nvSpPr>
        <p:spPr>
          <a:xfrm>
            <a:off x="2452878" y="3420161"/>
            <a:ext cx="0" cy="155448"/>
          </a:xfrm>
          <a:prstGeom prst="line">
            <a:avLst/>
          </a:prstGeom>
          <a:noFill/>
          <a:ln w="19050">
            <a:solidFill>
              <a:srgbClr val="CBD5E1"/>
            </a:solidFill>
            <a:prstDash val="solid"/>
            <a:tailEnd type="triangle"/>
          </a:ln>
        </p:spPr>
      </p:sp>
      <p:sp>
        <p:nvSpPr>
          <p:cNvPr id="24" name="Arrow"/>
          <p:cNvSpPr/>
          <p:nvPr/>
        </p:nvSpPr>
        <p:spPr>
          <a:xfrm>
            <a:off x="5822442" y="3420161"/>
            <a:ext cx="0" cy="155448"/>
          </a:xfrm>
          <a:prstGeom prst="line">
            <a:avLst/>
          </a:prstGeom>
          <a:noFill/>
          <a:ln w="19050">
            <a:solidFill>
              <a:srgbClr val="CBD5E1"/>
            </a:solidFill>
            <a:prstDash val="solid"/>
            <a:tailEnd type="triangle"/>
          </a:ln>
        </p:spPr>
      </p:sp>
      <p:sp>
        <p:nvSpPr>
          <p:cNvPr id="25" name="Arrow"/>
          <p:cNvSpPr/>
          <p:nvPr/>
        </p:nvSpPr>
        <p:spPr>
          <a:xfrm>
            <a:off x="9192006" y="3420161"/>
            <a:ext cx="0" cy="155448"/>
          </a:xfrm>
          <a:prstGeom prst="line">
            <a:avLst/>
          </a:prstGeom>
          <a:noFill/>
          <a:ln w="19050">
            <a:solidFill>
              <a:srgbClr val="CBD5E1"/>
            </a:solidFill>
            <a:prstDash val="solid"/>
            <a:tailEnd type="triangle"/>
          </a:ln>
        </p:spPr>
      </p:sp>
      <p:sp>
        <p:nvSpPr>
          <p:cNvPr id="26" name="Arrow"/>
          <p:cNvSpPr/>
          <p:nvPr/>
        </p:nvSpPr>
        <p:spPr>
          <a:xfrm>
            <a:off x="12561570" y="3420161"/>
            <a:ext cx="0" cy="155448"/>
          </a:xfrm>
          <a:prstGeom prst="line">
            <a:avLst/>
          </a:prstGeom>
          <a:noFill/>
          <a:ln w="19050">
            <a:solidFill>
              <a:srgbClr val="CBD5E1"/>
            </a:solidFill>
            <a:prstDash val="solid"/>
            <a:tailEnd type="triangle"/>
          </a:ln>
        </p:spPr>
      </p:sp>
      <p:sp>
        <p:nvSpPr>
          <p:cNvPr id="27" name="Branch question"/>
          <p:cNvSpPr/>
          <p:nvPr/>
        </p:nvSpPr>
        <p:spPr>
          <a:xfrm>
            <a:off x="7011061" y="3090977"/>
            <a:ext cx="1796998"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50" b="1" dirty="0">
                <a:solidFill>
                  <a:srgbClr val="075A8C"/>
                </a:solidFill>
              </a:rPr>
              <a:t>Then: why is K high?</a:t>
            </a:r>
            <a:endParaRPr lang="en-US" sz="1150" dirty="0"/>
          </a:p>
        </p:txBody>
      </p:sp>
      <p:sp>
        <p:nvSpPr>
          <p:cNvPr id="28" name="Branch Low GFR or distal flow"/>
          <p:cNvSpPr/>
          <p:nvPr/>
        </p:nvSpPr>
        <p:spPr>
          <a:xfrm>
            <a:off x="841248" y="3603041"/>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Low GFR or distal flow</a:t>
            </a:r>
            <a:pPr indent="0" marL="0">
              <a:buNone/>
            </a:pPr>
            <a:r>
              <a:rPr lang="en-US" sz="1050" dirty="0">
                <a:solidFill>
                  <a:srgbClr val="FFFFFF"/>
                </a:solidFill>
              </a:rPr>
              <a:t>  commonest</a:t>
            </a:r>
            <a:endParaRPr lang="en-US" sz="1250" dirty="0"/>
          </a:p>
        </p:txBody>
      </p:sp>
      <p:sp>
        <p:nvSpPr>
          <p:cNvPr id="29" name="Branch Low aldosterone effect"/>
          <p:cNvSpPr/>
          <p:nvPr/>
        </p:nvSpPr>
        <p:spPr>
          <a:xfrm>
            <a:off x="4210812" y="3603041"/>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Low aldosterone effect</a:t>
            </a:r>
            <a:pPr indent="0" marL="0">
              <a:buNone/>
            </a:pPr>
            <a:r>
              <a:rPr lang="en-US" sz="1050" dirty="0">
                <a:solidFill>
                  <a:srgbClr val="FFFFFF"/>
                </a:solidFill>
              </a:rPr>
              <a:t>  drugs</a:t>
            </a:r>
            <a:endParaRPr lang="en-US" sz="1250" dirty="0"/>
          </a:p>
        </p:txBody>
      </p:sp>
      <p:sp>
        <p:nvSpPr>
          <p:cNvPr id="30" name="Branch Shift out of cells"/>
          <p:cNvSpPr/>
          <p:nvPr/>
        </p:nvSpPr>
        <p:spPr>
          <a:xfrm>
            <a:off x="7580376" y="3603041"/>
            <a:ext cx="3223260" cy="334010"/>
          </a:xfrm>
          <a:prstGeom prst="roundRect">
            <a:avLst>
              <a:gd name="adj" fmla="val 19163"/>
            </a:avLst>
          </a:prstGeom>
          <a:solidFill>
            <a:srgbClr val="B42318"/>
          </a:solidFill>
          <a:ln w="12700">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Shift out of cells</a:t>
            </a:r>
            <a:pPr indent="0" marL="0">
              <a:buNone/>
            </a:pPr>
            <a:r>
              <a:rPr lang="en-US" sz="1050" dirty="0">
                <a:solidFill>
                  <a:srgbClr val="FFFFFF"/>
                </a:solidFill>
              </a:rPr>
              <a:t>  redistribution</a:t>
            </a:r>
            <a:endParaRPr lang="en-US" sz="1250" dirty="0"/>
          </a:p>
        </p:txBody>
      </p:sp>
      <p:sp>
        <p:nvSpPr>
          <p:cNvPr id="31" name="Branch Pseudohyperkalemia"/>
          <p:cNvSpPr/>
          <p:nvPr/>
        </p:nvSpPr>
        <p:spPr>
          <a:xfrm>
            <a:off x="10949940" y="3603041"/>
            <a:ext cx="3223260" cy="334010"/>
          </a:xfrm>
          <a:prstGeom prst="roundRect">
            <a:avLst>
              <a:gd name="adj" fmla="val 19163"/>
            </a:avLst>
          </a:prstGeom>
          <a:solidFill>
            <a:srgbClr val="334155"/>
          </a:solidFill>
          <a:ln w="12700">
            <a:solidFill>
              <a:srgbClr val="334155"/>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Pseudohyperkalemia</a:t>
            </a:r>
            <a:pPr indent="0" marL="0">
              <a:buNone/>
            </a:pPr>
            <a:r>
              <a:rPr lang="en-US" sz="1050" dirty="0">
                <a:solidFill>
                  <a:srgbClr val="FFFFFF"/>
                </a:solidFill>
              </a:rPr>
              <a:t>  not real</a:t>
            </a:r>
            <a:endParaRPr lang="en-US" sz="1250" dirty="0"/>
          </a:p>
        </p:txBody>
      </p:sp>
      <p:sp>
        <p:nvSpPr>
          <p:cNvPr id="32" name="Row label CAUSES"/>
          <p:cNvSpPr/>
          <p:nvPr/>
        </p:nvSpPr>
        <p:spPr>
          <a:xfrm>
            <a:off x="457200" y="4028491"/>
            <a:ext cx="292608" cy="729272"/>
          </a:xfrm>
          <a:prstGeom prst="roundRect">
            <a:avLst>
              <a:gd name="adj" fmla="val 18750"/>
            </a:avLst>
          </a:prstGeom>
          <a:solidFill>
            <a:srgbClr val="0B2540"/>
          </a:solidFill>
          <a:ln/>
        </p:spPr>
      </p:sp>
      <p:sp>
        <p:nvSpPr>
          <p:cNvPr id="33" name="Row label text CAUSES"/>
          <p:cNvSpPr txBox="1"/>
          <p:nvPr/>
        </p:nvSpPr>
        <p:spPr>
          <a:xfrm rot="16200000">
            <a:off x="238868" y="4246823"/>
            <a:ext cx="729272"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Low GFR or distal flow"/>
          <p:cNvSpPr/>
          <p:nvPr/>
        </p:nvSpPr>
        <p:spPr>
          <a:xfrm>
            <a:off x="841248" y="4028491"/>
            <a:ext cx="3223260" cy="729272"/>
          </a:xfrm>
          <a:prstGeom prst="roundRect">
            <a:avLst>
              <a:gd name="adj" fmla="val 7523"/>
            </a:avLst>
          </a:prstGeom>
          <a:solidFill>
            <a:srgbClr val="FFFFFF"/>
          </a:solidFill>
          <a:ln w="9525">
            <a:solidFill>
              <a:srgbClr val="CBD5E1"/>
            </a:solidFill>
            <a:prstDash val="solid"/>
          </a:ln>
        </p:spPr>
      </p:sp>
      <p:sp>
        <p:nvSpPr>
          <p:cNvPr id="35" name="causes items Low GFR or distal flow"/>
          <p:cNvSpPr txBox="1"/>
          <p:nvPr/>
        </p:nvSpPr>
        <p:spPr>
          <a:xfrm>
            <a:off x="909828" y="40970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AKI, especially oliguric</a:t>
            </a:r>
            <a:endParaRPr lang="en-US" sz="1200" dirty="0"/>
          </a:p>
          <a:p>
            <a:pPr marL="114300" indent="-114300">
              <a:lnSpc>
                <a:spcPct val="90000"/>
              </a:lnSpc>
              <a:spcAft>
                <a:spcPts val="200"/>
              </a:spcAft>
              <a:buSzPct val="100000"/>
              <a:buChar char="•"/>
            </a:pPr>
            <a:r>
              <a:rPr lang="en-US" sz="1200" dirty="0">
                <a:solidFill>
                  <a:srgbClr val="0B1220"/>
                </a:solidFill>
              </a:rPr>
              <a:t>Advanced CKD; missed dialysis</a:t>
            </a:r>
            <a:endParaRPr lang="en-US" sz="1200" dirty="0"/>
          </a:p>
          <a:p>
            <a:pPr marL="114300" indent="-114300">
              <a:lnSpc>
                <a:spcPct val="90000"/>
              </a:lnSpc>
              <a:spcAft>
                <a:spcPts val="200"/>
              </a:spcAft>
              <a:buSzPct val="100000"/>
              <a:buChar char="•"/>
            </a:pPr>
            <a:r>
              <a:rPr lang="en-US" sz="1200" dirty="0">
                <a:solidFill>
                  <a:srgbClr val="0B1220"/>
                </a:solidFill>
              </a:rPr>
              <a:t>Low distal flow: HF, hypovolemia⁹</a:t>
            </a:r>
            <a:endParaRPr lang="en-US" sz="1200" dirty="0"/>
          </a:p>
        </p:txBody>
      </p:sp>
      <p:sp>
        <p:nvSpPr>
          <p:cNvPr id="36" name="Chevron"/>
          <p:cNvSpPr/>
          <p:nvPr/>
        </p:nvSpPr>
        <p:spPr>
          <a:xfrm rot="10800000">
            <a:off x="2388870" y="4780623"/>
            <a:ext cx="128016" cy="64008"/>
          </a:xfrm>
          <a:prstGeom prst="triangle">
            <a:avLst/>
          </a:prstGeom>
          <a:solidFill>
            <a:srgbClr val="CBD5E1"/>
          </a:solidFill>
          <a:ln/>
        </p:spPr>
      </p:sp>
      <p:sp>
        <p:nvSpPr>
          <p:cNvPr id="37" name="causes Low aldosterone effect"/>
          <p:cNvSpPr/>
          <p:nvPr/>
        </p:nvSpPr>
        <p:spPr>
          <a:xfrm>
            <a:off x="4210812" y="4028491"/>
            <a:ext cx="3223260" cy="729272"/>
          </a:xfrm>
          <a:prstGeom prst="roundRect">
            <a:avLst>
              <a:gd name="adj" fmla="val 7523"/>
            </a:avLst>
          </a:prstGeom>
          <a:solidFill>
            <a:srgbClr val="FFFFFF"/>
          </a:solidFill>
          <a:ln w="9525">
            <a:solidFill>
              <a:srgbClr val="CBD5E1"/>
            </a:solidFill>
            <a:prstDash val="solid"/>
          </a:ln>
        </p:spPr>
      </p:sp>
      <p:sp>
        <p:nvSpPr>
          <p:cNvPr id="38" name="causes items Low aldosterone effect"/>
          <p:cNvSpPr txBox="1"/>
          <p:nvPr/>
        </p:nvSpPr>
        <p:spPr>
          <a:xfrm>
            <a:off x="4279392" y="40970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ACEi/ARB, MRA, K-sparing diuretic</a:t>
            </a:r>
            <a:endParaRPr lang="en-US" sz="1200" dirty="0"/>
          </a:p>
          <a:p>
            <a:pPr marL="114300" indent="-114300">
              <a:lnSpc>
                <a:spcPct val="90000"/>
              </a:lnSpc>
              <a:spcAft>
                <a:spcPts val="200"/>
              </a:spcAft>
              <a:buSzPct val="100000"/>
              <a:buChar char="•"/>
            </a:pPr>
            <a:r>
              <a:rPr lang="en-US" sz="1200" dirty="0">
                <a:solidFill>
                  <a:srgbClr val="0B1220"/>
                </a:solidFill>
              </a:rPr>
              <a:t>NSAIDs, trimethoprim, heparin, CNIs</a:t>
            </a:r>
            <a:endParaRPr lang="en-US" sz="1200" dirty="0"/>
          </a:p>
          <a:p>
            <a:pPr marL="114300" indent="-114300">
              <a:lnSpc>
                <a:spcPct val="90000"/>
              </a:lnSpc>
              <a:spcAft>
                <a:spcPts val="200"/>
              </a:spcAft>
              <a:buSzPct val="100000"/>
              <a:buChar char="•"/>
            </a:pPr>
            <a:r>
              <a:rPr lang="en-US" sz="1200" b="1" dirty="0">
                <a:solidFill>
                  <a:srgbClr val="B42318"/>
                </a:solidFill>
              </a:rPr>
              <a:t>Adrenal insufficiency: low Na, low BP</a:t>
            </a:r>
            <a:endParaRPr lang="en-US" sz="1200" dirty="0"/>
          </a:p>
        </p:txBody>
      </p:sp>
      <p:sp>
        <p:nvSpPr>
          <p:cNvPr id="39" name="Chevron"/>
          <p:cNvSpPr/>
          <p:nvPr/>
        </p:nvSpPr>
        <p:spPr>
          <a:xfrm rot="10800000">
            <a:off x="5758434" y="4780623"/>
            <a:ext cx="128016" cy="64008"/>
          </a:xfrm>
          <a:prstGeom prst="triangle">
            <a:avLst/>
          </a:prstGeom>
          <a:solidFill>
            <a:srgbClr val="CBD5E1"/>
          </a:solidFill>
          <a:ln/>
        </p:spPr>
      </p:sp>
      <p:sp>
        <p:nvSpPr>
          <p:cNvPr id="40" name="causes Shift out of cells"/>
          <p:cNvSpPr/>
          <p:nvPr/>
        </p:nvSpPr>
        <p:spPr>
          <a:xfrm>
            <a:off x="7580376" y="4028491"/>
            <a:ext cx="3223260" cy="729272"/>
          </a:xfrm>
          <a:prstGeom prst="roundRect">
            <a:avLst>
              <a:gd name="adj" fmla="val 7523"/>
            </a:avLst>
          </a:prstGeom>
          <a:solidFill>
            <a:srgbClr val="FFFFFF"/>
          </a:solidFill>
          <a:ln w="9525">
            <a:solidFill>
              <a:srgbClr val="CBD5E1"/>
            </a:solidFill>
            <a:prstDash val="solid"/>
          </a:ln>
        </p:spPr>
      </p:sp>
      <p:sp>
        <p:nvSpPr>
          <p:cNvPr id="41" name="causes items Shift out of cells"/>
          <p:cNvSpPr txBox="1"/>
          <p:nvPr/>
        </p:nvSpPr>
        <p:spPr>
          <a:xfrm>
            <a:off x="7648956" y="40970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Rhabdomyolysis, tumour lysis</a:t>
            </a:r>
            <a:endParaRPr lang="en-US" sz="1200" dirty="0"/>
          </a:p>
          <a:p>
            <a:pPr marL="114300" indent="-114300">
              <a:lnSpc>
                <a:spcPct val="90000"/>
              </a:lnSpc>
              <a:spcAft>
                <a:spcPts val="200"/>
              </a:spcAft>
              <a:buSzPct val="100000"/>
              <a:buChar char="•"/>
            </a:pPr>
            <a:r>
              <a:rPr lang="en-US" sz="1200" dirty="0">
                <a:solidFill>
                  <a:srgbClr val="0B1220"/>
                </a:solidFill>
              </a:rPr>
              <a:t>Insulin deficiency: DKA, HHS</a:t>
            </a:r>
            <a:endParaRPr lang="en-US" sz="1200" dirty="0"/>
          </a:p>
          <a:p>
            <a:pPr marL="114300" indent="-114300">
              <a:lnSpc>
                <a:spcPct val="90000"/>
              </a:lnSpc>
              <a:spcAft>
                <a:spcPts val="200"/>
              </a:spcAft>
              <a:buSzPct val="100000"/>
              <a:buChar char="•"/>
            </a:pPr>
            <a:r>
              <a:rPr lang="en-US" sz="1200" dirty="0">
                <a:solidFill>
                  <a:srgbClr val="0B1220"/>
                </a:solidFill>
              </a:rPr>
              <a:t>Acidosis; digoxin, β-blockers</a:t>
            </a:r>
            <a:endParaRPr lang="en-US" sz="1200" dirty="0"/>
          </a:p>
        </p:txBody>
      </p:sp>
      <p:sp>
        <p:nvSpPr>
          <p:cNvPr id="42" name="Chevron"/>
          <p:cNvSpPr/>
          <p:nvPr/>
        </p:nvSpPr>
        <p:spPr>
          <a:xfrm rot="10800000">
            <a:off x="9127998" y="4780623"/>
            <a:ext cx="128016" cy="64008"/>
          </a:xfrm>
          <a:prstGeom prst="triangle">
            <a:avLst/>
          </a:prstGeom>
          <a:solidFill>
            <a:srgbClr val="CBD5E1"/>
          </a:solidFill>
          <a:ln/>
        </p:spPr>
      </p:sp>
      <p:sp>
        <p:nvSpPr>
          <p:cNvPr id="43" name="causes Pseudohyperkalemia"/>
          <p:cNvSpPr/>
          <p:nvPr/>
        </p:nvSpPr>
        <p:spPr>
          <a:xfrm>
            <a:off x="10949940" y="4028491"/>
            <a:ext cx="3223260" cy="729272"/>
          </a:xfrm>
          <a:prstGeom prst="roundRect">
            <a:avLst>
              <a:gd name="adj" fmla="val 7523"/>
            </a:avLst>
          </a:prstGeom>
          <a:solidFill>
            <a:srgbClr val="FFFFFF"/>
          </a:solidFill>
          <a:ln w="9525">
            <a:solidFill>
              <a:srgbClr val="CBD5E1"/>
            </a:solidFill>
            <a:prstDash val="solid"/>
          </a:ln>
        </p:spPr>
      </p:sp>
      <p:sp>
        <p:nvSpPr>
          <p:cNvPr id="44" name="causes items Pseudohyperkalemia"/>
          <p:cNvSpPr txBox="1"/>
          <p:nvPr/>
        </p:nvSpPr>
        <p:spPr>
          <a:xfrm>
            <a:off x="11018520" y="40970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Hemolysis; fist clenching, tourniquet¹</a:t>
            </a:r>
            <a:endParaRPr lang="en-US" sz="1200" dirty="0"/>
          </a:p>
          <a:p>
            <a:pPr marL="114300" indent="-114300">
              <a:lnSpc>
                <a:spcPct val="90000"/>
              </a:lnSpc>
              <a:spcAft>
                <a:spcPts val="200"/>
              </a:spcAft>
              <a:buSzPct val="100000"/>
              <a:buChar char="•"/>
            </a:pPr>
            <a:r>
              <a:rPr lang="en-US" sz="1200" dirty="0">
                <a:solidFill>
                  <a:srgbClr val="0B1220"/>
                </a:solidFill>
              </a:rPr>
              <a:t>Very high platelets or WBC¹⁰</a:t>
            </a:r>
            <a:endParaRPr lang="en-US" sz="1200" dirty="0"/>
          </a:p>
          <a:p>
            <a:pPr marL="114300" indent="-114300">
              <a:lnSpc>
                <a:spcPct val="90000"/>
              </a:lnSpc>
              <a:spcAft>
                <a:spcPts val="200"/>
              </a:spcAft>
              <a:buSzPct val="100000"/>
              <a:buChar char="•"/>
            </a:pPr>
            <a:r>
              <a:rPr lang="en-US" sz="1200" dirty="0">
                <a:solidFill>
                  <a:srgbClr val="0B1220"/>
                </a:solidFill>
              </a:rPr>
              <a:t>Drawn above a K-containing IV</a:t>
            </a:r>
            <a:endParaRPr lang="en-US" sz="1200" dirty="0"/>
          </a:p>
        </p:txBody>
      </p:sp>
      <p:sp>
        <p:nvSpPr>
          <p:cNvPr id="45" name="Chevron"/>
          <p:cNvSpPr/>
          <p:nvPr/>
        </p:nvSpPr>
        <p:spPr>
          <a:xfrm rot="10800000">
            <a:off x="12497562" y="4780623"/>
            <a:ext cx="128016" cy="64008"/>
          </a:xfrm>
          <a:prstGeom prst="triangle">
            <a:avLst/>
          </a:prstGeom>
          <a:solidFill>
            <a:srgbClr val="CBD5E1"/>
          </a:solidFill>
          <a:ln/>
        </p:spPr>
      </p:sp>
      <p:sp>
        <p:nvSpPr>
          <p:cNvPr id="46" name="Row label CLUES"/>
          <p:cNvSpPr/>
          <p:nvPr/>
        </p:nvSpPr>
        <p:spPr>
          <a:xfrm>
            <a:off x="457200" y="4867491"/>
            <a:ext cx="292608" cy="703872"/>
          </a:xfrm>
          <a:prstGeom prst="roundRect">
            <a:avLst>
              <a:gd name="adj" fmla="val 18750"/>
            </a:avLst>
          </a:prstGeom>
          <a:solidFill>
            <a:srgbClr val="334155"/>
          </a:solidFill>
          <a:ln/>
        </p:spPr>
      </p:sp>
      <p:sp>
        <p:nvSpPr>
          <p:cNvPr id="47" name="Row label text CLUES"/>
          <p:cNvSpPr txBox="1"/>
          <p:nvPr/>
        </p:nvSpPr>
        <p:spPr>
          <a:xfrm rot="16200000">
            <a:off x="251568" y="5073123"/>
            <a:ext cx="703872"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Low GFR or distal flow"/>
          <p:cNvSpPr/>
          <p:nvPr/>
        </p:nvSpPr>
        <p:spPr>
          <a:xfrm>
            <a:off x="841248" y="4867491"/>
            <a:ext cx="3223260" cy="703872"/>
          </a:xfrm>
          <a:prstGeom prst="roundRect">
            <a:avLst>
              <a:gd name="adj" fmla="val 7795"/>
            </a:avLst>
          </a:prstGeom>
          <a:solidFill>
            <a:srgbClr val="F7F9FC"/>
          </a:solidFill>
          <a:ln w="9525">
            <a:solidFill>
              <a:srgbClr val="E2E8F0"/>
            </a:solidFill>
            <a:prstDash val="solid"/>
          </a:ln>
        </p:spPr>
      </p:sp>
      <p:sp>
        <p:nvSpPr>
          <p:cNvPr id="49" name="clues items Low GFR or distal flow"/>
          <p:cNvSpPr txBox="1"/>
          <p:nvPr/>
        </p:nvSpPr>
        <p:spPr>
          <a:xfrm>
            <a:off x="909828" y="4936071"/>
            <a:ext cx="3086100" cy="5667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Low urine output; rising creatinine</a:t>
            </a:r>
            <a:endParaRPr lang="en-US" sz="1200" dirty="0"/>
          </a:p>
          <a:p>
            <a:pPr marL="114300" indent="-114300">
              <a:lnSpc>
                <a:spcPct val="90000"/>
              </a:lnSpc>
              <a:spcAft>
                <a:spcPts val="200"/>
              </a:spcAft>
              <a:buSzPct val="100000"/>
              <a:buChar char="•"/>
            </a:pPr>
            <a:r>
              <a:rPr lang="en-US" sz="1200" dirty="0">
                <a:solidFill>
                  <a:srgbClr val="0B1220"/>
                </a:solidFill>
              </a:rPr>
              <a:t>Edema, or dry and orthostatic</a:t>
            </a:r>
            <a:endParaRPr lang="en-US" sz="1200" dirty="0"/>
          </a:p>
        </p:txBody>
      </p:sp>
      <p:sp>
        <p:nvSpPr>
          <p:cNvPr id="50" name="Chevron"/>
          <p:cNvSpPr/>
          <p:nvPr/>
        </p:nvSpPr>
        <p:spPr>
          <a:xfrm rot="10800000">
            <a:off x="2388870" y="5594223"/>
            <a:ext cx="128016" cy="64008"/>
          </a:xfrm>
          <a:prstGeom prst="triangle">
            <a:avLst/>
          </a:prstGeom>
          <a:solidFill>
            <a:srgbClr val="CBD5E1"/>
          </a:solidFill>
          <a:ln/>
        </p:spPr>
      </p:sp>
      <p:sp>
        <p:nvSpPr>
          <p:cNvPr id="51" name="clues Low aldosterone effect"/>
          <p:cNvSpPr/>
          <p:nvPr/>
        </p:nvSpPr>
        <p:spPr>
          <a:xfrm>
            <a:off x="4210812" y="4867491"/>
            <a:ext cx="3223260" cy="703872"/>
          </a:xfrm>
          <a:prstGeom prst="roundRect">
            <a:avLst>
              <a:gd name="adj" fmla="val 7795"/>
            </a:avLst>
          </a:prstGeom>
          <a:solidFill>
            <a:srgbClr val="F7F9FC"/>
          </a:solidFill>
          <a:ln w="9525">
            <a:solidFill>
              <a:srgbClr val="E2E8F0"/>
            </a:solidFill>
            <a:prstDash val="solid"/>
          </a:ln>
        </p:spPr>
      </p:sp>
      <p:sp>
        <p:nvSpPr>
          <p:cNvPr id="52" name="clues items Low aldosterone effect"/>
          <p:cNvSpPr txBox="1"/>
          <p:nvPr/>
        </p:nvSpPr>
        <p:spPr>
          <a:xfrm>
            <a:off x="4279392" y="4936071"/>
            <a:ext cx="3086100" cy="5667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New drug or dose, with low eGFR¹˒²</a:t>
            </a:r>
            <a:endParaRPr lang="en-US" sz="1200" dirty="0"/>
          </a:p>
          <a:p>
            <a:pPr marL="114300" indent="-114300">
              <a:lnSpc>
                <a:spcPct val="90000"/>
              </a:lnSpc>
              <a:spcAft>
                <a:spcPts val="200"/>
              </a:spcAft>
              <a:buSzPct val="100000"/>
              <a:buChar char="•"/>
            </a:pPr>
            <a:r>
              <a:rPr lang="en-US" sz="1200" dirty="0">
                <a:solidFill>
                  <a:srgbClr val="0B1220"/>
                </a:solidFill>
              </a:rPr>
              <a:t>Diabetic CKD, non-gap acidosis: type 4 RTA</a:t>
            </a:r>
            <a:endParaRPr lang="en-US" sz="1200" dirty="0"/>
          </a:p>
        </p:txBody>
      </p:sp>
      <p:sp>
        <p:nvSpPr>
          <p:cNvPr id="53" name="Chevron"/>
          <p:cNvSpPr/>
          <p:nvPr/>
        </p:nvSpPr>
        <p:spPr>
          <a:xfrm rot="10800000">
            <a:off x="5758434" y="5594223"/>
            <a:ext cx="128016" cy="64008"/>
          </a:xfrm>
          <a:prstGeom prst="triangle">
            <a:avLst/>
          </a:prstGeom>
          <a:solidFill>
            <a:srgbClr val="CBD5E1"/>
          </a:solidFill>
          <a:ln/>
        </p:spPr>
      </p:sp>
      <p:sp>
        <p:nvSpPr>
          <p:cNvPr id="54" name="clues Shift out of cells"/>
          <p:cNvSpPr/>
          <p:nvPr/>
        </p:nvSpPr>
        <p:spPr>
          <a:xfrm>
            <a:off x="7580376" y="4867491"/>
            <a:ext cx="3223260" cy="703872"/>
          </a:xfrm>
          <a:prstGeom prst="roundRect">
            <a:avLst>
              <a:gd name="adj" fmla="val 7795"/>
            </a:avLst>
          </a:prstGeom>
          <a:solidFill>
            <a:srgbClr val="F7F9FC"/>
          </a:solidFill>
          <a:ln w="9525">
            <a:solidFill>
              <a:srgbClr val="E2E8F0"/>
            </a:solidFill>
            <a:prstDash val="solid"/>
          </a:ln>
        </p:spPr>
      </p:sp>
      <p:sp>
        <p:nvSpPr>
          <p:cNvPr id="55" name="clues items Shift out of cells"/>
          <p:cNvSpPr txBox="1"/>
          <p:nvPr/>
        </p:nvSpPr>
        <p:spPr>
          <a:xfrm>
            <a:off x="7648956" y="4936071"/>
            <a:ext cx="3086100" cy="5667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Crush, found down, recent chemo</a:t>
            </a:r>
            <a:endParaRPr lang="en-US" sz="1200" dirty="0"/>
          </a:p>
          <a:p>
            <a:pPr marL="114300" indent="-114300">
              <a:lnSpc>
                <a:spcPct val="90000"/>
              </a:lnSpc>
              <a:spcAft>
                <a:spcPts val="200"/>
              </a:spcAft>
              <a:buSzPct val="100000"/>
              <a:buChar char="•"/>
            </a:pPr>
            <a:r>
              <a:rPr lang="en-US" sz="1200" dirty="0">
                <a:solidFill>
                  <a:srgbClr val="0B1220"/>
                </a:solidFill>
              </a:rPr>
              <a:t>High glucose; anion-gap acidosis</a:t>
            </a:r>
            <a:endParaRPr lang="en-US" sz="1200" dirty="0"/>
          </a:p>
        </p:txBody>
      </p:sp>
      <p:sp>
        <p:nvSpPr>
          <p:cNvPr id="56" name="Chevron"/>
          <p:cNvSpPr/>
          <p:nvPr/>
        </p:nvSpPr>
        <p:spPr>
          <a:xfrm rot="10800000">
            <a:off x="9127998" y="5594223"/>
            <a:ext cx="128016" cy="64008"/>
          </a:xfrm>
          <a:prstGeom prst="triangle">
            <a:avLst/>
          </a:prstGeom>
          <a:solidFill>
            <a:srgbClr val="CBD5E1"/>
          </a:solidFill>
          <a:ln/>
        </p:spPr>
      </p:sp>
      <p:sp>
        <p:nvSpPr>
          <p:cNvPr id="57" name="clues Pseudohyperkalemia"/>
          <p:cNvSpPr/>
          <p:nvPr/>
        </p:nvSpPr>
        <p:spPr>
          <a:xfrm>
            <a:off x="10949940" y="4867491"/>
            <a:ext cx="3223260" cy="703872"/>
          </a:xfrm>
          <a:prstGeom prst="roundRect">
            <a:avLst>
              <a:gd name="adj" fmla="val 7795"/>
            </a:avLst>
          </a:prstGeom>
          <a:solidFill>
            <a:srgbClr val="F7F9FC"/>
          </a:solidFill>
          <a:ln w="9525">
            <a:solidFill>
              <a:srgbClr val="E2E8F0"/>
            </a:solidFill>
            <a:prstDash val="solid"/>
          </a:ln>
        </p:spPr>
      </p:sp>
      <p:sp>
        <p:nvSpPr>
          <p:cNvPr id="58" name="clues items Pseudohyperkalemia"/>
          <p:cNvSpPr txBox="1"/>
          <p:nvPr/>
        </p:nvSpPr>
        <p:spPr>
          <a:xfrm>
            <a:off x="11018520" y="4936071"/>
            <a:ext cx="3086100" cy="5667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Hemolysis flagged; no risk factors¹</a:t>
            </a:r>
            <a:endParaRPr lang="en-US" sz="1200" dirty="0"/>
          </a:p>
          <a:p>
            <a:pPr marL="114300" indent="-114300">
              <a:lnSpc>
                <a:spcPct val="90000"/>
              </a:lnSpc>
              <a:spcAft>
                <a:spcPts val="200"/>
              </a:spcAft>
              <a:buSzPct val="100000"/>
              <a:buChar char="•"/>
            </a:pPr>
            <a:r>
              <a:rPr lang="en-US" sz="1200" dirty="0">
                <a:solidFill>
                  <a:srgbClr val="0B1220"/>
                </a:solidFill>
              </a:rPr>
              <a:t>Implausible: no CKD, culprit drug or lysis¹</a:t>
            </a:r>
            <a:endParaRPr lang="en-US" sz="1200" dirty="0"/>
          </a:p>
        </p:txBody>
      </p:sp>
      <p:sp>
        <p:nvSpPr>
          <p:cNvPr id="59" name="Chevron"/>
          <p:cNvSpPr/>
          <p:nvPr/>
        </p:nvSpPr>
        <p:spPr>
          <a:xfrm rot="10800000">
            <a:off x="12497562" y="5594223"/>
            <a:ext cx="128016" cy="64008"/>
          </a:xfrm>
          <a:prstGeom prst="triangle">
            <a:avLst/>
          </a:prstGeom>
          <a:solidFill>
            <a:srgbClr val="CBD5E1"/>
          </a:solidFill>
          <a:ln/>
        </p:spPr>
      </p:sp>
      <p:sp>
        <p:nvSpPr>
          <p:cNvPr id="60" name="Row label WORKUP"/>
          <p:cNvSpPr/>
          <p:nvPr/>
        </p:nvSpPr>
        <p:spPr>
          <a:xfrm>
            <a:off x="457200" y="5681091"/>
            <a:ext cx="292608" cy="729272"/>
          </a:xfrm>
          <a:prstGeom prst="roundRect">
            <a:avLst>
              <a:gd name="adj" fmla="val 18750"/>
            </a:avLst>
          </a:prstGeom>
          <a:solidFill>
            <a:srgbClr val="0A6AA3"/>
          </a:solidFill>
          <a:ln/>
        </p:spPr>
      </p:sp>
      <p:sp>
        <p:nvSpPr>
          <p:cNvPr id="61" name="Row label text WORKUP"/>
          <p:cNvSpPr txBox="1"/>
          <p:nvPr/>
        </p:nvSpPr>
        <p:spPr>
          <a:xfrm rot="16200000">
            <a:off x="238868" y="5899423"/>
            <a:ext cx="729272"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Low GFR or distal flow"/>
          <p:cNvSpPr/>
          <p:nvPr/>
        </p:nvSpPr>
        <p:spPr>
          <a:xfrm>
            <a:off x="841248" y="5681091"/>
            <a:ext cx="3223260" cy="729272"/>
          </a:xfrm>
          <a:prstGeom prst="roundRect">
            <a:avLst>
              <a:gd name="adj" fmla="val 7523"/>
            </a:avLst>
          </a:prstGeom>
          <a:solidFill>
            <a:srgbClr val="0A6AA3">
              <a:alpha val="9000"/>
            </a:srgbClr>
          </a:solidFill>
          <a:ln/>
        </p:spPr>
      </p:sp>
      <p:sp>
        <p:nvSpPr>
          <p:cNvPr id="63" name="workup items Low GFR or distal flow"/>
          <p:cNvSpPr txBox="1"/>
          <p:nvPr/>
        </p:nvSpPr>
        <p:spPr>
          <a:xfrm>
            <a:off x="909828" y="57496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Creatinine, urea; bladder scan</a:t>
            </a:r>
            <a:endParaRPr lang="en-US" sz="1200" dirty="0"/>
          </a:p>
          <a:p>
            <a:pPr marL="114300" indent="-114300">
              <a:lnSpc>
                <a:spcPct val="90000"/>
              </a:lnSpc>
              <a:spcAft>
                <a:spcPts val="200"/>
              </a:spcAft>
              <a:buSzPct val="100000"/>
              <a:buChar char="•"/>
            </a:pPr>
            <a:r>
              <a:rPr lang="en-US" sz="1200" dirty="0">
                <a:solidFill>
                  <a:srgbClr val="0B1220"/>
                </a:solidFill>
              </a:rPr>
              <a:t>Renal ultrasound if AKI is new</a:t>
            </a:r>
            <a:endParaRPr lang="en-US" sz="1200" dirty="0"/>
          </a:p>
        </p:txBody>
      </p:sp>
      <p:sp>
        <p:nvSpPr>
          <p:cNvPr id="64" name="Chevron"/>
          <p:cNvSpPr/>
          <p:nvPr/>
        </p:nvSpPr>
        <p:spPr>
          <a:xfrm rot="10800000">
            <a:off x="2388870" y="6433223"/>
            <a:ext cx="128016" cy="64008"/>
          </a:xfrm>
          <a:prstGeom prst="triangle">
            <a:avLst/>
          </a:prstGeom>
          <a:solidFill>
            <a:srgbClr val="CBD5E1"/>
          </a:solidFill>
          <a:ln/>
        </p:spPr>
      </p:sp>
      <p:sp>
        <p:nvSpPr>
          <p:cNvPr id="65" name="workup Low aldosterone effect"/>
          <p:cNvSpPr/>
          <p:nvPr/>
        </p:nvSpPr>
        <p:spPr>
          <a:xfrm>
            <a:off x="4210812" y="5681091"/>
            <a:ext cx="3223260" cy="729272"/>
          </a:xfrm>
          <a:prstGeom prst="roundRect">
            <a:avLst>
              <a:gd name="adj" fmla="val 7523"/>
            </a:avLst>
          </a:prstGeom>
          <a:solidFill>
            <a:srgbClr val="0A6AA3">
              <a:alpha val="9000"/>
            </a:srgbClr>
          </a:solidFill>
          <a:ln/>
        </p:spPr>
      </p:sp>
      <p:sp>
        <p:nvSpPr>
          <p:cNvPr id="66" name="workup items Low aldosterone effect"/>
          <p:cNvSpPr txBox="1"/>
          <p:nvPr/>
        </p:nvSpPr>
        <p:spPr>
          <a:xfrm>
            <a:off x="4279392" y="57496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Medication and supplement review¹</a:t>
            </a:r>
            <a:endParaRPr lang="en-US" sz="1200" dirty="0"/>
          </a:p>
          <a:p>
            <a:pPr marL="114300" indent="-114300">
              <a:lnSpc>
                <a:spcPct val="90000"/>
              </a:lnSpc>
              <a:spcAft>
                <a:spcPts val="200"/>
              </a:spcAft>
              <a:buSzPct val="100000"/>
              <a:buChar char="•"/>
            </a:pPr>
            <a:r>
              <a:rPr lang="en-US" sz="1200" dirty="0">
                <a:solidFill>
                  <a:srgbClr val="0B1220"/>
                </a:solidFill>
              </a:rPr>
              <a:t>Renin, aldosterone if unclear</a:t>
            </a:r>
            <a:endParaRPr lang="en-US" sz="1200" dirty="0"/>
          </a:p>
          <a:p>
            <a:pPr marL="114300" indent="-114300">
              <a:lnSpc>
                <a:spcPct val="90000"/>
              </a:lnSpc>
              <a:spcAft>
                <a:spcPts val="200"/>
              </a:spcAft>
              <a:buSzPct val="100000"/>
              <a:buChar char="•"/>
            </a:pPr>
            <a:r>
              <a:rPr lang="en-US" sz="1200" dirty="0">
                <a:solidFill>
                  <a:srgbClr val="0B1220"/>
                </a:solidFill>
              </a:rPr>
              <a:t>Cortisol, ACTH if adrenal suspected¹⁰</a:t>
            </a:r>
            <a:endParaRPr lang="en-US" sz="1200" dirty="0"/>
          </a:p>
        </p:txBody>
      </p:sp>
      <p:sp>
        <p:nvSpPr>
          <p:cNvPr id="67" name="Chevron"/>
          <p:cNvSpPr/>
          <p:nvPr/>
        </p:nvSpPr>
        <p:spPr>
          <a:xfrm rot="10800000">
            <a:off x="5758434" y="6433223"/>
            <a:ext cx="128016" cy="64008"/>
          </a:xfrm>
          <a:prstGeom prst="triangle">
            <a:avLst/>
          </a:prstGeom>
          <a:solidFill>
            <a:srgbClr val="CBD5E1"/>
          </a:solidFill>
          <a:ln/>
        </p:spPr>
      </p:sp>
      <p:sp>
        <p:nvSpPr>
          <p:cNvPr id="68" name="workup Shift out of cells"/>
          <p:cNvSpPr/>
          <p:nvPr/>
        </p:nvSpPr>
        <p:spPr>
          <a:xfrm>
            <a:off x="7580376" y="5681091"/>
            <a:ext cx="3223260" cy="729272"/>
          </a:xfrm>
          <a:prstGeom prst="roundRect">
            <a:avLst>
              <a:gd name="adj" fmla="val 7523"/>
            </a:avLst>
          </a:prstGeom>
          <a:solidFill>
            <a:srgbClr val="0A6AA3">
              <a:alpha val="9000"/>
            </a:srgbClr>
          </a:solidFill>
          <a:ln/>
        </p:spPr>
      </p:sp>
      <p:sp>
        <p:nvSpPr>
          <p:cNvPr id="69" name="workup items Shift out of cells"/>
          <p:cNvSpPr txBox="1"/>
          <p:nvPr/>
        </p:nvSpPr>
        <p:spPr>
          <a:xfrm>
            <a:off x="7648956" y="57496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CK, urate, phosphate, LDH</a:t>
            </a:r>
            <a:endParaRPr lang="en-US" sz="1200" dirty="0"/>
          </a:p>
          <a:p>
            <a:pPr marL="114300" indent="-114300">
              <a:lnSpc>
                <a:spcPct val="90000"/>
              </a:lnSpc>
              <a:spcAft>
                <a:spcPts val="200"/>
              </a:spcAft>
              <a:buSzPct val="100000"/>
              <a:buChar char="•"/>
            </a:pPr>
            <a:r>
              <a:rPr lang="en-US" sz="1200" dirty="0">
                <a:solidFill>
                  <a:srgbClr val="0B1220"/>
                </a:solidFill>
              </a:rPr>
              <a:t>Blood gas; digoxin level if on it</a:t>
            </a:r>
            <a:endParaRPr lang="en-US" sz="1200" dirty="0"/>
          </a:p>
        </p:txBody>
      </p:sp>
      <p:sp>
        <p:nvSpPr>
          <p:cNvPr id="70" name="Chevron"/>
          <p:cNvSpPr/>
          <p:nvPr/>
        </p:nvSpPr>
        <p:spPr>
          <a:xfrm rot="10800000">
            <a:off x="9127998" y="6433223"/>
            <a:ext cx="128016" cy="64008"/>
          </a:xfrm>
          <a:prstGeom prst="triangle">
            <a:avLst/>
          </a:prstGeom>
          <a:solidFill>
            <a:srgbClr val="CBD5E1"/>
          </a:solidFill>
          <a:ln/>
        </p:spPr>
      </p:sp>
      <p:sp>
        <p:nvSpPr>
          <p:cNvPr id="71" name="workup Pseudohyperkalemia"/>
          <p:cNvSpPr/>
          <p:nvPr/>
        </p:nvSpPr>
        <p:spPr>
          <a:xfrm>
            <a:off x="10949940" y="5681091"/>
            <a:ext cx="3223260" cy="729272"/>
          </a:xfrm>
          <a:prstGeom prst="roundRect">
            <a:avLst>
              <a:gd name="adj" fmla="val 7523"/>
            </a:avLst>
          </a:prstGeom>
          <a:solidFill>
            <a:srgbClr val="0A6AA3">
              <a:alpha val="9000"/>
            </a:srgbClr>
          </a:solidFill>
          <a:ln/>
        </p:spPr>
      </p:sp>
      <p:sp>
        <p:nvSpPr>
          <p:cNvPr id="72" name="workup items Pseudohyperkalemia"/>
          <p:cNvSpPr txBox="1"/>
          <p:nvPr/>
        </p:nvSpPr>
        <p:spPr>
          <a:xfrm>
            <a:off x="11018520" y="5749671"/>
            <a:ext cx="3086100" cy="592112"/>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Repeat without tourniquet; gas K¹˒¹⁰</a:t>
            </a:r>
            <a:endParaRPr lang="en-US" sz="1200" dirty="0"/>
          </a:p>
          <a:p>
            <a:pPr marL="114300" indent="-114300">
              <a:lnSpc>
                <a:spcPct val="90000"/>
              </a:lnSpc>
              <a:spcAft>
                <a:spcPts val="200"/>
              </a:spcAft>
              <a:buSzPct val="100000"/>
              <a:buChar char="•"/>
            </a:pPr>
            <a:r>
              <a:rPr lang="en-US" sz="1200" dirty="0">
                <a:solidFill>
                  <a:srgbClr val="0B1220"/>
                </a:solidFill>
              </a:rPr>
              <a:t>Platelets, WBC on the CBC¹⁰</a:t>
            </a:r>
            <a:endParaRPr lang="en-US" sz="1200" dirty="0"/>
          </a:p>
        </p:txBody>
      </p:sp>
      <p:sp>
        <p:nvSpPr>
          <p:cNvPr id="73" name="Chevron"/>
          <p:cNvSpPr/>
          <p:nvPr/>
        </p:nvSpPr>
        <p:spPr>
          <a:xfrm rot="10800000">
            <a:off x="12497562" y="6433223"/>
            <a:ext cx="128016" cy="64008"/>
          </a:xfrm>
          <a:prstGeom prst="triangle">
            <a:avLst/>
          </a:prstGeom>
          <a:solidFill>
            <a:srgbClr val="CBD5E1"/>
          </a:solidFill>
          <a:ln/>
        </p:spPr>
      </p:sp>
      <p:sp>
        <p:nvSpPr>
          <p:cNvPr id="74" name="Row label MANAGE"/>
          <p:cNvSpPr/>
          <p:nvPr/>
        </p:nvSpPr>
        <p:spPr>
          <a:xfrm>
            <a:off x="457200" y="6520091"/>
            <a:ext cx="292608" cy="1069429"/>
          </a:xfrm>
          <a:prstGeom prst="roundRect">
            <a:avLst>
              <a:gd name="adj" fmla="val 18750"/>
            </a:avLst>
          </a:prstGeom>
          <a:solidFill>
            <a:srgbClr val="067647"/>
          </a:solidFill>
          <a:ln/>
        </p:spPr>
      </p:sp>
      <p:sp>
        <p:nvSpPr>
          <p:cNvPr id="75" name="Row label text MANAGE"/>
          <p:cNvSpPr txBox="1"/>
          <p:nvPr/>
        </p:nvSpPr>
        <p:spPr>
          <a:xfrm rot="16200000">
            <a:off x="68790" y="6908502"/>
            <a:ext cx="1069429"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Low GFR or distal flow"/>
          <p:cNvSpPr/>
          <p:nvPr/>
        </p:nvSpPr>
        <p:spPr>
          <a:xfrm>
            <a:off x="841248" y="6520091"/>
            <a:ext cx="3223260" cy="1069429"/>
          </a:xfrm>
          <a:prstGeom prst="roundRect">
            <a:avLst>
              <a:gd name="adj" fmla="val 5130"/>
            </a:avLst>
          </a:prstGeom>
          <a:solidFill>
            <a:srgbClr val="067647">
              <a:alpha val="9000"/>
            </a:srgbClr>
          </a:solidFill>
          <a:ln/>
        </p:spPr>
      </p:sp>
      <p:sp>
        <p:nvSpPr>
          <p:cNvPr id="77" name="management items Low GFR or distal flow"/>
          <p:cNvSpPr txBox="1"/>
          <p:nvPr/>
        </p:nvSpPr>
        <p:spPr>
          <a:xfrm>
            <a:off x="909828" y="6588671"/>
            <a:ext cx="3086100" cy="93226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Dialysis if oliguric, ESKD or refractory¹</a:t>
            </a:r>
            <a:endParaRPr lang="en-US" sz="1200" dirty="0"/>
          </a:p>
          <a:p>
            <a:pPr marL="114300" indent="-114300">
              <a:lnSpc>
                <a:spcPct val="90000"/>
              </a:lnSpc>
              <a:spcAft>
                <a:spcPts val="200"/>
              </a:spcAft>
              <a:buSzPct val="100000"/>
              <a:buChar char="•"/>
            </a:pPr>
            <a:r>
              <a:rPr lang="en-US" sz="1200" dirty="0">
                <a:solidFill>
                  <a:srgbClr val="0B1220"/>
                </a:solidFill>
              </a:rPr>
              <a:t>Making urine: loop diuretic¹</a:t>
            </a:r>
            <a:endParaRPr lang="en-US" sz="1200" dirty="0"/>
          </a:p>
          <a:p>
            <a:pPr marL="114300" indent="-114300">
              <a:lnSpc>
                <a:spcPct val="90000"/>
              </a:lnSpc>
              <a:spcAft>
                <a:spcPts val="200"/>
              </a:spcAft>
              <a:buSzPct val="100000"/>
              <a:buChar char="•"/>
            </a:pPr>
            <a:r>
              <a:rPr lang="en-US" sz="1200" dirty="0">
                <a:solidFill>
                  <a:srgbClr val="0B1220"/>
                </a:solidFill>
              </a:rPr>
              <a:t>Volume-depleted: isotonic fluid first¹</a:t>
            </a:r>
            <a:endParaRPr lang="en-US" sz="1200" dirty="0"/>
          </a:p>
        </p:txBody>
      </p:sp>
      <p:sp>
        <p:nvSpPr>
          <p:cNvPr id="78" name="management Low aldosterone effect"/>
          <p:cNvSpPr/>
          <p:nvPr/>
        </p:nvSpPr>
        <p:spPr>
          <a:xfrm>
            <a:off x="4210812" y="6520091"/>
            <a:ext cx="3223260" cy="1069429"/>
          </a:xfrm>
          <a:prstGeom prst="roundRect">
            <a:avLst>
              <a:gd name="adj" fmla="val 5130"/>
            </a:avLst>
          </a:prstGeom>
          <a:solidFill>
            <a:srgbClr val="067647">
              <a:alpha val="9000"/>
            </a:srgbClr>
          </a:solidFill>
          <a:ln/>
        </p:spPr>
      </p:sp>
      <p:sp>
        <p:nvSpPr>
          <p:cNvPr id="79" name="management items Low aldosterone effect"/>
          <p:cNvSpPr txBox="1"/>
          <p:nvPr/>
        </p:nvSpPr>
        <p:spPr>
          <a:xfrm>
            <a:off x="4279392" y="6588671"/>
            <a:ext cx="3086100" cy="93226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Hold culprit; restart RASi ± binder later¹¹</a:t>
            </a:r>
            <a:endParaRPr lang="en-US" sz="1200" dirty="0"/>
          </a:p>
          <a:p>
            <a:pPr marL="114300" indent="-114300">
              <a:lnSpc>
                <a:spcPct val="90000"/>
              </a:lnSpc>
              <a:spcAft>
                <a:spcPts val="200"/>
              </a:spcAft>
              <a:buSzPct val="100000"/>
              <a:buChar char="•"/>
            </a:pPr>
            <a:r>
              <a:rPr lang="en-US" sz="1200" dirty="0">
                <a:solidFill>
                  <a:srgbClr val="0B1220"/>
                </a:solidFill>
              </a:rPr>
              <a:t>Binder: SZC 10 g TID ≤48 h; SPS GI risk¹˒⁷˒⁸</a:t>
            </a:r>
            <a:endParaRPr lang="en-US" sz="1200" dirty="0"/>
          </a:p>
          <a:p>
            <a:pPr marL="114300" indent="-114300">
              <a:lnSpc>
                <a:spcPct val="90000"/>
              </a:lnSpc>
              <a:spcAft>
                <a:spcPts val="200"/>
              </a:spcAft>
              <a:buSzPct val="100000"/>
              <a:buChar char="•"/>
            </a:pPr>
            <a:r>
              <a:rPr lang="en-US" sz="1200" dirty="0">
                <a:solidFill>
                  <a:srgbClr val="0B1220"/>
                </a:solidFill>
              </a:rPr>
              <a:t>Adrenal crisis: IV hydrocortisone 100 mg¹⁰</a:t>
            </a:r>
            <a:endParaRPr lang="en-US" sz="1200" dirty="0"/>
          </a:p>
        </p:txBody>
      </p:sp>
      <p:sp>
        <p:nvSpPr>
          <p:cNvPr id="80" name="management Shift out of cells"/>
          <p:cNvSpPr/>
          <p:nvPr/>
        </p:nvSpPr>
        <p:spPr>
          <a:xfrm>
            <a:off x="7580376" y="6520091"/>
            <a:ext cx="3223260" cy="1069429"/>
          </a:xfrm>
          <a:prstGeom prst="roundRect">
            <a:avLst>
              <a:gd name="adj" fmla="val 5130"/>
            </a:avLst>
          </a:prstGeom>
          <a:solidFill>
            <a:srgbClr val="067647">
              <a:alpha val="9000"/>
            </a:srgbClr>
          </a:solidFill>
          <a:ln/>
        </p:spPr>
      </p:sp>
      <p:sp>
        <p:nvSpPr>
          <p:cNvPr id="81" name="management items Shift out of cells"/>
          <p:cNvSpPr txBox="1"/>
          <p:nvPr/>
        </p:nvSpPr>
        <p:spPr>
          <a:xfrm>
            <a:off x="7648956" y="6588671"/>
            <a:ext cx="3086100" cy="93226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Treat cause: DKA insulin; digoxin Fab¹²</a:t>
            </a:r>
            <a:endParaRPr lang="en-US" sz="1200" dirty="0"/>
          </a:p>
          <a:p>
            <a:pPr marL="114300" indent="-114300">
              <a:lnSpc>
                <a:spcPct val="90000"/>
              </a:lnSpc>
              <a:spcAft>
                <a:spcPts val="200"/>
              </a:spcAft>
              <a:buSzPct val="100000"/>
              <a:buChar char="•"/>
            </a:pPr>
            <a:r>
              <a:rPr lang="en-US" sz="1200" dirty="0">
                <a:solidFill>
                  <a:srgbClr val="0B1220"/>
                </a:solidFill>
              </a:rPr>
              <a:t>Bicarbonate only if acidemic¹</a:t>
            </a:r>
            <a:endParaRPr lang="en-US" sz="1200" dirty="0"/>
          </a:p>
          <a:p>
            <a:pPr marL="114300" indent="-114300">
              <a:lnSpc>
                <a:spcPct val="90000"/>
              </a:lnSpc>
              <a:spcAft>
                <a:spcPts val="200"/>
              </a:spcAft>
              <a:buSzPct val="100000"/>
              <a:buChar char="•"/>
            </a:pPr>
            <a:r>
              <a:rPr lang="en-US" sz="1200" dirty="0">
                <a:solidFill>
                  <a:srgbClr val="0B1220"/>
                </a:solidFill>
              </a:rPr>
              <a:t>Serial K: lysis keeps releasing it</a:t>
            </a:r>
            <a:endParaRPr lang="en-US" sz="1200" dirty="0"/>
          </a:p>
        </p:txBody>
      </p:sp>
      <p:sp>
        <p:nvSpPr>
          <p:cNvPr id="82" name="management Pseudohyperkalemia"/>
          <p:cNvSpPr/>
          <p:nvPr/>
        </p:nvSpPr>
        <p:spPr>
          <a:xfrm>
            <a:off x="10949940" y="6520091"/>
            <a:ext cx="3223260" cy="1069429"/>
          </a:xfrm>
          <a:prstGeom prst="roundRect">
            <a:avLst>
              <a:gd name="adj" fmla="val 5130"/>
            </a:avLst>
          </a:prstGeom>
          <a:solidFill>
            <a:srgbClr val="067647">
              <a:alpha val="9000"/>
            </a:srgbClr>
          </a:solidFill>
          <a:ln/>
        </p:spPr>
      </p:sp>
      <p:sp>
        <p:nvSpPr>
          <p:cNvPr id="83" name="management items Pseudohyperkalemia"/>
          <p:cNvSpPr txBox="1"/>
          <p:nvPr/>
        </p:nvSpPr>
        <p:spPr>
          <a:xfrm>
            <a:off x="11018520" y="6588671"/>
            <a:ext cx="3086100" cy="93226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No treatment once repeat K is normal</a:t>
            </a:r>
            <a:endParaRPr lang="en-US" sz="1200" dirty="0"/>
          </a:p>
        </p:txBody>
      </p:sp>
      <p:pic>
        <p:nvPicPr>
          <p:cNvPr id="84"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5" name="Brand"/>
          <p:cNvSpPr txBox="1"/>
          <p:nvPr/>
        </p:nvSpPr>
        <p:spPr>
          <a:xfrm>
            <a:off x="731520" y="7717536"/>
            <a:ext cx="2273623"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stethopedia.ca/approach/hyperkalemia</a:t>
            </a:r>
            <a:endParaRPr lang="en-US" sz="900" dirty="0"/>
          </a:p>
        </p:txBody>
      </p:sp>
      <p:sp>
        <p:nvSpPr>
          <p:cNvPr id="86" name="Evidence"/>
          <p:cNvSpPr txBox="1"/>
          <p:nvPr/>
        </p:nvSpPr>
        <p:spPr>
          <a:xfrm>
            <a:off x="3325183" y="7717536"/>
            <a:ext cx="10848017"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Lindner 2020, Eur J Emerg Med</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Clase 2020, Kidney Int</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Montague 2008, Clin J Am Soc Nephrol</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Harel 2016, PLoS One</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Apel 2014, Clin Kidney J</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Allon 1989, Ann Intern Med</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Noel 2019, JAMA Intern Med</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Kosiborod 2014, JAMA</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Gumz 2015, N Engl J Med</a:t>
            </a:r>
            <a:pPr indent="0" marL="0">
              <a:buNone/>
            </a:pPr>
            <a:r>
              <a:rPr lang="en-US" sz="850" dirty="0">
                <a:solidFill>
                  <a:srgbClr val="64748B"/>
                </a:solidFill>
              </a:rPr>
              <a:t>   </a:t>
            </a:r>
            <a:pPr indent="0" marL="0">
              <a:buNone/>
            </a:pPr>
            <a:r>
              <a:rPr lang="en-US" sz="850" dirty="0">
                <a:solidFill>
                  <a:srgbClr val="64748B"/>
                </a:solidFill>
              </a:rPr>
              <a:t>¹⁰ Manual 2024–25, pp. 65, 103, 105, 107, 182</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¹¹ KDIGO 2024, Kidney Int (CKD)</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¹² Chan 2014, Clin Toxicol</a:t>
            </a:r>
            <a:endParaRPr lang="en-US" sz="8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Acid–Base Disorders</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RENAL &amp; VOLUME STATUS</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+2.5</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Albumin-corrected anion gap²˒¹²</a:t>
            </a:r>
            <a:endParaRPr lang="en-US" sz="850" dirty="0"/>
          </a:p>
          <a:p>
            <a:pPr indent="0" marL="0">
              <a:buNone/>
            </a:pPr>
            <a:r>
              <a:rPr lang="en-US" sz="1050" dirty="0">
                <a:solidFill>
                  <a:srgbClr val="334155"/>
                </a:solidFill>
              </a:rPr>
              <a:t>mmol/L added to the AG per 10 g/L albumin below 40 g/L (4 g/dL)</a:t>
            </a:r>
            <a:endParaRPr lang="en-US" sz="850" dirty="0"/>
          </a:p>
        </p:txBody>
      </p:sp>
      <p:sp>
        <p:nvSpPr>
          <p:cNvPr id="7" name="Presentation"/>
          <p:cNvSpPr/>
          <p:nvPr/>
        </p:nvSpPr>
        <p:spPr>
          <a:xfrm>
            <a:off x="457200" y="1261872"/>
            <a:ext cx="1783080" cy="1661109"/>
          </a:xfrm>
          <a:prstGeom prst="roundRect">
            <a:avLst>
              <a:gd name="adj" fmla="val 3853"/>
            </a:avLst>
          </a:prstGeom>
          <a:solidFill>
            <a:srgbClr val="0B2540"/>
          </a:solidFill>
          <a:ln w="12700">
            <a:solidFill>
              <a:srgbClr val="0B2540"/>
            </a:solidFill>
          </a:ln>
        </p:spPr>
        <p:txBody>
          <a:bodyPr wrap="square" lIns="68580" tIns="68580" rIns="68580" bIns="68580" rtlCol="0" anchor="ctr"/>
          <a:lstStyle/>
          <a:p>
            <a:pPr algn="l" indent="0" marL="0">
              <a:buNone/>
            </a:pPr>
            <a:r>
              <a:rPr lang="en-US" sz="1150" b="1" dirty="0">
                <a:solidFill>
                  <a:srgbClr val="FFFFFF"/>
                </a:solidFill>
              </a:rPr>
              <a:t>Abnormal pH, HCO3 or PaCO2 on a blood gas or chemistry panel</a:t>
            </a:r>
            <a:endParaRPr lang="en-US" sz="1150" dirty="0"/>
          </a:p>
        </p:txBody>
      </p:sp>
      <p:sp>
        <p:nvSpPr>
          <p:cNvPr id="8" name="Step 1"/>
          <p:cNvSpPr/>
          <p:nvPr/>
        </p:nvSpPr>
        <p:spPr>
          <a:xfrm>
            <a:off x="2514600" y="1261872"/>
            <a:ext cx="2057400" cy="1661109"/>
          </a:xfrm>
          <a:prstGeom prst="roundRect">
            <a:avLst>
              <a:gd name="adj" fmla="val 3853"/>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Gas + lytes: pH &lt;7.35 acidemia, &gt;7.45 alkalemia; primary process; VBG pH ~0.03 below ABG¹˒³</a:t>
            </a:r>
            <a:endParaRPr lang="en-US" sz="1150" dirty="0"/>
          </a:p>
        </p:txBody>
      </p:sp>
      <p:sp>
        <p:nvSpPr>
          <p:cNvPr id="9" name="Step 2"/>
          <p:cNvSpPr/>
          <p:nvPr/>
        </p:nvSpPr>
        <p:spPr>
          <a:xfrm>
            <a:off x="4846320" y="1261872"/>
            <a:ext cx="2057400" cy="1661109"/>
          </a:xfrm>
          <a:prstGeom prst="roundRect">
            <a:avLst>
              <a:gd name="adj" fmla="val 3853"/>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Winter's PaCO2 = 1.5×HCO3 + 8±2; anion gap = Na − (Cl + HCO3), correct for albumin¹˒²˒¹²</a:t>
            </a:r>
            <a:endParaRPr lang="en-US" sz="1150" dirty="0"/>
          </a:p>
        </p:txBody>
      </p:sp>
      <p:sp>
        <p:nvSpPr>
          <p:cNvPr id="10" name="Decision"/>
          <p:cNvSpPr/>
          <p:nvPr/>
        </p:nvSpPr>
        <p:spPr>
          <a:xfrm>
            <a:off x="7178040" y="1261872"/>
            <a:ext cx="1463040" cy="1661109"/>
          </a:xfrm>
          <a:prstGeom prst="roundRect">
            <a:avLst>
              <a:gd name="adj" fmla="val 4375"/>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50" b="1" dirty="0">
                <a:solidFill>
                  <a:srgbClr val="075A8C"/>
                </a:solidFill>
                <a:latin typeface="Poppins" pitchFamily="34" charset="0"/>
                <a:ea typeface="Poppins" pitchFamily="34" charset="-122"/>
                <a:cs typeface="Poppins" pitchFamily="34" charset="-120"/>
              </a:rPr>
              <a:t>Shock, toxin, acute ↑CO2 or extreme pH?</a:t>
            </a:r>
            <a:endParaRPr lang="en-US" sz="1150" dirty="0"/>
          </a:p>
        </p:txBody>
      </p:sp>
      <p:sp>
        <p:nvSpPr>
          <p:cNvPr id="11" name="Arrow"/>
          <p:cNvSpPr/>
          <p:nvPr/>
        </p:nvSpPr>
        <p:spPr>
          <a:xfrm>
            <a:off x="2276856" y="2092427"/>
            <a:ext cx="201168" cy="0"/>
          </a:xfrm>
          <a:prstGeom prst="line">
            <a:avLst/>
          </a:prstGeom>
          <a:noFill/>
          <a:ln w="19050">
            <a:solidFill>
              <a:srgbClr val="CBD5E1"/>
            </a:solidFill>
            <a:prstDash val="solid"/>
            <a:tailEnd type="triangle"/>
          </a:ln>
        </p:spPr>
      </p:sp>
      <p:sp>
        <p:nvSpPr>
          <p:cNvPr id="12" name="Arrow"/>
          <p:cNvSpPr/>
          <p:nvPr/>
        </p:nvSpPr>
        <p:spPr>
          <a:xfrm>
            <a:off x="4608576" y="2092427"/>
            <a:ext cx="201168" cy="0"/>
          </a:xfrm>
          <a:prstGeom prst="line">
            <a:avLst/>
          </a:prstGeom>
          <a:noFill/>
          <a:ln w="19050">
            <a:solidFill>
              <a:srgbClr val="CBD5E1"/>
            </a:solidFill>
            <a:prstDash val="solid"/>
            <a:tailEnd type="triangle"/>
          </a:ln>
        </p:spPr>
      </p:sp>
      <p:sp>
        <p:nvSpPr>
          <p:cNvPr id="13" name="Arrow"/>
          <p:cNvSpPr/>
          <p:nvPr/>
        </p:nvSpPr>
        <p:spPr>
          <a:xfrm>
            <a:off x="6940296" y="2092427"/>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661109"/>
          </a:xfrm>
          <a:prstGeom prst="roundRect">
            <a:avLst>
              <a:gd name="adj" fmla="val 3853"/>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26136"/>
          </a:xfrm>
          <a:prstGeom prst="roundRect">
            <a:avLst>
              <a:gd name="adj" fmla="val 19626"/>
            </a:avLst>
          </a:prstGeom>
          <a:solidFill>
            <a:srgbClr val="B42318"/>
          </a:solidFill>
          <a:ln w="15875">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Emergency: ABCs, ICU, poison centre¹˒¹²</a:t>
            </a:r>
            <a:endParaRPr lang="en-US" sz="1200" dirty="0"/>
          </a:p>
        </p:txBody>
      </p:sp>
      <p:sp>
        <p:nvSpPr>
          <p:cNvPr id="16" name="Red flag items 1"/>
          <p:cNvSpPr txBox="1"/>
          <p:nvPr/>
        </p:nvSpPr>
        <p:spPr>
          <a:xfrm>
            <a:off x="8983980" y="1633728"/>
            <a:ext cx="2505456" cy="99258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pH &lt;7.20 or &gt;7.60: arrhythmia, shock¹²</a:t>
            </a:r>
            <a:endParaRPr lang="en-US" sz="1100" dirty="0"/>
          </a:p>
          <a:p>
            <a:pPr marL="114300" indent="-114300">
              <a:lnSpc>
                <a:spcPct val="90000"/>
              </a:lnSpc>
              <a:spcAft>
                <a:spcPts val="150"/>
              </a:spcAft>
              <a:buSzPct val="100000"/>
              <a:buChar char="•"/>
            </a:pPr>
            <a:r>
              <a:rPr lang="en-US" sz="1100" dirty="0">
                <a:solidFill>
                  <a:srgbClr val="0B1220"/>
                </a:solidFill>
              </a:rPr>
              <a:t>Drowsy or acute ↑PaCO2: NIV/intubate¹</a:t>
            </a:r>
            <a:endParaRPr lang="en-US" sz="1100" dirty="0"/>
          </a:p>
          <a:p>
            <a:pPr marL="114300" indent="-114300">
              <a:lnSpc>
                <a:spcPct val="90000"/>
              </a:lnSpc>
              <a:spcAft>
                <a:spcPts val="150"/>
              </a:spcAft>
              <a:buSzPct val="100000"/>
              <a:buChar char="•"/>
            </a:pPr>
            <a:r>
              <a:rPr lang="en-US" sz="1100" dirty="0">
                <a:solidFill>
                  <a:srgbClr val="0B1220"/>
                </a:solidFill>
              </a:rPr>
              <a:t>Shock or sepsis + lactate &gt;2 mmol/L: fluids⁷˒⁹</a:t>
            </a:r>
            <a:endParaRPr lang="en-US" sz="1100" dirty="0"/>
          </a:p>
        </p:txBody>
      </p:sp>
      <p:sp>
        <p:nvSpPr>
          <p:cNvPr id="17" name="Red flag items 2"/>
          <p:cNvSpPr txBox="1"/>
          <p:nvPr/>
        </p:nvSpPr>
        <p:spPr>
          <a:xfrm>
            <a:off x="11599164" y="1633728"/>
            <a:ext cx="2505456" cy="99258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Toxic alcohol suspected: fomepizole ± HD⁶</a:t>
            </a:r>
            <a:endParaRPr lang="en-US" sz="1100" dirty="0"/>
          </a:p>
          <a:p>
            <a:pPr marL="114300" indent="-114300">
              <a:lnSpc>
                <a:spcPct val="90000"/>
              </a:lnSpc>
              <a:spcAft>
                <a:spcPts val="150"/>
              </a:spcAft>
              <a:buSzPct val="100000"/>
              <a:buChar char="•"/>
            </a:pPr>
            <a:r>
              <a:rPr lang="en-US" sz="1100" dirty="0">
                <a:solidFill>
                  <a:srgbClr val="0B1220"/>
                </a:solidFill>
              </a:rPr>
              <a:t>Salicylate: IV NaHCO3; intubated: keep RR high⁴˒¹⁰˒¹²</a:t>
            </a:r>
            <a:endParaRPr lang="en-US" sz="1100" dirty="0"/>
          </a:p>
          <a:p>
            <a:pPr marL="114300" indent="-114300">
              <a:lnSpc>
                <a:spcPct val="90000"/>
              </a:lnSpc>
              <a:spcAft>
                <a:spcPts val="150"/>
              </a:spcAft>
              <a:buSzPct val="100000"/>
              <a:buChar char="•"/>
            </a:pPr>
            <a:r>
              <a:rPr lang="en-US" sz="1100" dirty="0">
                <a:solidFill>
                  <a:srgbClr val="0B1220"/>
                </a:solidFill>
              </a:rPr>
              <a:t>Salicylate HD: AMS, &gt;7.2 mmol/L (&gt;6.5 if AKI)¹⁰˒¹²</a:t>
            </a:r>
            <a:endParaRPr lang="en-US" sz="1100" dirty="0"/>
          </a:p>
        </p:txBody>
      </p:sp>
      <p:sp>
        <p:nvSpPr>
          <p:cNvPr id="18" name="Red flag action"/>
          <p:cNvSpPr txBox="1"/>
          <p:nvPr/>
        </p:nvSpPr>
        <p:spPr>
          <a:xfrm>
            <a:off x="8983980" y="2699461"/>
            <a:ext cx="5120640" cy="173228"/>
          </a:xfrm>
          <a:prstGeom prst="rect">
            <a:avLst/>
          </a:prstGeom>
          <a:noFill/>
          <a:ln/>
        </p:spPr>
        <p:txBody>
          <a:bodyPr wrap="square" lIns="0" tIns="0" rIns="0" bIns="0" rtlCol="0" anchor="b"/>
          <a:lstStyle/>
          <a:p>
            <a:pPr indent="0" marL="0">
              <a:buNone/>
            </a:pPr>
            <a:r>
              <a:rPr lang="en-US" sz="1100" b="1" dirty="0">
                <a:solidFill>
                  <a:srgbClr val="B42318"/>
                </a:solidFill>
              </a:rPr>
              <a:t>→ Acidemia: NaHCO3 only if able to ventilate; recheck gas, K, iCa</a:t>
            </a:r>
            <a:endParaRPr lang="en-US" sz="1100" dirty="0"/>
          </a:p>
        </p:txBody>
      </p:sp>
      <p:sp>
        <p:nvSpPr>
          <p:cNvPr id="19" name="Yes arrow"/>
          <p:cNvSpPr/>
          <p:nvPr/>
        </p:nvSpPr>
        <p:spPr>
          <a:xfrm>
            <a:off x="8677656" y="2092427"/>
            <a:ext cx="201168" cy="0"/>
          </a:xfrm>
          <a:prstGeom prst="line">
            <a:avLst/>
          </a:prstGeom>
          <a:noFill/>
          <a:ln w="22225">
            <a:solidFill>
              <a:srgbClr val="B42318"/>
            </a:solidFill>
            <a:prstDash val="solid"/>
            <a:tailEnd type="triangle"/>
          </a:ln>
        </p:spPr>
      </p:sp>
      <p:sp>
        <p:nvSpPr>
          <p:cNvPr id="20" name="Yes label"/>
          <p:cNvSpPr txBox="1"/>
          <p:nvPr/>
        </p:nvSpPr>
        <p:spPr>
          <a:xfrm>
            <a:off x="8641080" y="1872971"/>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922981"/>
            <a:ext cx="0" cy="438912"/>
          </a:xfrm>
          <a:prstGeom prst="line">
            <a:avLst/>
          </a:prstGeom>
          <a:noFill/>
          <a:ln w="19050">
            <a:solidFill>
              <a:srgbClr val="CBD5E1"/>
            </a:solidFill>
            <a:prstDash val="solid"/>
          </a:ln>
        </p:spPr>
      </p:sp>
      <p:sp>
        <p:nvSpPr>
          <p:cNvPr id="22" name="Bus"/>
          <p:cNvSpPr/>
          <p:nvPr/>
        </p:nvSpPr>
        <p:spPr>
          <a:xfrm>
            <a:off x="2452878" y="3361893"/>
            <a:ext cx="10108692" cy="0"/>
          </a:xfrm>
          <a:prstGeom prst="line">
            <a:avLst/>
          </a:prstGeom>
          <a:noFill/>
          <a:ln w="19050">
            <a:solidFill>
              <a:srgbClr val="CBD5E1"/>
            </a:solidFill>
            <a:prstDash val="solid"/>
          </a:ln>
        </p:spPr>
      </p:sp>
      <p:sp>
        <p:nvSpPr>
          <p:cNvPr id="23" name="Arrow"/>
          <p:cNvSpPr/>
          <p:nvPr/>
        </p:nvSpPr>
        <p:spPr>
          <a:xfrm>
            <a:off x="2452878" y="3361893"/>
            <a:ext cx="0" cy="155448"/>
          </a:xfrm>
          <a:prstGeom prst="line">
            <a:avLst/>
          </a:prstGeom>
          <a:noFill/>
          <a:ln w="19050">
            <a:solidFill>
              <a:srgbClr val="CBD5E1"/>
            </a:solidFill>
            <a:prstDash val="solid"/>
            <a:tailEnd type="triangle"/>
          </a:ln>
        </p:spPr>
      </p:sp>
      <p:sp>
        <p:nvSpPr>
          <p:cNvPr id="24" name="Arrow"/>
          <p:cNvSpPr/>
          <p:nvPr/>
        </p:nvSpPr>
        <p:spPr>
          <a:xfrm>
            <a:off x="5822442" y="3361893"/>
            <a:ext cx="0" cy="155448"/>
          </a:xfrm>
          <a:prstGeom prst="line">
            <a:avLst/>
          </a:prstGeom>
          <a:noFill/>
          <a:ln w="19050">
            <a:solidFill>
              <a:srgbClr val="CBD5E1"/>
            </a:solidFill>
            <a:prstDash val="solid"/>
            <a:tailEnd type="triangle"/>
          </a:ln>
        </p:spPr>
      </p:sp>
      <p:sp>
        <p:nvSpPr>
          <p:cNvPr id="25" name="Arrow"/>
          <p:cNvSpPr/>
          <p:nvPr/>
        </p:nvSpPr>
        <p:spPr>
          <a:xfrm>
            <a:off x="9192006" y="3361893"/>
            <a:ext cx="0" cy="155448"/>
          </a:xfrm>
          <a:prstGeom prst="line">
            <a:avLst/>
          </a:prstGeom>
          <a:noFill/>
          <a:ln w="19050">
            <a:solidFill>
              <a:srgbClr val="CBD5E1"/>
            </a:solidFill>
            <a:prstDash val="solid"/>
            <a:tailEnd type="triangle"/>
          </a:ln>
        </p:spPr>
      </p:sp>
      <p:sp>
        <p:nvSpPr>
          <p:cNvPr id="26" name="Arrow"/>
          <p:cNvSpPr/>
          <p:nvPr/>
        </p:nvSpPr>
        <p:spPr>
          <a:xfrm>
            <a:off x="12561570" y="3361893"/>
            <a:ext cx="0" cy="155448"/>
          </a:xfrm>
          <a:prstGeom prst="line">
            <a:avLst/>
          </a:prstGeom>
          <a:noFill/>
          <a:ln w="19050">
            <a:solidFill>
              <a:srgbClr val="CBD5E1"/>
            </a:solidFill>
            <a:prstDash val="solid"/>
            <a:tailEnd type="triangle"/>
          </a:ln>
        </p:spPr>
      </p:sp>
      <p:sp>
        <p:nvSpPr>
          <p:cNvPr id="27" name="Branch question"/>
          <p:cNvSpPr/>
          <p:nvPr/>
        </p:nvSpPr>
        <p:spPr>
          <a:xfrm>
            <a:off x="6693709" y="3032709"/>
            <a:ext cx="2431701"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00" b="1" dirty="0">
                <a:solidFill>
                  <a:srgbClr val="075A8C"/>
                </a:solidFill>
              </a:rPr>
              <a:t>Then: which primary disorder?</a:t>
            </a:r>
            <a:endParaRPr lang="en-US" sz="1100" dirty="0"/>
          </a:p>
        </p:txBody>
      </p:sp>
      <p:sp>
        <p:nvSpPr>
          <p:cNvPr id="28" name="Branch High-AG acidosis"/>
          <p:cNvSpPr/>
          <p:nvPr/>
        </p:nvSpPr>
        <p:spPr>
          <a:xfrm>
            <a:off x="841248" y="3544773"/>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High-AG acidosis</a:t>
            </a:r>
            <a:pPr indent="0" marL="0">
              <a:buNone/>
            </a:pPr>
            <a:r>
              <a:rPr lang="en-US" sz="1000" dirty="0">
                <a:solidFill>
                  <a:srgbClr val="FFFFFF"/>
                </a:solidFill>
              </a:rPr>
              <a:t>  AG ↑</a:t>
            </a:r>
            <a:endParaRPr lang="en-US" sz="1200" dirty="0"/>
          </a:p>
        </p:txBody>
      </p:sp>
      <p:sp>
        <p:nvSpPr>
          <p:cNvPr id="29" name="Branch Normal-AG acidosis"/>
          <p:cNvSpPr/>
          <p:nvPr/>
        </p:nvSpPr>
        <p:spPr>
          <a:xfrm>
            <a:off x="4210812" y="3544773"/>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Normal-AG acidosis</a:t>
            </a:r>
            <a:pPr indent="0" marL="0">
              <a:buNone/>
            </a:pPr>
            <a:r>
              <a:rPr lang="en-US" sz="1000" dirty="0">
                <a:solidFill>
                  <a:srgbClr val="FFFFFF"/>
                </a:solidFill>
              </a:rPr>
              <a:t>  Cl ↑</a:t>
            </a:r>
            <a:endParaRPr lang="en-US" sz="1200" dirty="0"/>
          </a:p>
        </p:txBody>
      </p:sp>
      <p:sp>
        <p:nvSpPr>
          <p:cNvPr id="30" name="Branch Metabolic alkalosis"/>
          <p:cNvSpPr/>
          <p:nvPr/>
        </p:nvSpPr>
        <p:spPr>
          <a:xfrm>
            <a:off x="7580376" y="3544773"/>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Metabolic alkalosis</a:t>
            </a:r>
            <a:pPr indent="0" marL="0">
              <a:buNone/>
            </a:pPr>
            <a:r>
              <a:rPr lang="en-US" sz="1000" dirty="0">
                <a:solidFill>
                  <a:srgbClr val="FFFFFF"/>
                </a:solidFill>
              </a:rPr>
              <a:t>  HCO3 ↑</a:t>
            </a:r>
            <a:endParaRPr lang="en-US" sz="1200" dirty="0"/>
          </a:p>
        </p:txBody>
      </p:sp>
      <p:sp>
        <p:nvSpPr>
          <p:cNvPr id="31" name="Branch Respiratory"/>
          <p:cNvSpPr/>
          <p:nvPr/>
        </p:nvSpPr>
        <p:spPr>
          <a:xfrm>
            <a:off x="10949940" y="3544773"/>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Respiratory</a:t>
            </a:r>
            <a:pPr indent="0" marL="0">
              <a:buNone/>
            </a:pPr>
            <a:r>
              <a:rPr lang="en-US" sz="1000" dirty="0">
                <a:solidFill>
                  <a:srgbClr val="FFFFFF"/>
                </a:solidFill>
              </a:rPr>
              <a:t>  PaCO2 ↑ or ↓</a:t>
            </a:r>
            <a:endParaRPr lang="en-US" sz="1200" dirty="0"/>
          </a:p>
        </p:txBody>
      </p:sp>
      <p:sp>
        <p:nvSpPr>
          <p:cNvPr id="32" name="Row label CAUSES"/>
          <p:cNvSpPr/>
          <p:nvPr/>
        </p:nvSpPr>
        <p:spPr>
          <a:xfrm>
            <a:off x="457200" y="3962349"/>
            <a:ext cx="292608" cy="871595"/>
          </a:xfrm>
          <a:prstGeom prst="roundRect">
            <a:avLst>
              <a:gd name="adj" fmla="val 18750"/>
            </a:avLst>
          </a:prstGeom>
          <a:solidFill>
            <a:srgbClr val="0B2540"/>
          </a:solidFill>
          <a:ln/>
        </p:spPr>
      </p:sp>
      <p:sp>
        <p:nvSpPr>
          <p:cNvPr id="33" name="Row label text CAUSES"/>
          <p:cNvSpPr txBox="1"/>
          <p:nvPr/>
        </p:nvSpPr>
        <p:spPr>
          <a:xfrm rot="16200000">
            <a:off x="167707" y="4251843"/>
            <a:ext cx="87159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High-AG acidosis"/>
          <p:cNvSpPr/>
          <p:nvPr/>
        </p:nvSpPr>
        <p:spPr>
          <a:xfrm>
            <a:off x="841248" y="3962349"/>
            <a:ext cx="3223260" cy="871595"/>
          </a:xfrm>
          <a:prstGeom prst="roundRect">
            <a:avLst>
              <a:gd name="adj" fmla="val 6295"/>
            </a:avLst>
          </a:prstGeom>
          <a:solidFill>
            <a:srgbClr val="FFFFFF"/>
          </a:solidFill>
          <a:ln w="9525">
            <a:solidFill>
              <a:srgbClr val="CBD5E1"/>
            </a:solidFill>
            <a:prstDash val="solid"/>
          </a:ln>
        </p:spPr>
      </p:sp>
      <p:sp>
        <p:nvSpPr>
          <p:cNvPr id="35" name="causes items High-AG acidosis"/>
          <p:cNvSpPr txBox="1"/>
          <p:nvPr/>
        </p:nvSpPr>
        <p:spPr>
          <a:xfrm>
            <a:off x="909828" y="4030929"/>
            <a:ext cx="3086100" cy="73443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Lactate: shock, ischemia, metformin</a:t>
            </a:r>
            <a:endParaRPr lang="en-US" sz="1150" dirty="0"/>
          </a:p>
          <a:p>
            <a:pPr marL="114300" indent="-114300">
              <a:lnSpc>
                <a:spcPct val="90000"/>
              </a:lnSpc>
              <a:spcAft>
                <a:spcPts val="200"/>
              </a:spcAft>
              <a:buSzPct val="100000"/>
              <a:buChar char="•"/>
            </a:pPr>
            <a:r>
              <a:rPr lang="en-US" sz="1150" b="1" dirty="0">
                <a:solidFill>
                  <a:srgbClr val="B42318"/>
                </a:solidFill>
              </a:rPr>
              <a:t>Ketoacidosis: DKA (incl. SGLT2i), alcohol</a:t>
            </a:r>
            <a:endParaRPr lang="en-US" sz="1150" dirty="0"/>
          </a:p>
          <a:p>
            <a:pPr marL="114300" indent="-114300">
              <a:lnSpc>
                <a:spcPct val="90000"/>
              </a:lnSpc>
              <a:spcAft>
                <a:spcPts val="200"/>
              </a:spcAft>
              <a:buSzPct val="100000"/>
              <a:buChar char="•"/>
            </a:pPr>
            <a:r>
              <a:rPr lang="en-US" sz="1150" b="1" dirty="0">
                <a:solidFill>
                  <a:srgbClr val="B42318"/>
                </a:solidFill>
              </a:rPr>
              <a:t>Toxic alcohols, salicylate; uremia</a:t>
            </a:r>
            <a:endParaRPr lang="en-US" sz="1150" dirty="0"/>
          </a:p>
        </p:txBody>
      </p:sp>
      <p:sp>
        <p:nvSpPr>
          <p:cNvPr id="36" name="Chevron"/>
          <p:cNvSpPr/>
          <p:nvPr/>
        </p:nvSpPr>
        <p:spPr>
          <a:xfrm rot="10800000">
            <a:off x="2388870" y="4856804"/>
            <a:ext cx="128016" cy="64008"/>
          </a:xfrm>
          <a:prstGeom prst="triangle">
            <a:avLst/>
          </a:prstGeom>
          <a:solidFill>
            <a:srgbClr val="CBD5E1"/>
          </a:solidFill>
          <a:ln/>
        </p:spPr>
      </p:sp>
      <p:sp>
        <p:nvSpPr>
          <p:cNvPr id="37" name="causes Normal-AG acidosis"/>
          <p:cNvSpPr/>
          <p:nvPr/>
        </p:nvSpPr>
        <p:spPr>
          <a:xfrm>
            <a:off x="4210812" y="3962349"/>
            <a:ext cx="3223260" cy="871595"/>
          </a:xfrm>
          <a:prstGeom prst="roundRect">
            <a:avLst>
              <a:gd name="adj" fmla="val 6295"/>
            </a:avLst>
          </a:prstGeom>
          <a:solidFill>
            <a:srgbClr val="FFFFFF"/>
          </a:solidFill>
          <a:ln w="9525">
            <a:solidFill>
              <a:srgbClr val="CBD5E1"/>
            </a:solidFill>
            <a:prstDash val="solid"/>
          </a:ln>
        </p:spPr>
      </p:sp>
      <p:sp>
        <p:nvSpPr>
          <p:cNvPr id="38" name="causes items Normal-AG acidosis"/>
          <p:cNvSpPr txBox="1"/>
          <p:nvPr/>
        </p:nvSpPr>
        <p:spPr>
          <a:xfrm>
            <a:off x="4279392" y="4030929"/>
            <a:ext cx="3086100" cy="73443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Diarrhea, GI fistula, ileal conduit</a:t>
            </a:r>
            <a:endParaRPr lang="en-US" sz="1150" dirty="0"/>
          </a:p>
          <a:p>
            <a:pPr marL="114300" indent="-114300">
              <a:lnSpc>
                <a:spcPct val="90000"/>
              </a:lnSpc>
              <a:spcAft>
                <a:spcPts val="200"/>
              </a:spcAft>
              <a:buSzPct val="100000"/>
              <a:buChar char="•"/>
            </a:pPr>
            <a:r>
              <a:rPr lang="en-US" sz="1150" dirty="0">
                <a:solidFill>
                  <a:srgbClr val="0B1220"/>
                </a:solidFill>
              </a:rPr>
              <a:t>Large-volume 0.9% saline</a:t>
            </a:r>
            <a:endParaRPr lang="en-US" sz="1150" dirty="0"/>
          </a:p>
          <a:p>
            <a:pPr marL="114300" indent="-114300">
              <a:lnSpc>
                <a:spcPct val="90000"/>
              </a:lnSpc>
              <a:spcAft>
                <a:spcPts val="200"/>
              </a:spcAft>
              <a:buSzPct val="100000"/>
              <a:buChar char="•"/>
            </a:pPr>
            <a:r>
              <a:rPr lang="en-US" sz="1150" dirty="0">
                <a:solidFill>
                  <a:srgbClr val="0B1220"/>
                </a:solidFill>
              </a:rPr>
              <a:t>RTA; acetazolamide</a:t>
            </a:r>
            <a:endParaRPr lang="en-US" sz="1150" dirty="0"/>
          </a:p>
        </p:txBody>
      </p:sp>
      <p:sp>
        <p:nvSpPr>
          <p:cNvPr id="39" name="Chevron"/>
          <p:cNvSpPr/>
          <p:nvPr/>
        </p:nvSpPr>
        <p:spPr>
          <a:xfrm rot="10800000">
            <a:off x="5758434" y="4856804"/>
            <a:ext cx="128016" cy="64008"/>
          </a:xfrm>
          <a:prstGeom prst="triangle">
            <a:avLst/>
          </a:prstGeom>
          <a:solidFill>
            <a:srgbClr val="CBD5E1"/>
          </a:solidFill>
          <a:ln/>
        </p:spPr>
      </p:sp>
      <p:sp>
        <p:nvSpPr>
          <p:cNvPr id="40" name="causes Metabolic alkalosis"/>
          <p:cNvSpPr/>
          <p:nvPr/>
        </p:nvSpPr>
        <p:spPr>
          <a:xfrm>
            <a:off x="7580376" y="3962349"/>
            <a:ext cx="3223260" cy="871595"/>
          </a:xfrm>
          <a:prstGeom prst="roundRect">
            <a:avLst>
              <a:gd name="adj" fmla="val 6295"/>
            </a:avLst>
          </a:prstGeom>
          <a:solidFill>
            <a:srgbClr val="FFFFFF"/>
          </a:solidFill>
          <a:ln w="9525">
            <a:solidFill>
              <a:srgbClr val="CBD5E1"/>
            </a:solidFill>
            <a:prstDash val="solid"/>
          </a:ln>
        </p:spPr>
      </p:sp>
      <p:sp>
        <p:nvSpPr>
          <p:cNvPr id="41" name="causes items Metabolic alkalosis"/>
          <p:cNvSpPr txBox="1"/>
          <p:nvPr/>
        </p:nvSpPr>
        <p:spPr>
          <a:xfrm>
            <a:off x="7648956" y="4030929"/>
            <a:ext cx="3086100" cy="73443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Vomiting, NG suction</a:t>
            </a:r>
            <a:endParaRPr lang="en-US" sz="1150" dirty="0"/>
          </a:p>
          <a:p>
            <a:pPr marL="114300" indent="-114300">
              <a:lnSpc>
                <a:spcPct val="90000"/>
              </a:lnSpc>
              <a:spcAft>
                <a:spcPts val="200"/>
              </a:spcAft>
              <a:buSzPct val="100000"/>
              <a:buChar char="•"/>
            </a:pPr>
            <a:r>
              <a:rPr lang="en-US" sz="1150" dirty="0">
                <a:solidFill>
                  <a:srgbClr val="0B1220"/>
                </a:solidFill>
              </a:rPr>
              <a:t>Diuretics; low K or Mg</a:t>
            </a:r>
            <a:endParaRPr lang="en-US" sz="1150" dirty="0"/>
          </a:p>
          <a:p>
            <a:pPr marL="114300" indent="-114300">
              <a:lnSpc>
                <a:spcPct val="90000"/>
              </a:lnSpc>
              <a:spcAft>
                <a:spcPts val="200"/>
              </a:spcAft>
              <a:buSzPct val="100000"/>
              <a:buChar char="•"/>
            </a:pPr>
            <a:r>
              <a:rPr lang="en-US" sz="1150" dirty="0">
                <a:solidFill>
                  <a:srgbClr val="0B1220"/>
                </a:solidFill>
              </a:rPr>
              <a:t>Mineralocorticoid excess</a:t>
            </a:r>
            <a:endParaRPr lang="en-US" sz="1150" dirty="0"/>
          </a:p>
        </p:txBody>
      </p:sp>
      <p:sp>
        <p:nvSpPr>
          <p:cNvPr id="42" name="Chevron"/>
          <p:cNvSpPr/>
          <p:nvPr/>
        </p:nvSpPr>
        <p:spPr>
          <a:xfrm rot="10800000">
            <a:off x="9127998" y="4856804"/>
            <a:ext cx="128016" cy="64008"/>
          </a:xfrm>
          <a:prstGeom prst="triangle">
            <a:avLst/>
          </a:prstGeom>
          <a:solidFill>
            <a:srgbClr val="CBD5E1"/>
          </a:solidFill>
          <a:ln/>
        </p:spPr>
      </p:sp>
      <p:sp>
        <p:nvSpPr>
          <p:cNvPr id="43" name="causes Respiratory"/>
          <p:cNvSpPr/>
          <p:nvPr/>
        </p:nvSpPr>
        <p:spPr>
          <a:xfrm>
            <a:off x="10949940" y="3962349"/>
            <a:ext cx="3223260" cy="871595"/>
          </a:xfrm>
          <a:prstGeom prst="roundRect">
            <a:avLst>
              <a:gd name="adj" fmla="val 6295"/>
            </a:avLst>
          </a:prstGeom>
          <a:solidFill>
            <a:srgbClr val="FFFFFF"/>
          </a:solidFill>
          <a:ln w="9525">
            <a:solidFill>
              <a:srgbClr val="CBD5E1"/>
            </a:solidFill>
            <a:prstDash val="solid"/>
          </a:ln>
        </p:spPr>
      </p:sp>
      <p:sp>
        <p:nvSpPr>
          <p:cNvPr id="44" name="causes items Respiratory"/>
          <p:cNvSpPr txBox="1"/>
          <p:nvPr/>
        </p:nvSpPr>
        <p:spPr>
          <a:xfrm>
            <a:off x="11018520" y="4030929"/>
            <a:ext cx="3086100" cy="73443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High PaCO2: opioids, COPD, weakness</a:t>
            </a:r>
            <a:endParaRPr lang="en-US" sz="1150" dirty="0"/>
          </a:p>
          <a:p>
            <a:pPr marL="114300" indent="-114300">
              <a:lnSpc>
                <a:spcPct val="90000"/>
              </a:lnSpc>
              <a:spcAft>
                <a:spcPts val="200"/>
              </a:spcAft>
              <a:buSzPct val="100000"/>
              <a:buChar char="•"/>
            </a:pPr>
            <a:r>
              <a:rPr lang="en-US" sz="1150" b="1" dirty="0">
                <a:solidFill>
                  <a:srgbClr val="B42318"/>
                </a:solidFill>
              </a:rPr>
              <a:t>Low PaCO2: sepsis, PE, hypoxemia</a:t>
            </a:r>
            <a:endParaRPr lang="en-US" sz="1150" dirty="0"/>
          </a:p>
          <a:p>
            <a:pPr marL="114300" indent="-114300">
              <a:lnSpc>
                <a:spcPct val="90000"/>
              </a:lnSpc>
              <a:spcAft>
                <a:spcPts val="200"/>
              </a:spcAft>
              <a:buSzPct val="100000"/>
              <a:buChar char="•"/>
            </a:pPr>
            <a:r>
              <a:rPr lang="en-US" sz="1150" dirty="0">
                <a:solidFill>
                  <a:srgbClr val="0B1220"/>
                </a:solidFill>
              </a:rPr>
              <a:t>Pain, anxiety, pregnancy, cirrhosis</a:t>
            </a:r>
            <a:endParaRPr lang="en-US" sz="1150" dirty="0"/>
          </a:p>
        </p:txBody>
      </p:sp>
      <p:sp>
        <p:nvSpPr>
          <p:cNvPr id="45" name="Chevron"/>
          <p:cNvSpPr/>
          <p:nvPr/>
        </p:nvSpPr>
        <p:spPr>
          <a:xfrm rot="10800000">
            <a:off x="12497562" y="4856804"/>
            <a:ext cx="128016" cy="64008"/>
          </a:xfrm>
          <a:prstGeom prst="triangle">
            <a:avLst/>
          </a:prstGeom>
          <a:solidFill>
            <a:srgbClr val="CBD5E1"/>
          </a:solidFill>
          <a:ln/>
        </p:spPr>
      </p:sp>
      <p:sp>
        <p:nvSpPr>
          <p:cNvPr id="46" name="Row label CLUES"/>
          <p:cNvSpPr/>
          <p:nvPr/>
        </p:nvSpPr>
        <p:spPr>
          <a:xfrm>
            <a:off x="457200" y="4943672"/>
            <a:ext cx="292608" cy="871595"/>
          </a:xfrm>
          <a:prstGeom prst="roundRect">
            <a:avLst>
              <a:gd name="adj" fmla="val 18750"/>
            </a:avLst>
          </a:prstGeom>
          <a:solidFill>
            <a:srgbClr val="334155"/>
          </a:solidFill>
          <a:ln/>
        </p:spPr>
      </p:sp>
      <p:sp>
        <p:nvSpPr>
          <p:cNvPr id="47" name="Row label text CLUES"/>
          <p:cNvSpPr txBox="1"/>
          <p:nvPr/>
        </p:nvSpPr>
        <p:spPr>
          <a:xfrm rot="16200000">
            <a:off x="167707" y="5233165"/>
            <a:ext cx="87159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High-AG acidosis"/>
          <p:cNvSpPr/>
          <p:nvPr/>
        </p:nvSpPr>
        <p:spPr>
          <a:xfrm>
            <a:off x="841248" y="4943672"/>
            <a:ext cx="3223260" cy="871595"/>
          </a:xfrm>
          <a:prstGeom prst="roundRect">
            <a:avLst>
              <a:gd name="adj" fmla="val 6295"/>
            </a:avLst>
          </a:prstGeom>
          <a:solidFill>
            <a:srgbClr val="F7F9FC"/>
          </a:solidFill>
          <a:ln w="9525">
            <a:solidFill>
              <a:srgbClr val="E2E8F0"/>
            </a:solidFill>
            <a:prstDash val="solid"/>
          </a:ln>
        </p:spPr>
      </p:sp>
      <p:sp>
        <p:nvSpPr>
          <p:cNvPr id="49" name="clues items High-AG acidosis"/>
          <p:cNvSpPr txBox="1"/>
          <p:nvPr/>
        </p:nvSpPr>
        <p:spPr>
          <a:xfrm>
            <a:off x="909828" y="5012252"/>
            <a:ext cx="3086100" cy="73443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Osm gap &gt;10: toxic alcohol; can be normal⁶</a:t>
            </a:r>
            <a:endParaRPr lang="en-US" sz="1150" dirty="0"/>
          </a:p>
          <a:p>
            <a:pPr marL="114300" indent="-114300">
              <a:lnSpc>
                <a:spcPct val="90000"/>
              </a:lnSpc>
              <a:spcAft>
                <a:spcPts val="200"/>
              </a:spcAft>
              <a:buSzPct val="100000"/>
              <a:buChar char="•"/>
            </a:pPr>
            <a:r>
              <a:rPr lang="en-US" sz="1150" dirty="0">
                <a:solidFill>
                  <a:srgbClr val="0B1220"/>
                </a:solidFill>
              </a:rPr>
              <a:t>Respiratory alkalosis + tinnitus: salicylate</a:t>
            </a:r>
            <a:endParaRPr lang="en-US" sz="1150" dirty="0"/>
          </a:p>
          <a:p>
            <a:pPr marL="114300" indent="-114300">
              <a:lnSpc>
                <a:spcPct val="90000"/>
              </a:lnSpc>
              <a:spcAft>
                <a:spcPts val="200"/>
              </a:spcAft>
              <a:buSzPct val="100000"/>
              <a:buChar char="•"/>
            </a:pPr>
            <a:r>
              <a:rPr lang="en-US" sz="1150" dirty="0">
                <a:solidFill>
                  <a:srgbClr val="0B1220"/>
                </a:solidFill>
              </a:rPr>
              <a:t>ΔAG vs ΔHCO3: hidden second process¹</a:t>
            </a:r>
            <a:endParaRPr lang="en-US" sz="1150" dirty="0"/>
          </a:p>
        </p:txBody>
      </p:sp>
      <p:sp>
        <p:nvSpPr>
          <p:cNvPr id="50" name="Chevron"/>
          <p:cNvSpPr/>
          <p:nvPr/>
        </p:nvSpPr>
        <p:spPr>
          <a:xfrm rot="10800000">
            <a:off x="2388870" y="5838127"/>
            <a:ext cx="128016" cy="64008"/>
          </a:xfrm>
          <a:prstGeom prst="triangle">
            <a:avLst/>
          </a:prstGeom>
          <a:solidFill>
            <a:srgbClr val="CBD5E1"/>
          </a:solidFill>
          <a:ln/>
        </p:spPr>
      </p:sp>
      <p:sp>
        <p:nvSpPr>
          <p:cNvPr id="51" name="clues Normal-AG acidosis"/>
          <p:cNvSpPr/>
          <p:nvPr/>
        </p:nvSpPr>
        <p:spPr>
          <a:xfrm>
            <a:off x="4210812" y="4943672"/>
            <a:ext cx="3223260" cy="871595"/>
          </a:xfrm>
          <a:prstGeom prst="roundRect">
            <a:avLst>
              <a:gd name="adj" fmla="val 6295"/>
            </a:avLst>
          </a:prstGeom>
          <a:solidFill>
            <a:srgbClr val="F7F9FC"/>
          </a:solidFill>
          <a:ln w="9525">
            <a:solidFill>
              <a:srgbClr val="E2E8F0"/>
            </a:solidFill>
            <a:prstDash val="solid"/>
          </a:ln>
        </p:spPr>
      </p:sp>
      <p:sp>
        <p:nvSpPr>
          <p:cNvPr id="52" name="clues items Normal-AG acidosis"/>
          <p:cNvSpPr txBox="1"/>
          <p:nvPr/>
        </p:nvSpPr>
        <p:spPr>
          <a:xfrm>
            <a:off x="4279392" y="5012252"/>
            <a:ext cx="3086100" cy="73443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Diarrhea or saline load in history</a:t>
            </a:r>
            <a:endParaRPr lang="en-US" sz="1150" dirty="0"/>
          </a:p>
          <a:p>
            <a:pPr marL="114300" indent="-114300">
              <a:lnSpc>
                <a:spcPct val="90000"/>
              </a:lnSpc>
              <a:spcAft>
                <a:spcPts val="200"/>
              </a:spcAft>
              <a:buSzPct val="100000"/>
              <a:buChar char="•"/>
            </a:pPr>
            <a:r>
              <a:rPr lang="en-US" sz="1150" dirty="0">
                <a:solidFill>
                  <a:srgbClr val="0B1220"/>
                </a:solidFill>
              </a:rPr>
              <a:t>High K, diabetic CKD: type 4 RTA¹²</a:t>
            </a:r>
            <a:endParaRPr lang="en-US" sz="1150" dirty="0"/>
          </a:p>
        </p:txBody>
      </p:sp>
      <p:sp>
        <p:nvSpPr>
          <p:cNvPr id="53" name="Chevron"/>
          <p:cNvSpPr/>
          <p:nvPr/>
        </p:nvSpPr>
        <p:spPr>
          <a:xfrm rot="10800000">
            <a:off x="5758434" y="5838127"/>
            <a:ext cx="128016" cy="64008"/>
          </a:xfrm>
          <a:prstGeom prst="triangle">
            <a:avLst/>
          </a:prstGeom>
          <a:solidFill>
            <a:srgbClr val="CBD5E1"/>
          </a:solidFill>
          <a:ln/>
        </p:spPr>
      </p:sp>
      <p:sp>
        <p:nvSpPr>
          <p:cNvPr id="54" name="clues Metabolic alkalosis"/>
          <p:cNvSpPr/>
          <p:nvPr/>
        </p:nvSpPr>
        <p:spPr>
          <a:xfrm>
            <a:off x="7580376" y="4943672"/>
            <a:ext cx="3223260" cy="871595"/>
          </a:xfrm>
          <a:prstGeom prst="roundRect">
            <a:avLst>
              <a:gd name="adj" fmla="val 6295"/>
            </a:avLst>
          </a:prstGeom>
          <a:solidFill>
            <a:srgbClr val="F7F9FC"/>
          </a:solidFill>
          <a:ln w="9525">
            <a:solidFill>
              <a:srgbClr val="E2E8F0"/>
            </a:solidFill>
            <a:prstDash val="solid"/>
          </a:ln>
        </p:spPr>
      </p:sp>
      <p:sp>
        <p:nvSpPr>
          <p:cNvPr id="55" name="clues items Metabolic alkalosis"/>
          <p:cNvSpPr txBox="1"/>
          <p:nvPr/>
        </p:nvSpPr>
        <p:spPr>
          <a:xfrm>
            <a:off x="7648956" y="5012252"/>
            <a:ext cx="3086100" cy="73443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Volume-depleted: vomiting, diuretics</a:t>
            </a:r>
            <a:endParaRPr lang="en-US" sz="1150" dirty="0"/>
          </a:p>
          <a:p>
            <a:pPr marL="114300" indent="-114300">
              <a:lnSpc>
                <a:spcPct val="90000"/>
              </a:lnSpc>
              <a:spcAft>
                <a:spcPts val="200"/>
              </a:spcAft>
              <a:buSzPct val="100000"/>
              <a:buChar char="•"/>
            </a:pPr>
            <a:r>
              <a:rPr lang="en-US" sz="1150" dirty="0">
                <a:solidFill>
                  <a:srgbClr val="0B1220"/>
                </a:solidFill>
              </a:rPr>
              <a:t>Hypertension with low K</a:t>
            </a:r>
            <a:endParaRPr lang="en-US" sz="1150" dirty="0"/>
          </a:p>
        </p:txBody>
      </p:sp>
      <p:sp>
        <p:nvSpPr>
          <p:cNvPr id="56" name="Chevron"/>
          <p:cNvSpPr/>
          <p:nvPr/>
        </p:nvSpPr>
        <p:spPr>
          <a:xfrm rot="10800000">
            <a:off x="9127998" y="5838127"/>
            <a:ext cx="128016" cy="64008"/>
          </a:xfrm>
          <a:prstGeom prst="triangle">
            <a:avLst/>
          </a:prstGeom>
          <a:solidFill>
            <a:srgbClr val="CBD5E1"/>
          </a:solidFill>
          <a:ln/>
        </p:spPr>
      </p:sp>
      <p:sp>
        <p:nvSpPr>
          <p:cNvPr id="57" name="clues Respiratory"/>
          <p:cNvSpPr/>
          <p:nvPr/>
        </p:nvSpPr>
        <p:spPr>
          <a:xfrm>
            <a:off x="10949940" y="4943672"/>
            <a:ext cx="3223260" cy="871595"/>
          </a:xfrm>
          <a:prstGeom prst="roundRect">
            <a:avLst>
              <a:gd name="adj" fmla="val 6295"/>
            </a:avLst>
          </a:prstGeom>
          <a:solidFill>
            <a:srgbClr val="F7F9FC"/>
          </a:solidFill>
          <a:ln w="9525">
            <a:solidFill>
              <a:srgbClr val="E2E8F0"/>
            </a:solidFill>
            <a:prstDash val="solid"/>
          </a:ln>
        </p:spPr>
      </p:sp>
      <p:sp>
        <p:nvSpPr>
          <p:cNvPr id="58" name="clues items Respiratory"/>
          <p:cNvSpPr txBox="1"/>
          <p:nvPr/>
        </p:nvSpPr>
        <p:spPr>
          <a:xfrm>
            <a:off x="11018520" y="5012252"/>
            <a:ext cx="3086100" cy="73443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PaCO2 +10: HCO3 +1 acute, +4 chronic¹˒¹²</a:t>
            </a:r>
            <a:endParaRPr lang="en-US" sz="1150" dirty="0"/>
          </a:p>
          <a:p>
            <a:pPr marL="114300" indent="-114300">
              <a:lnSpc>
                <a:spcPct val="90000"/>
              </a:lnSpc>
              <a:spcAft>
                <a:spcPts val="200"/>
              </a:spcAft>
              <a:buSzPct val="100000"/>
              <a:buChar char="•"/>
            </a:pPr>
            <a:r>
              <a:rPr lang="en-US" sz="1150" dirty="0">
                <a:solidFill>
                  <a:srgbClr val="0B1220"/>
                </a:solidFill>
              </a:rPr>
              <a:t>PaCO2 −10: HCO3 −2 acute, −4 chronic¹˒¹²</a:t>
            </a:r>
            <a:endParaRPr lang="en-US" sz="1150" dirty="0"/>
          </a:p>
        </p:txBody>
      </p:sp>
      <p:sp>
        <p:nvSpPr>
          <p:cNvPr id="59" name="Chevron"/>
          <p:cNvSpPr/>
          <p:nvPr/>
        </p:nvSpPr>
        <p:spPr>
          <a:xfrm rot="10800000">
            <a:off x="12497562" y="5838127"/>
            <a:ext cx="128016" cy="64008"/>
          </a:xfrm>
          <a:prstGeom prst="triangle">
            <a:avLst/>
          </a:prstGeom>
          <a:solidFill>
            <a:srgbClr val="CBD5E1"/>
          </a:solidFill>
          <a:ln/>
        </p:spPr>
      </p:sp>
      <p:sp>
        <p:nvSpPr>
          <p:cNvPr id="60" name="Row label WORKUP"/>
          <p:cNvSpPr/>
          <p:nvPr/>
        </p:nvSpPr>
        <p:spPr>
          <a:xfrm>
            <a:off x="457200" y="5924995"/>
            <a:ext cx="292608" cy="683203"/>
          </a:xfrm>
          <a:prstGeom prst="roundRect">
            <a:avLst>
              <a:gd name="adj" fmla="val 18750"/>
            </a:avLst>
          </a:prstGeom>
          <a:solidFill>
            <a:srgbClr val="0A6AA3"/>
          </a:solidFill>
          <a:ln/>
        </p:spPr>
      </p:sp>
      <p:sp>
        <p:nvSpPr>
          <p:cNvPr id="61" name="Row label text WORKUP"/>
          <p:cNvSpPr txBox="1"/>
          <p:nvPr/>
        </p:nvSpPr>
        <p:spPr>
          <a:xfrm rot="16200000">
            <a:off x="261903" y="6120292"/>
            <a:ext cx="683203"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High-AG acidosis"/>
          <p:cNvSpPr/>
          <p:nvPr/>
        </p:nvSpPr>
        <p:spPr>
          <a:xfrm>
            <a:off x="841248" y="5924995"/>
            <a:ext cx="3223260" cy="683203"/>
          </a:xfrm>
          <a:prstGeom prst="roundRect">
            <a:avLst>
              <a:gd name="adj" fmla="val 8030"/>
            </a:avLst>
          </a:prstGeom>
          <a:solidFill>
            <a:srgbClr val="0A6AA3">
              <a:alpha val="9000"/>
            </a:srgbClr>
          </a:solidFill>
          <a:ln/>
        </p:spPr>
      </p:sp>
      <p:sp>
        <p:nvSpPr>
          <p:cNvPr id="63" name="workup items High-AG acidosis"/>
          <p:cNvSpPr txBox="1"/>
          <p:nvPr/>
        </p:nvSpPr>
        <p:spPr>
          <a:xfrm>
            <a:off x="909828" y="5993575"/>
            <a:ext cx="3086100" cy="54604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Lactate, β-hydroxybutyrate, creatinine</a:t>
            </a:r>
            <a:endParaRPr lang="en-US" sz="1150" dirty="0"/>
          </a:p>
          <a:p>
            <a:pPr marL="114300" indent="-114300">
              <a:lnSpc>
                <a:spcPct val="90000"/>
              </a:lnSpc>
              <a:spcAft>
                <a:spcPts val="200"/>
              </a:spcAft>
              <a:buSzPct val="100000"/>
              <a:buChar char="•"/>
            </a:pPr>
            <a:r>
              <a:rPr lang="en-US" sz="1150" dirty="0">
                <a:solidFill>
                  <a:srgbClr val="0B1220"/>
                </a:solidFill>
              </a:rPr>
              <a:t>Salicylate, ethanol, measured Osm⁶</a:t>
            </a:r>
            <a:endParaRPr lang="en-US" sz="1150" dirty="0"/>
          </a:p>
        </p:txBody>
      </p:sp>
      <p:sp>
        <p:nvSpPr>
          <p:cNvPr id="64" name="Chevron"/>
          <p:cNvSpPr/>
          <p:nvPr/>
        </p:nvSpPr>
        <p:spPr>
          <a:xfrm rot="10800000">
            <a:off x="2388870" y="6631057"/>
            <a:ext cx="128016" cy="64008"/>
          </a:xfrm>
          <a:prstGeom prst="triangle">
            <a:avLst/>
          </a:prstGeom>
          <a:solidFill>
            <a:srgbClr val="CBD5E1"/>
          </a:solidFill>
          <a:ln/>
        </p:spPr>
      </p:sp>
      <p:sp>
        <p:nvSpPr>
          <p:cNvPr id="65" name="workup Normal-AG acidosis"/>
          <p:cNvSpPr/>
          <p:nvPr/>
        </p:nvSpPr>
        <p:spPr>
          <a:xfrm>
            <a:off x="4210812" y="5924995"/>
            <a:ext cx="3223260" cy="683203"/>
          </a:xfrm>
          <a:prstGeom prst="roundRect">
            <a:avLst>
              <a:gd name="adj" fmla="val 8030"/>
            </a:avLst>
          </a:prstGeom>
          <a:solidFill>
            <a:srgbClr val="0A6AA3">
              <a:alpha val="9000"/>
            </a:srgbClr>
          </a:solidFill>
          <a:ln/>
        </p:spPr>
      </p:sp>
      <p:sp>
        <p:nvSpPr>
          <p:cNvPr id="66" name="workup items Normal-AG acidosis"/>
          <p:cNvSpPr txBox="1"/>
          <p:nvPr/>
        </p:nvSpPr>
        <p:spPr>
          <a:xfrm>
            <a:off x="4279392" y="5993575"/>
            <a:ext cx="3086100" cy="54604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UAG neg: GI or proximal RTA; pos: distal⁵˒¹²</a:t>
            </a:r>
            <a:endParaRPr lang="en-US" sz="1150" dirty="0"/>
          </a:p>
          <a:p>
            <a:pPr marL="114300" indent="-114300">
              <a:lnSpc>
                <a:spcPct val="90000"/>
              </a:lnSpc>
              <a:spcAft>
                <a:spcPts val="200"/>
              </a:spcAft>
              <a:buSzPct val="100000"/>
              <a:buChar char="•"/>
            </a:pPr>
            <a:r>
              <a:rPr lang="en-US" sz="1150" dirty="0">
                <a:solidFill>
                  <a:srgbClr val="0B1220"/>
                </a:solidFill>
              </a:rPr>
              <a:t>Urine pH, K; Ca/Cr for type of RTA¹²</a:t>
            </a:r>
            <a:endParaRPr lang="en-US" sz="1150" dirty="0"/>
          </a:p>
        </p:txBody>
      </p:sp>
      <p:sp>
        <p:nvSpPr>
          <p:cNvPr id="67" name="Chevron"/>
          <p:cNvSpPr/>
          <p:nvPr/>
        </p:nvSpPr>
        <p:spPr>
          <a:xfrm rot="10800000">
            <a:off x="5758434" y="6631057"/>
            <a:ext cx="128016" cy="64008"/>
          </a:xfrm>
          <a:prstGeom prst="triangle">
            <a:avLst/>
          </a:prstGeom>
          <a:solidFill>
            <a:srgbClr val="CBD5E1"/>
          </a:solidFill>
          <a:ln/>
        </p:spPr>
      </p:sp>
      <p:sp>
        <p:nvSpPr>
          <p:cNvPr id="68" name="workup Metabolic alkalosis"/>
          <p:cNvSpPr/>
          <p:nvPr/>
        </p:nvSpPr>
        <p:spPr>
          <a:xfrm>
            <a:off x="7580376" y="5924995"/>
            <a:ext cx="3223260" cy="683203"/>
          </a:xfrm>
          <a:prstGeom prst="roundRect">
            <a:avLst>
              <a:gd name="adj" fmla="val 8030"/>
            </a:avLst>
          </a:prstGeom>
          <a:solidFill>
            <a:srgbClr val="0A6AA3">
              <a:alpha val="9000"/>
            </a:srgbClr>
          </a:solidFill>
          <a:ln/>
        </p:spPr>
      </p:sp>
      <p:sp>
        <p:nvSpPr>
          <p:cNvPr id="69" name="workup items Metabolic alkalosis"/>
          <p:cNvSpPr txBox="1"/>
          <p:nvPr/>
        </p:nvSpPr>
        <p:spPr>
          <a:xfrm>
            <a:off x="7648956" y="5993575"/>
            <a:ext cx="3086100" cy="54604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Urine Cl: low = saline-responsive¹¹</a:t>
            </a:r>
            <a:endParaRPr lang="en-US" sz="1150" dirty="0"/>
          </a:p>
          <a:p>
            <a:pPr marL="114300" indent="-114300">
              <a:lnSpc>
                <a:spcPct val="90000"/>
              </a:lnSpc>
              <a:spcAft>
                <a:spcPts val="200"/>
              </a:spcAft>
              <a:buSzPct val="100000"/>
              <a:buChar char="•"/>
            </a:pPr>
            <a:r>
              <a:rPr lang="en-US" sz="1150" dirty="0">
                <a:solidFill>
                  <a:srgbClr val="0B1220"/>
                </a:solidFill>
              </a:rPr>
              <a:t>Renin, aldosterone if hypertensive¹¹</a:t>
            </a:r>
            <a:endParaRPr lang="en-US" sz="1150" dirty="0"/>
          </a:p>
        </p:txBody>
      </p:sp>
      <p:sp>
        <p:nvSpPr>
          <p:cNvPr id="70" name="Chevron"/>
          <p:cNvSpPr/>
          <p:nvPr/>
        </p:nvSpPr>
        <p:spPr>
          <a:xfrm rot="10800000">
            <a:off x="9127998" y="6631057"/>
            <a:ext cx="128016" cy="64008"/>
          </a:xfrm>
          <a:prstGeom prst="triangle">
            <a:avLst/>
          </a:prstGeom>
          <a:solidFill>
            <a:srgbClr val="CBD5E1"/>
          </a:solidFill>
          <a:ln/>
        </p:spPr>
      </p:sp>
      <p:sp>
        <p:nvSpPr>
          <p:cNvPr id="71" name="workup Respiratory"/>
          <p:cNvSpPr/>
          <p:nvPr/>
        </p:nvSpPr>
        <p:spPr>
          <a:xfrm>
            <a:off x="10949940" y="5924995"/>
            <a:ext cx="3223260" cy="683203"/>
          </a:xfrm>
          <a:prstGeom prst="roundRect">
            <a:avLst>
              <a:gd name="adj" fmla="val 8030"/>
            </a:avLst>
          </a:prstGeom>
          <a:solidFill>
            <a:srgbClr val="0A6AA3">
              <a:alpha val="9000"/>
            </a:srgbClr>
          </a:solidFill>
          <a:ln/>
        </p:spPr>
      </p:sp>
      <p:sp>
        <p:nvSpPr>
          <p:cNvPr id="72" name="workup items Respiratory"/>
          <p:cNvSpPr txBox="1"/>
          <p:nvPr/>
        </p:nvSpPr>
        <p:spPr>
          <a:xfrm>
            <a:off x="11018520" y="5993575"/>
            <a:ext cx="3086100" cy="54604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ABG: venous PCO2 is unreliable³</a:t>
            </a:r>
            <a:endParaRPr lang="en-US" sz="1150" dirty="0"/>
          </a:p>
          <a:p>
            <a:pPr marL="114300" indent="-114300">
              <a:lnSpc>
                <a:spcPct val="90000"/>
              </a:lnSpc>
              <a:spcAft>
                <a:spcPts val="200"/>
              </a:spcAft>
              <a:buSzPct val="100000"/>
              <a:buChar char="•"/>
            </a:pPr>
            <a:r>
              <a:rPr lang="en-US" sz="1150" dirty="0">
                <a:solidFill>
                  <a:srgbClr val="0B1220"/>
                </a:solidFill>
              </a:rPr>
              <a:t>CXR, drug screen; CTPA if PE likely</a:t>
            </a:r>
            <a:endParaRPr lang="en-US" sz="1150" dirty="0"/>
          </a:p>
        </p:txBody>
      </p:sp>
      <p:sp>
        <p:nvSpPr>
          <p:cNvPr id="73" name="Chevron"/>
          <p:cNvSpPr/>
          <p:nvPr/>
        </p:nvSpPr>
        <p:spPr>
          <a:xfrm rot="10800000">
            <a:off x="12497562" y="6631057"/>
            <a:ext cx="128016" cy="64008"/>
          </a:xfrm>
          <a:prstGeom prst="triangle">
            <a:avLst/>
          </a:prstGeom>
          <a:solidFill>
            <a:srgbClr val="CBD5E1"/>
          </a:solidFill>
          <a:ln/>
        </p:spPr>
      </p:sp>
      <p:sp>
        <p:nvSpPr>
          <p:cNvPr id="74" name="Row label MANAGE"/>
          <p:cNvSpPr/>
          <p:nvPr/>
        </p:nvSpPr>
        <p:spPr>
          <a:xfrm>
            <a:off x="457200" y="6717925"/>
            <a:ext cx="292608" cy="871595"/>
          </a:xfrm>
          <a:prstGeom prst="roundRect">
            <a:avLst>
              <a:gd name="adj" fmla="val 18750"/>
            </a:avLst>
          </a:prstGeom>
          <a:solidFill>
            <a:srgbClr val="067647"/>
          </a:solidFill>
          <a:ln/>
        </p:spPr>
      </p:sp>
      <p:sp>
        <p:nvSpPr>
          <p:cNvPr id="75" name="Row label text MANAGE"/>
          <p:cNvSpPr txBox="1"/>
          <p:nvPr/>
        </p:nvSpPr>
        <p:spPr>
          <a:xfrm rot="16200000">
            <a:off x="167707" y="7007419"/>
            <a:ext cx="87159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High-AG acidosis"/>
          <p:cNvSpPr/>
          <p:nvPr/>
        </p:nvSpPr>
        <p:spPr>
          <a:xfrm>
            <a:off x="841248" y="6717925"/>
            <a:ext cx="3223260" cy="871595"/>
          </a:xfrm>
          <a:prstGeom prst="roundRect">
            <a:avLst>
              <a:gd name="adj" fmla="val 6295"/>
            </a:avLst>
          </a:prstGeom>
          <a:solidFill>
            <a:srgbClr val="067647">
              <a:alpha val="9000"/>
            </a:srgbClr>
          </a:solidFill>
          <a:ln/>
        </p:spPr>
      </p:sp>
      <p:sp>
        <p:nvSpPr>
          <p:cNvPr id="77" name="management items High-AG acidosis"/>
          <p:cNvSpPr txBox="1"/>
          <p:nvPr/>
        </p:nvSpPr>
        <p:spPr>
          <a:xfrm>
            <a:off x="909828" y="6786505"/>
            <a:ext cx="3086100" cy="73443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Lactate: restore perfusion; DKA protocol⁷</a:t>
            </a:r>
            <a:endParaRPr lang="en-US" sz="1150" dirty="0"/>
          </a:p>
          <a:p>
            <a:pPr marL="114300" indent="-114300">
              <a:lnSpc>
                <a:spcPct val="90000"/>
              </a:lnSpc>
              <a:spcAft>
                <a:spcPts val="200"/>
              </a:spcAft>
              <a:buSzPct val="100000"/>
              <a:buChar char="•"/>
            </a:pPr>
            <a:r>
              <a:rPr lang="en-US" sz="1150" dirty="0">
                <a:solidFill>
                  <a:srgbClr val="0B1220"/>
                </a:solidFill>
              </a:rPr>
              <a:t>Fomepizole ± HD for toxic alcohol⁶</a:t>
            </a:r>
            <a:endParaRPr lang="en-US" sz="1150" dirty="0"/>
          </a:p>
          <a:p>
            <a:pPr marL="114300" indent="-114300">
              <a:lnSpc>
                <a:spcPct val="90000"/>
              </a:lnSpc>
              <a:spcAft>
                <a:spcPts val="200"/>
              </a:spcAft>
              <a:buSzPct val="100000"/>
              <a:buChar char="•"/>
            </a:pPr>
            <a:r>
              <a:rPr lang="en-US" sz="1150" dirty="0">
                <a:solidFill>
                  <a:srgbClr val="0B1220"/>
                </a:solidFill>
              </a:rPr>
              <a:t>NaHCO3 if pH ≤7.20 + AKI 2–3 (not DKA)⁸˒⁹</a:t>
            </a:r>
            <a:endParaRPr lang="en-US" sz="1150" dirty="0"/>
          </a:p>
        </p:txBody>
      </p:sp>
      <p:sp>
        <p:nvSpPr>
          <p:cNvPr id="78" name="management Normal-AG acidosis"/>
          <p:cNvSpPr/>
          <p:nvPr/>
        </p:nvSpPr>
        <p:spPr>
          <a:xfrm>
            <a:off x="4210812" y="6717925"/>
            <a:ext cx="3223260" cy="871595"/>
          </a:xfrm>
          <a:prstGeom prst="roundRect">
            <a:avLst>
              <a:gd name="adj" fmla="val 6295"/>
            </a:avLst>
          </a:prstGeom>
          <a:solidFill>
            <a:srgbClr val="067647">
              <a:alpha val="9000"/>
            </a:srgbClr>
          </a:solidFill>
          <a:ln/>
        </p:spPr>
      </p:sp>
      <p:sp>
        <p:nvSpPr>
          <p:cNvPr id="79" name="management items Normal-AG acidosis"/>
          <p:cNvSpPr txBox="1"/>
          <p:nvPr/>
        </p:nvSpPr>
        <p:spPr>
          <a:xfrm>
            <a:off x="4279392" y="6786505"/>
            <a:ext cx="3086100" cy="73443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Stop saline; balanced crystalloid⁹</a:t>
            </a:r>
            <a:endParaRPr lang="en-US" sz="1150" dirty="0"/>
          </a:p>
          <a:p>
            <a:pPr marL="114300" indent="-114300">
              <a:lnSpc>
                <a:spcPct val="90000"/>
              </a:lnSpc>
              <a:spcAft>
                <a:spcPts val="200"/>
              </a:spcAft>
              <a:buSzPct val="100000"/>
              <a:buChar char="•"/>
            </a:pPr>
            <a:r>
              <a:rPr lang="en-US" sz="1150" dirty="0">
                <a:solidFill>
                  <a:srgbClr val="0B1220"/>
                </a:solidFill>
              </a:rPr>
              <a:t>Alkali for RTA 1–2; type 4: lower K¹²</a:t>
            </a:r>
            <a:endParaRPr lang="en-US" sz="1150" dirty="0"/>
          </a:p>
        </p:txBody>
      </p:sp>
      <p:sp>
        <p:nvSpPr>
          <p:cNvPr id="80" name="management Metabolic alkalosis"/>
          <p:cNvSpPr/>
          <p:nvPr/>
        </p:nvSpPr>
        <p:spPr>
          <a:xfrm>
            <a:off x="7580376" y="6717925"/>
            <a:ext cx="3223260" cy="871595"/>
          </a:xfrm>
          <a:prstGeom prst="roundRect">
            <a:avLst>
              <a:gd name="adj" fmla="val 6295"/>
            </a:avLst>
          </a:prstGeom>
          <a:solidFill>
            <a:srgbClr val="067647">
              <a:alpha val="9000"/>
            </a:srgbClr>
          </a:solidFill>
          <a:ln/>
        </p:spPr>
      </p:sp>
      <p:sp>
        <p:nvSpPr>
          <p:cNvPr id="81" name="management items Metabolic alkalosis"/>
          <p:cNvSpPr txBox="1"/>
          <p:nvPr/>
        </p:nvSpPr>
        <p:spPr>
          <a:xfrm>
            <a:off x="7648956" y="6786505"/>
            <a:ext cx="3086100" cy="73443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0.9% saline + KCl if Cl-responsive¹²</a:t>
            </a:r>
            <a:endParaRPr lang="en-US" sz="1150" dirty="0"/>
          </a:p>
          <a:p>
            <a:pPr marL="114300" indent="-114300">
              <a:lnSpc>
                <a:spcPct val="90000"/>
              </a:lnSpc>
              <a:spcAft>
                <a:spcPts val="200"/>
              </a:spcAft>
              <a:buSzPct val="100000"/>
              <a:buChar char="•"/>
            </a:pPr>
            <a:r>
              <a:rPr lang="en-US" sz="1150" dirty="0">
                <a:solidFill>
                  <a:srgbClr val="0B1220"/>
                </a:solidFill>
              </a:rPr>
              <a:t>Overloaded: acetazolamide¹²</a:t>
            </a:r>
            <a:endParaRPr lang="en-US" sz="1150" dirty="0"/>
          </a:p>
          <a:p>
            <a:pPr marL="114300" indent="-114300">
              <a:lnSpc>
                <a:spcPct val="90000"/>
              </a:lnSpc>
              <a:spcAft>
                <a:spcPts val="200"/>
              </a:spcAft>
              <a:buSzPct val="100000"/>
              <a:buChar char="•"/>
            </a:pPr>
            <a:r>
              <a:rPr lang="en-US" sz="1150" dirty="0">
                <a:solidFill>
                  <a:srgbClr val="0B1220"/>
                </a:solidFill>
              </a:rPr>
              <a:t>Aldosterone excess: amiloride or MRA¹²</a:t>
            </a:r>
            <a:endParaRPr lang="en-US" sz="1150" dirty="0"/>
          </a:p>
        </p:txBody>
      </p:sp>
      <p:sp>
        <p:nvSpPr>
          <p:cNvPr id="82" name="management Respiratory"/>
          <p:cNvSpPr/>
          <p:nvPr/>
        </p:nvSpPr>
        <p:spPr>
          <a:xfrm>
            <a:off x="10949940" y="6717925"/>
            <a:ext cx="3223260" cy="871595"/>
          </a:xfrm>
          <a:prstGeom prst="roundRect">
            <a:avLst>
              <a:gd name="adj" fmla="val 6295"/>
            </a:avLst>
          </a:prstGeom>
          <a:solidFill>
            <a:srgbClr val="067647">
              <a:alpha val="9000"/>
            </a:srgbClr>
          </a:solidFill>
          <a:ln/>
        </p:spPr>
      </p:sp>
      <p:sp>
        <p:nvSpPr>
          <p:cNvPr id="83" name="management items Respiratory"/>
          <p:cNvSpPr txBox="1"/>
          <p:nvPr/>
        </p:nvSpPr>
        <p:spPr>
          <a:xfrm>
            <a:off x="11018520" y="6786505"/>
            <a:ext cx="3086100" cy="73443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NIV or ventilate; reverse opioids</a:t>
            </a:r>
            <a:endParaRPr lang="en-US" sz="1150" dirty="0"/>
          </a:p>
          <a:p>
            <a:pPr marL="114300" indent="-114300">
              <a:lnSpc>
                <a:spcPct val="90000"/>
              </a:lnSpc>
              <a:spcAft>
                <a:spcPts val="200"/>
              </a:spcAft>
              <a:buSzPct val="100000"/>
              <a:buChar char="•"/>
            </a:pPr>
            <a:r>
              <a:rPr lang="en-US" sz="1150" dirty="0">
                <a:solidFill>
                  <a:srgbClr val="0B1220"/>
                </a:solidFill>
              </a:rPr>
              <a:t>No NaHCO3 for respiratory acidosis¹²</a:t>
            </a:r>
            <a:endParaRPr lang="en-US" sz="1150" dirty="0"/>
          </a:p>
          <a:p>
            <a:pPr marL="114300" indent="-114300">
              <a:lnSpc>
                <a:spcPct val="90000"/>
              </a:lnSpc>
              <a:spcAft>
                <a:spcPts val="200"/>
              </a:spcAft>
              <a:buSzPct val="100000"/>
              <a:buChar char="•"/>
            </a:pPr>
            <a:r>
              <a:rPr lang="en-US" sz="1150" dirty="0">
                <a:solidFill>
                  <a:srgbClr val="0B1220"/>
                </a:solidFill>
              </a:rPr>
              <a:t>Alkalosis: treat hypoxemia, pain, cause</a:t>
            </a:r>
            <a:endParaRPr lang="en-US" sz="1150" dirty="0"/>
          </a:p>
        </p:txBody>
      </p:sp>
      <p:pic>
        <p:nvPicPr>
          <p:cNvPr id="84"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5" name="Brand"/>
          <p:cNvSpPr txBox="1"/>
          <p:nvPr/>
        </p:nvSpPr>
        <p:spPr>
          <a:xfrm>
            <a:off x="731520" y="7717536"/>
            <a:ext cx="2084268"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stethopedia.ca/approach/acid-base</a:t>
            </a:r>
            <a:endParaRPr lang="en-US" sz="900" dirty="0"/>
          </a:p>
        </p:txBody>
      </p:sp>
      <p:sp>
        <p:nvSpPr>
          <p:cNvPr id="86" name="Evidence"/>
          <p:cNvSpPr txBox="1"/>
          <p:nvPr/>
        </p:nvSpPr>
        <p:spPr>
          <a:xfrm>
            <a:off x="3135828" y="7717536"/>
            <a:ext cx="11037372"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Berend 2014, N Engl J Med</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Figge 1998, Crit Care Med</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Byrne 2014, Respirology</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Stolbach 2008, Acad Emerg Med</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Batlle 1988, N Engl J Med</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Kraut 2018, N Engl J Med</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Kraut 2014, N Engl J Med</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Jung 2025, JAMA</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Prescott 2026, Crit Care Med</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Juurlink 2015, Ann Emerg Med</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¹¹ Emmett 2020, Clin J Am Soc Nephrol</a:t>
            </a:r>
            <a:pPr indent="0" marL="0">
              <a:buNone/>
            </a:pPr>
            <a:r>
              <a:rPr lang="en-US" sz="850" dirty="0">
                <a:solidFill>
                  <a:srgbClr val="64748B"/>
                </a:solidFill>
              </a:rPr>
              <a:t>   </a:t>
            </a:r>
            <a:pPr indent="0" marL="0">
              <a:buNone/>
            </a:pPr>
            <a:r>
              <a:rPr lang="en-US" sz="850" dirty="0">
                <a:solidFill>
                  <a:srgbClr val="64748B"/>
                </a:solidFill>
              </a:rPr>
              <a:t>¹² Manual 2024–25, pp. 102–103</a:t>
            </a:r>
            <a:endParaRPr lang="en-US" sz="8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Anemia</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HEMATOLOGY</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301877"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&lt;70 g/L</a:t>
            </a:r>
            <a:endParaRPr lang="en-US" sz="2600" dirty="0"/>
          </a:p>
        </p:txBody>
      </p:sp>
      <p:sp>
        <p:nvSpPr>
          <p:cNvPr id="6" name="Key rule text"/>
          <p:cNvSpPr txBox="1"/>
          <p:nvPr/>
        </p:nvSpPr>
        <p:spPr>
          <a:xfrm>
            <a:off x="10025253" y="301752"/>
            <a:ext cx="4019931"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Restrictive transfusion (AABB 2023)¹</a:t>
            </a:r>
            <a:endParaRPr lang="en-US" sz="850" dirty="0"/>
          </a:p>
          <a:p>
            <a:pPr indent="0" marL="0">
              <a:buNone/>
            </a:pPr>
            <a:r>
              <a:rPr lang="en-US" sz="1050" dirty="0">
                <a:solidFill>
                  <a:srgbClr val="334155"/>
                </a:solidFill>
              </a:rPr>
              <a:t>Hb trigger, stable inpatients; &lt;80 g/L if CV disease or ortho surgery</a:t>
            </a:r>
            <a:endParaRPr lang="en-US" sz="850" dirty="0"/>
          </a:p>
        </p:txBody>
      </p:sp>
      <p:sp>
        <p:nvSpPr>
          <p:cNvPr id="7" name="Presentation"/>
          <p:cNvSpPr/>
          <p:nvPr/>
        </p:nvSpPr>
        <p:spPr>
          <a:xfrm>
            <a:off x="457200" y="1261872"/>
            <a:ext cx="1783080" cy="1230401"/>
          </a:xfrm>
          <a:prstGeom prst="roundRect">
            <a:avLst>
              <a:gd name="adj" fmla="val 5202"/>
            </a:avLst>
          </a:prstGeom>
          <a:solidFill>
            <a:srgbClr val="0B2540"/>
          </a:solidFill>
          <a:ln w="12700">
            <a:solidFill>
              <a:srgbClr val="0B2540"/>
            </a:solidFill>
          </a:ln>
        </p:spPr>
        <p:txBody>
          <a:bodyPr wrap="square" lIns="68580" tIns="68580" rIns="68580" bIns="68580" rtlCol="0" anchor="ctr"/>
          <a:lstStyle/>
          <a:p>
            <a:pPr algn="l" indent="0" marL="0">
              <a:buNone/>
            </a:pPr>
            <a:r>
              <a:rPr lang="en-US" sz="1200" b="1" dirty="0">
                <a:solidFill>
                  <a:srgbClr val="FFFFFF"/>
                </a:solidFill>
              </a:rPr>
              <a:t>Hb &lt;130 g/L (men) or &lt;120 g/L (women), or a fall from baseline</a:t>
            </a:r>
            <a:endParaRPr lang="en-US" sz="1200" dirty="0"/>
          </a:p>
        </p:txBody>
      </p:sp>
      <p:sp>
        <p:nvSpPr>
          <p:cNvPr id="8" name="Step 1"/>
          <p:cNvSpPr/>
          <p:nvPr/>
        </p:nvSpPr>
        <p:spPr>
          <a:xfrm>
            <a:off x="2514600" y="1261872"/>
            <a:ext cx="2057400" cy="1230401"/>
          </a:xfrm>
          <a:prstGeom prst="roundRect">
            <a:avLst>
              <a:gd name="adj" fmla="val 5202"/>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Bleeding, diet, drug, alcohol history; CBC with MCV, RDW, other cell lines vs prior; smear¹¹</a:t>
            </a:r>
            <a:endParaRPr lang="en-US" sz="1200" dirty="0"/>
          </a:p>
        </p:txBody>
      </p:sp>
      <p:sp>
        <p:nvSpPr>
          <p:cNvPr id="9" name="Step 2"/>
          <p:cNvSpPr/>
          <p:nvPr/>
        </p:nvSpPr>
        <p:spPr>
          <a:xfrm>
            <a:off x="4846320" y="1261872"/>
            <a:ext cx="2057400" cy="1230401"/>
          </a:xfrm>
          <a:prstGeom prst="roundRect">
            <a:avLst>
              <a:gd name="adj" fmla="val 5202"/>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Reticulocyte index; draw iron, B12, folate, hemolysis labs and T&amp;S before transfusing¹¹</a:t>
            </a:r>
            <a:endParaRPr lang="en-US" sz="1200" dirty="0"/>
          </a:p>
        </p:txBody>
      </p:sp>
      <p:sp>
        <p:nvSpPr>
          <p:cNvPr id="10" name="Decision"/>
          <p:cNvSpPr/>
          <p:nvPr/>
        </p:nvSpPr>
        <p:spPr>
          <a:xfrm>
            <a:off x="7178040" y="1261872"/>
            <a:ext cx="1463040" cy="1230401"/>
          </a:xfrm>
          <a:prstGeom prst="roundRect">
            <a:avLst>
              <a:gd name="adj" fmla="val 5202"/>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200" b="1" dirty="0">
                <a:solidFill>
                  <a:srgbClr val="075A8C"/>
                </a:solidFill>
                <a:latin typeface="Poppins" pitchFamily="34" charset="0"/>
                <a:ea typeface="Poppins" pitchFamily="34" charset="-122"/>
                <a:cs typeface="Poppins" pitchFamily="34" charset="-120"/>
              </a:rPr>
              <a:t>Unstable, bleeding or hemolyzing?</a:t>
            </a:r>
            <a:endParaRPr lang="en-US" sz="1200" dirty="0"/>
          </a:p>
        </p:txBody>
      </p:sp>
      <p:sp>
        <p:nvSpPr>
          <p:cNvPr id="11" name="Arrow"/>
          <p:cNvSpPr/>
          <p:nvPr/>
        </p:nvSpPr>
        <p:spPr>
          <a:xfrm>
            <a:off x="2276856" y="1877073"/>
            <a:ext cx="201168" cy="0"/>
          </a:xfrm>
          <a:prstGeom prst="line">
            <a:avLst/>
          </a:prstGeom>
          <a:noFill/>
          <a:ln w="19050">
            <a:solidFill>
              <a:srgbClr val="CBD5E1"/>
            </a:solidFill>
            <a:prstDash val="solid"/>
            <a:tailEnd type="triangle"/>
          </a:ln>
        </p:spPr>
      </p:sp>
      <p:sp>
        <p:nvSpPr>
          <p:cNvPr id="12" name="Arrow"/>
          <p:cNvSpPr/>
          <p:nvPr/>
        </p:nvSpPr>
        <p:spPr>
          <a:xfrm>
            <a:off x="4608576" y="1877073"/>
            <a:ext cx="201168" cy="0"/>
          </a:xfrm>
          <a:prstGeom prst="line">
            <a:avLst/>
          </a:prstGeom>
          <a:noFill/>
          <a:ln w="19050">
            <a:solidFill>
              <a:srgbClr val="CBD5E1"/>
            </a:solidFill>
            <a:prstDash val="solid"/>
            <a:tailEnd type="triangle"/>
          </a:ln>
        </p:spPr>
      </p:sp>
      <p:sp>
        <p:nvSpPr>
          <p:cNvPr id="13" name="Arrow"/>
          <p:cNvSpPr/>
          <p:nvPr/>
        </p:nvSpPr>
        <p:spPr>
          <a:xfrm>
            <a:off x="6940296" y="1877073"/>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230401"/>
          </a:xfrm>
          <a:prstGeom prst="roundRect">
            <a:avLst>
              <a:gd name="adj" fmla="val 5202"/>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34010"/>
          </a:xfrm>
          <a:prstGeom prst="roundRect">
            <a:avLst>
              <a:gd name="adj" fmla="val 19163"/>
            </a:avLst>
          </a:prstGeom>
          <a:solidFill>
            <a:srgbClr val="B42318"/>
          </a:solidFill>
          <a:ln w="15875">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Unstable: resuscitate; urgent GI or hematology⁸˒¹¹</a:t>
            </a:r>
            <a:endParaRPr lang="en-US" sz="1250" dirty="0"/>
          </a:p>
        </p:txBody>
      </p:sp>
      <p:sp>
        <p:nvSpPr>
          <p:cNvPr id="16" name="Red flag items 1"/>
          <p:cNvSpPr txBox="1"/>
          <p:nvPr/>
        </p:nvSpPr>
        <p:spPr>
          <a:xfrm>
            <a:off x="8983980" y="1641602"/>
            <a:ext cx="2505456" cy="546125"/>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Shock: low BP, tachycardia</a:t>
            </a:r>
            <a:endParaRPr lang="en-US" sz="1150" dirty="0"/>
          </a:p>
          <a:p>
            <a:pPr marL="114300" indent="-114300">
              <a:lnSpc>
                <a:spcPct val="90000"/>
              </a:lnSpc>
              <a:spcAft>
                <a:spcPts val="150"/>
              </a:spcAft>
              <a:buSzPct val="100000"/>
              <a:buChar char="•"/>
            </a:pPr>
            <a:r>
              <a:rPr lang="en-US" sz="1150" dirty="0">
                <a:solidFill>
                  <a:srgbClr val="0B1220"/>
                </a:solidFill>
              </a:rPr>
              <a:t>Angina or dyspnea at rest</a:t>
            </a:r>
            <a:endParaRPr lang="en-US" sz="1150" dirty="0"/>
          </a:p>
          <a:p>
            <a:pPr marL="114300" indent="-114300">
              <a:lnSpc>
                <a:spcPct val="90000"/>
              </a:lnSpc>
              <a:spcAft>
                <a:spcPts val="150"/>
              </a:spcAft>
              <a:buSzPct val="100000"/>
              <a:buChar char="•"/>
            </a:pPr>
            <a:r>
              <a:rPr lang="en-US" sz="1150" dirty="0">
                <a:solidFill>
                  <a:srgbClr val="0B1220"/>
                </a:solidFill>
              </a:rPr>
              <a:t>Pancytopenia or blasts on smear</a:t>
            </a:r>
            <a:endParaRPr lang="en-US" sz="1150" dirty="0"/>
          </a:p>
        </p:txBody>
      </p:sp>
      <p:sp>
        <p:nvSpPr>
          <p:cNvPr id="17" name="Red flag items 2"/>
          <p:cNvSpPr txBox="1"/>
          <p:nvPr/>
        </p:nvSpPr>
        <p:spPr>
          <a:xfrm>
            <a:off x="11599164" y="1641602"/>
            <a:ext cx="2505456" cy="546125"/>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Melena, hematemesis or BRBPR</a:t>
            </a:r>
            <a:endParaRPr lang="en-US" sz="1150" dirty="0"/>
          </a:p>
          <a:p>
            <a:pPr marL="114300" indent="-114300">
              <a:lnSpc>
                <a:spcPct val="90000"/>
              </a:lnSpc>
              <a:spcAft>
                <a:spcPts val="150"/>
              </a:spcAft>
              <a:buSzPct val="100000"/>
              <a:buChar char="•"/>
            </a:pPr>
            <a:r>
              <a:rPr lang="en-US" sz="1150" dirty="0">
                <a:solidFill>
                  <a:srgbClr val="0B1220"/>
                </a:solidFill>
              </a:rPr>
              <a:t>Schistocytes, low platelets: TTP?</a:t>
            </a:r>
            <a:endParaRPr lang="en-US" sz="1150" dirty="0"/>
          </a:p>
          <a:p>
            <a:pPr marL="114300" indent="-114300">
              <a:lnSpc>
                <a:spcPct val="90000"/>
              </a:lnSpc>
              <a:spcAft>
                <a:spcPts val="150"/>
              </a:spcAft>
              <a:buSzPct val="100000"/>
              <a:buChar char="•"/>
            </a:pPr>
            <a:r>
              <a:rPr lang="en-US" sz="1150" dirty="0">
                <a:solidFill>
                  <a:srgbClr val="0B1220"/>
                </a:solidFill>
              </a:rPr>
              <a:t>Fast Hb fall, jaundice, dark urine</a:t>
            </a:r>
            <a:endParaRPr lang="en-US" sz="1150" dirty="0"/>
          </a:p>
        </p:txBody>
      </p:sp>
      <p:sp>
        <p:nvSpPr>
          <p:cNvPr id="18" name="Red flag action"/>
          <p:cNvSpPr txBox="1"/>
          <p:nvPr/>
        </p:nvSpPr>
        <p:spPr>
          <a:xfrm>
            <a:off x="8983980" y="2260879"/>
            <a:ext cx="5120640" cy="181102"/>
          </a:xfrm>
          <a:prstGeom prst="rect">
            <a:avLst/>
          </a:prstGeom>
          <a:noFill/>
          <a:ln/>
        </p:spPr>
        <p:txBody>
          <a:bodyPr wrap="square" lIns="0" tIns="0" rIns="0" bIns="0" rtlCol="0" anchor="b"/>
          <a:lstStyle/>
          <a:p>
            <a:pPr indent="0" marL="0">
              <a:buNone/>
            </a:pPr>
            <a:r>
              <a:rPr lang="en-US" sz="1150" b="1" dirty="0">
                <a:solidFill>
                  <a:srgbClr val="B42318"/>
                </a:solidFill>
              </a:rPr>
              <a:t>→ Bleed/shock: transfuse now, not by Hb; MI: consider &lt;100 g/L⁹˒¹¹</a:t>
            </a:r>
            <a:endParaRPr lang="en-US" sz="1150" dirty="0"/>
          </a:p>
        </p:txBody>
      </p:sp>
      <p:sp>
        <p:nvSpPr>
          <p:cNvPr id="19" name="Yes arrow"/>
          <p:cNvSpPr/>
          <p:nvPr/>
        </p:nvSpPr>
        <p:spPr>
          <a:xfrm>
            <a:off x="8677656" y="1877073"/>
            <a:ext cx="201168" cy="0"/>
          </a:xfrm>
          <a:prstGeom prst="line">
            <a:avLst/>
          </a:prstGeom>
          <a:noFill/>
          <a:ln w="22225">
            <a:solidFill>
              <a:srgbClr val="B42318"/>
            </a:solidFill>
            <a:prstDash val="solid"/>
            <a:tailEnd type="triangle"/>
          </a:ln>
        </p:spPr>
      </p:sp>
      <p:sp>
        <p:nvSpPr>
          <p:cNvPr id="20" name="Yes label"/>
          <p:cNvSpPr txBox="1"/>
          <p:nvPr/>
        </p:nvSpPr>
        <p:spPr>
          <a:xfrm>
            <a:off x="8641080" y="1657617"/>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492273"/>
            <a:ext cx="0" cy="438912"/>
          </a:xfrm>
          <a:prstGeom prst="line">
            <a:avLst/>
          </a:prstGeom>
          <a:noFill/>
          <a:ln w="19050">
            <a:solidFill>
              <a:srgbClr val="CBD5E1"/>
            </a:solidFill>
            <a:prstDash val="solid"/>
          </a:ln>
        </p:spPr>
      </p:sp>
      <p:sp>
        <p:nvSpPr>
          <p:cNvPr id="22" name="Bus"/>
          <p:cNvSpPr/>
          <p:nvPr/>
        </p:nvSpPr>
        <p:spPr>
          <a:xfrm>
            <a:off x="2452878" y="2931185"/>
            <a:ext cx="10108692" cy="0"/>
          </a:xfrm>
          <a:prstGeom prst="line">
            <a:avLst/>
          </a:prstGeom>
          <a:noFill/>
          <a:ln w="19050">
            <a:solidFill>
              <a:srgbClr val="CBD5E1"/>
            </a:solidFill>
            <a:prstDash val="solid"/>
          </a:ln>
        </p:spPr>
      </p:sp>
      <p:sp>
        <p:nvSpPr>
          <p:cNvPr id="23" name="Arrow"/>
          <p:cNvSpPr/>
          <p:nvPr/>
        </p:nvSpPr>
        <p:spPr>
          <a:xfrm>
            <a:off x="2452878" y="2931185"/>
            <a:ext cx="0" cy="155448"/>
          </a:xfrm>
          <a:prstGeom prst="line">
            <a:avLst/>
          </a:prstGeom>
          <a:noFill/>
          <a:ln w="19050">
            <a:solidFill>
              <a:srgbClr val="CBD5E1"/>
            </a:solidFill>
            <a:prstDash val="solid"/>
            <a:tailEnd type="triangle"/>
          </a:ln>
        </p:spPr>
      </p:sp>
      <p:sp>
        <p:nvSpPr>
          <p:cNvPr id="24" name="Arrow"/>
          <p:cNvSpPr/>
          <p:nvPr/>
        </p:nvSpPr>
        <p:spPr>
          <a:xfrm>
            <a:off x="5822442" y="2931185"/>
            <a:ext cx="0" cy="155448"/>
          </a:xfrm>
          <a:prstGeom prst="line">
            <a:avLst/>
          </a:prstGeom>
          <a:noFill/>
          <a:ln w="19050">
            <a:solidFill>
              <a:srgbClr val="CBD5E1"/>
            </a:solidFill>
            <a:prstDash val="solid"/>
            <a:tailEnd type="triangle"/>
          </a:ln>
        </p:spPr>
      </p:sp>
      <p:sp>
        <p:nvSpPr>
          <p:cNvPr id="25" name="Arrow"/>
          <p:cNvSpPr/>
          <p:nvPr/>
        </p:nvSpPr>
        <p:spPr>
          <a:xfrm>
            <a:off x="9192006" y="2931185"/>
            <a:ext cx="0" cy="155448"/>
          </a:xfrm>
          <a:prstGeom prst="line">
            <a:avLst/>
          </a:prstGeom>
          <a:noFill/>
          <a:ln w="19050">
            <a:solidFill>
              <a:srgbClr val="CBD5E1"/>
            </a:solidFill>
            <a:prstDash val="solid"/>
            <a:tailEnd type="triangle"/>
          </a:ln>
        </p:spPr>
      </p:sp>
      <p:sp>
        <p:nvSpPr>
          <p:cNvPr id="26" name="Arrow"/>
          <p:cNvSpPr/>
          <p:nvPr/>
        </p:nvSpPr>
        <p:spPr>
          <a:xfrm>
            <a:off x="12561570" y="2931185"/>
            <a:ext cx="0" cy="155448"/>
          </a:xfrm>
          <a:prstGeom prst="line">
            <a:avLst/>
          </a:prstGeom>
          <a:noFill/>
          <a:ln w="19050">
            <a:solidFill>
              <a:srgbClr val="CBD5E1"/>
            </a:solidFill>
            <a:prstDash val="solid"/>
            <a:tailEnd type="triangle"/>
          </a:ln>
        </p:spPr>
      </p:sp>
      <p:sp>
        <p:nvSpPr>
          <p:cNvPr id="27" name="Branch question"/>
          <p:cNvSpPr/>
          <p:nvPr/>
        </p:nvSpPr>
        <p:spPr>
          <a:xfrm>
            <a:off x="6425678" y="2602001"/>
            <a:ext cx="2967764"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50" b="1" dirty="0">
                <a:solidFill>
                  <a:srgbClr val="075A8C"/>
                </a:solidFill>
              </a:rPr>
              <a:t>If not: reticulocyte index, then MCV?</a:t>
            </a:r>
            <a:endParaRPr lang="en-US" sz="1150" dirty="0"/>
          </a:p>
        </p:txBody>
      </p:sp>
      <p:sp>
        <p:nvSpPr>
          <p:cNvPr id="28" name="Branch Microcytic (RI &lt;2%)"/>
          <p:cNvSpPr/>
          <p:nvPr/>
        </p:nvSpPr>
        <p:spPr>
          <a:xfrm>
            <a:off x="841248" y="3114065"/>
            <a:ext cx="3223260" cy="334010"/>
          </a:xfrm>
          <a:prstGeom prst="roundRect">
            <a:avLst>
              <a:gd name="adj" fmla="val 19163"/>
            </a:avLst>
          </a:prstGeom>
          <a:solidFill>
            <a:srgbClr val="067647"/>
          </a:solidFill>
          <a:ln w="12700">
            <a:solidFill>
              <a:srgbClr val="067647"/>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Microcytic (RI &lt;2%)</a:t>
            </a:r>
            <a:pPr indent="0" marL="0">
              <a:buNone/>
            </a:pPr>
            <a:r>
              <a:rPr lang="en-US" sz="1050" dirty="0">
                <a:solidFill>
                  <a:srgbClr val="FFFFFF"/>
                </a:solidFill>
              </a:rPr>
              <a:t>  MCV &lt;80 fL</a:t>
            </a:r>
            <a:endParaRPr lang="en-US" sz="1250" dirty="0"/>
          </a:p>
        </p:txBody>
      </p:sp>
      <p:sp>
        <p:nvSpPr>
          <p:cNvPr id="29" name="Branch Normocytic (RI &lt;2%)"/>
          <p:cNvSpPr/>
          <p:nvPr/>
        </p:nvSpPr>
        <p:spPr>
          <a:xfrm>
            <a:off x="4210812" y="3114065"/>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Normocytic (RI &lt;2%)</a:t>
            </a:r>
            <a:pPr indent="0" marL="0">
              <a:buNone/>
            </a:pPr>
            <a:r>
              <a:rPr lang="en-US" sz="1050" dirty="0">
                <a:solidFill>
                  <a:srgbClr val="FFFFFF"/>
                </a:solidFill>
              </a:rPr>
              <a:t>  MCV 80–99 fL</a:t>
            </a:r>
            <a:endParaRPr lang="en-US" sz="1250" dirty="0"/>
          </a:p>
        </p:txBody>
      </p:sp>
      <p:sp>
        <p:nvSpPr>
          <p:cNvPr id="30" name="Branch Macrocytic (RI &lt;2%)"/>
          <p:cNvSpPr/>
          <p:nvPr/>
        </p:nvSpPr>
        <p:spPr>
          <a:xfrm>
            <a:off x="7580376" y="3114065"/>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Macrocytic (RI &lt;2%)</a:t>
            </a:r>
            <a:pPr indent="0" marL="0">
              <a:buNone/>
            </a:pPr>
            <a:r>
              <a:rPr lang="en-US" sz="1050" dirty="0">
                <a:solidFill>
                  <a:srgbClr val="FFFFFF"/>
                </a:solidFill>
              </a:rPr>
              <a:t>  MCV ≥100 fL</a:t>
            </a:r>
            <a:endParaRPr lang="en-US" sz="1250" dirty="0"/>
          </a:p>
        </p:txBody>
      </p:sp>
      <p:sp>
        <p:nvSpPr>
          <p:cNvPr id="31" name="Branch Hemolysis or blood loss"/>
          <p:cNvSpPr/>
          <p:nvPr/>
        </p:nvSpPr>
        <p:spPr>
          <a:xfrm>
            <a:off x="10949940" y="3114065"/>
            <a:ext cx="3223260" cy="334010"/>
          </a:xfrm>
          <a:prstGeom prst="roundRect">
            <a:avLst>
              <a:gd name="adj" fmla="val 19163"/>
            </a:avLst>
          </a:prstGeom>
          <a:solidFill>
            <a:srgbClr val="B42318"/>
          </a:solidFill>
          <a:ln w="12700">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Hemolysis or blood loss</a:t>
            </a:r>
            <a:pPr indent="0" marL="0">
              <a:buNone/>
            </a:pPr>
            <a:r>
              <a:rPr lang="en-US" sz="1050" dirty="0">
                <a:solidFill>
                  <a:srgbClr val="FFFFFF"/>
                </a:solidFill>
              </a:rPr>
              <a:t>  RI &gt;2%</a:t>
            </a:r>
            <a:endParaRPr lang="en-US" sz="1250" dirty="0"/>
          </a:p>
        </p:txBody>
      </p:sp>
      <p:sp>
        <p:nvSpPr>
          <p:cNvPr id="32" name="Row label CAUSES"/>
          <p:cNvSpPr/>
          <p:nvPr/>
        </p:nvSpPr>
        <p:spPr>
          <a:xfrm>
            <a:off x="457200" y="3539515"/>
            <a:ext cx="292608" cy="972725"/>
          </a:xfrm>
          <a:prstGeom prst="roundRect">
            <a:avLst>
              <a:gd name="adj" fmla="val 18750"/>
            </a:avLst>
          </a:prstGeom>
          <a:solidFill>
            <a:srgbClr val="0B2540"/>
          </a:solidFill>
          <a:ln/>
        </p:spPr>
      </p:sp>
      <p:sp>
        <p:nvSpPr>
          <p:cNvPr id="33" name="Row label text CAUSES"/>
          <p:cNvSpPr txBox="1"/>
          <p:nvPr/>
        </p:nvSpPr>
        <p:spPr>
          <a:xfrm rot="16200000">
            <a:off x="117142" y="3879574"/>
            <a:ext cx="97272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Microcytic (RI &lt;2%)"/>
          <p:cNvSpPr/>
          <p:nvPr/>
        </p:nvSpPr>
        <p:spPr>
          <a:xfrm>
            <a:off x="841248" y="3539515"/>
            <a:ext cx="3223260" cy="972725"/>
          </a:xfrm>
          <a:prstGeom prst="roundRect">
            <a:avLst>
              <a:gd name="adj" fmla="val 5640"/>
            </a:avLst>
          </a:prstGeom>
          <a:solidFill>
            <a:srgbClr val="FFFFFF"/>
          </a:solidFill>
          <a:ln w="9525">
            <a:solidFill>
              <a:srgbClr val="CBD5E1"/>
            </a:solidFill>
            <a:prstDash val="solid"/>
          </a:ln>
        </p:spPr>
      </p:sp>
      <p:sp>
        <p:nvSpPr>
          <p:cNvPr id="35" name="causes items Microcytic (RI &lt;2%)"/>
          <p:cNvSpPr txBox="1"/>
          <p:nvPr/>
        </p:nvSpPr>
        <p:spPr>
          <a:xfrm>
            <a:off x="909828" y="360809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Iron deficiency: blood loss, malabsorption</a:t>
            </a:r>
            <a:endParaRPr lang="en-US" sz="1200" dirty="0"/>
          </a:p>
          <a:p>
            <a:pPr marL="114300" indent="-114300">
              <a:lnSpc>
                <a:spcPct val="90000"/>
              </a:lnSpc>
              <a:spcAft>
                <a:spcPts val="200"/>
              </a:spcAft>
              <a:buSzPct val="100000"/>
              <a:buChar char="•"/>
            </a:pPr>
            <a:r>
              <a:rPr lang="en-US" sz="1200" b="1" dirty="0">
                <a:solidFill>
                  <a:srgbClr val="B42318"/>
                </a:solidFill>
              </a:rPr>
              <a:t>Occult GI cancer causing iron loss</a:t>
            </a:r>
            <a:endParaRPr lang="en-US" sz="1200" dirty="0"/>
          </a:p>
          <a:p>
            <a:pPr marL="114300" indent="-114300">
              <a:lnSpc>
                <a:spcPct val="90000"/>
              </a:lnSpc>
              <a:spcAft>
                <a:spcPts val="200"/>
              </a:spcAft>
              <a:buSzPct val="100000"/>
              <a:buChar char="•"/>
            </a:pPr>
            <a:r>
              <a:rPr lang="en-US" sz="1200" dirty="0">
                <a:solidFill>
                  <a:srgbClr val="0B1220"/>
                </a:solidFill>
              </a:rPr>
              <a:t>Inflammation; thalassemia trait; lead</a:t>
            </a:r>
            <a:endParaRPr lang="en-US" sz="1200" dirty="0"/>
          </a:p>
        </p:txBody>
      </p:sp>
      <p:sp>
        <p:nvSpPr>
          <p:cNvPr id="36" name="Chevron"/>
          <p:cNvSpPr/>
          <p:nvPr/>
        </p:nvSpPr>
        <p:spPr>
          <a:xfrm rot="10800000">
            <a:off x="2388870" y="4535100"/>
            <a:ext cx="128016" cy="64008"/>
          </a:xfrm>
          <a:prstGeom prst="triangle">
            <a:avLst/>
          </a:prstGeom>
          <a:solidFill>
            <a:srgbClr val="CBD5E1"/>
          </a:solidFill>
          <a:ln/>
        </p:spPr>
      </p:sp>
      <p:sp>
        <p:nvSpPr>
          <p:cNvPr id="37" name="causes Normocytic (RI &lt;2%)"/>
          <p:cNvSpPr/>
          <p:nvPr/>
        </p:nvSpPr>
        <p:spPr>
          <a:xfrm>
            <a:off x="4210812" y="3539515"/>
            <a:ext cx="3223260" cy="972725"/>
          </a:xfrm>
          <a:prstGeom prst="roundRect">
            <a:avLst>
              <a:gd name="adj" fmla="val 5640"/>
            </a:avLst>
          </a:prstGeom>
          <a:solidFill>
            <a:srgbClr val="FFFFFF"/>
          </a:solidFill>
          <a:ln w="9525">
            <a:solidFill>
              <a:srgbClr val="CBD5E1"/>
            </a:solidFill>
            <a:prstDash val="solid"/>
          </a:ln>
        </p:spPr>
      </p:sp>
      <p:sp>
        <p:nvSpPr>
          <p:cNvPr id="38" name="causes items Normocytic (RI &lt;2%)"/>
          <p:cNvSpPr txBox="1"/>
          <p:nvPr/>
        </p:nvSpPr>
        <p:spPr>
          <a:xfrm>
            <a:off x="4279392" y="360809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Inflammation, CKD, endocrine</a:t>
            </a:r>
            <a:endParaRPr lang="en-US" sz="1200" dirty="0"/>
          </a:p>
          <a:p>
            <a:pPr marL="114300" indent="-114300">
              <a:lnSpc>
                <a:spcPct val="90000"/>
              </a:lnSpc>
              <a:spcAft>
                <a:spcPts val="200"/>
              </a:spcAft>
              <a:buSzPct val="100000"/>
              <a:buChar char="•"/>
            </a:pPr>
            <a:r>
              <a:rPr lang="en-US" sz="1200" b="1" dirty="0">
                <a:solidFill>
                  <a:srgbClr val="B42318"/>
                </a:solidFill>
              </a:rPr>
              <a:t>Acute bleed before retics rise</a:t>
            </a:r>
            <a:endParaRPr lang="en-US" sz="1200" dirty="0"/>
          </a:p>
          <a:p>
            <a:pPr marL="114300" indent="-114300">
              <a:lnSpc>
                <a:spcPct val="90000"/>
              </a:lnSpc>
              <a:spcAft>
                <a:spcPts val="200"/>
              </a:spcAft>
              <a:buSzPct val="100000"/>
              <a:buChar char="•"/>
            </a:pPr>
            <a:r>
              <a:rPr lang="en-US" sz="1200" b="1" dirty="0">
                <a:solidFill>
                  <a:srgbClr val="B42318"/>
                </a:solidFill>
              </a:rPr>
              <a:t>Marrow failure, myeloma, infiltration</a:t>
            </a:r>
            <a:endParaRPr lang="en-US" sz="1200" dirty="0"/>
          </a:p>
        </p:txBody>
      </p:sp>
      <p:sp>
        <p:nvSpPr>
          <p:cNvPr id="39" name="Chevron"/>
          <p:cNvSpPr/>
          <p:nvPr/>
        </p:nvSpPr>
        <p:spPr>
          <a:xfrm rot="10800000">
            <a:off x="5758434" y="4535100"/>
            <a:ext cx="128016" cy="64008"/>
          </a:xfrm>
          <a:prstGeom prst="triangle">
            <a:avLst/>
          </a:prstGeom>
          <a:solidFill>
            <a:srgbClr val="CBD5E1"/>
          </a:solidFill>
          <a:ln/>
        </p:spPr>
      </p:sp>
      <p:sp>
        <p:nvSpPr>
          <p:cNvPr id="40" name="causes Macrocytic (RI &lt;2%)"/>
          <p:cNvSpPr/>
          <p:nvPr/>
        </p:nvSpPr>
        <p:spPr>
          <a:xfrm>
            <a:off x="7580376" y="3539515"/>
            <a:ext cx="3223260" cy="972725"/>
          </a:xfrm>
          <a:prstGeom prst="roundRect">
            <a:avLst>
              <a:gd name="adj" fmla="val 5640"/>
            </a:avLst>
          </a:prstGeom>
          <a:solidFill>
            <a:srgbClr val="FFFFFF"/>
          </a:solidFill>
          <a:ln w="9525">
            <a:solidFill>
              <a:srgbClr val="CBD5E1"/>
            </a:solidFill>
            <a:prstDash val="solid"/>
          </a:ln>
        </p:spPr>
      </p:sp>
      <p:sp>
        <p:nvSpPr>
          <p:cNvPr id="41" name="causes items Macrocytic (RI &lt;2%)"/>
          <p:cNvSpPr txBox="1"/>
          <p:nvPr/>
        </p:nvSpPr>
        <p:spPr>
          <a:xfrm>
            <a:off x="7648956" y="360809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B12 deficiency: pernicious anemia</a:t>
            </a:r>
            <a:endParaRPr lang="en-US" sz="1200" dirty="0"/>
          </a:p>
          <a:p>
            <a:pPr marL="114300" indent="-114300">
              <a:lnSpc>
                <a:spcPct val="90000"/>
              </a:lnSpc>
              <a:spcAft>
                <a:spcPts val="200"/>
              </a:spcAft>
              <a:buSzPct val="100000"/>
              <a:buChar char="•"/>
            </a:pPr>
            <a:r>
              <a:rPr lang="en-US" sz="1200" dirty="0">
                <a:solidFill>
                  <a:srgbClr val="0B1220"/>
                </a:solidFill>
              </a:rPr>
              <a:t>Folate lack; alcohol; liver disease</a:t>
            </a:r>
            <a:endParaRPr lang="en-US" sz="1200" dirty="0"/>
          </a:p>
          <a:p>
            <a:pPr marL="114300" indent="-114300">
              <a:lnSpc>
                <a:spcPct val="90000"/>
              </a:lnSpc>
              <a:spcAft>
                <a:spcPts val="200"/>
              </a:spcAft>
              <a:buSzPct val="100000"/>
              <a:buChar char="•"/>
            </a:pPr>
            <a:r>
              <a:rPr lang="en-US" sz="1200" dirty="0">
                <a:solidFill>
                  <a:srgbClr val="0B1220"/>
                </a:solidFill>
              </a:rPr>
              <a:t>MTX, hydroxyurea, MDS, thyroid</a:t>
            </a:r>
            <a:endParaRPr lang="en-US" sz="1200" dirty="0"/>
          </a:p>
        </p:txBody>
      </p:sp>
      <p:sp>
        <p:nvSpPr>
          <p:cNvPr id="42" name="Chevron"/>
          <p:cNvSpPr/>
          <p:nvPr/>
        </p:nvSpPr>
        <p:spPr>
          <a:xfrm rot="10800000">
            <a:off x="9127998" y="4535100"/>
            <a:ext cx="128016" cy="64008"/>
          </a:xfrm>
          <a:prstGeom prst="triangle">
            <a:avLst/>
          </a:prstGeom>
          <a:solidFill>
            <a:srgbClr val="CBD5E1"/>
          </a:solidFill>
          <a:ln/>
        </p:spPr>
      </p:sp>
      <p:sp>
        <p:nvSpPr>
          <p:cNvPr id="43" name="causes Hemolysis or blood loss"/>
          <p:cNvSpPr/>
          <p:nvPr/>
        </p:nvSpPr>
        <p:spPr>
          <a:xfrm>
            <a:off x="10949940" y="3539515"/>
            <a:ext cx="3223260" cy="972725"/>
          </a:xfrm>
          <a:prstGeom prst="roundRect">
            <a:avLst>
              <a:gd name="adj" fmla="val 5640"/>
            </a:avLst>
          </a:prstGeom>
          <a:solidFill>
            <a:srgbClr val="FFFFFF"/>
          </a:solidFill>
          <a:ln w="9525">
            <a:solidFill>
              <a:srgbClr val="CBD5E1"/>
            </a:solidFill>
            <a:prstDash val="solid"/>
          </a:ln>
        </p:spPr>
      </p:sp>
      <p:sp>
        <p:nvSpPr>
          <p:cNvPr id="44" name="causes items Hemolysis or blood loss"/>
          <p:cNvSpPr txBox="1"/>
          <p:nvPr/>
        </p:nvSpPr>
        <p:spPr>
          <a:xfrm>
            <a:off x="11018520" y="360809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Bleeding: GI, retroperitoneal</a:t>
            </a:r>
            <a:endParaRPr lang="en-US" sz="1200" dirty="0"/>
          </a:p>
          <a:p>
            <a:pPr marL="114300" indent="-114300">
              <a:lnSpc>
                <a:spcPct val="90000"/>
              </a:lnSpc>
              <a:spcAft>
                <a:spcPts val="200"/>
              </a:spcAft>
              <a:buSzPct val="100000"/>
              <a:buChar char="•"/>
            </a:pPr>
            <a:r>
              <a:rPr lang="en-US" sz="1200" b="1" dirty="0">
                <a:solidFill>
                  <a:srgbClr val="B42318"/>
                </a:solidFill>
              </a:rPr>
              <a:t>TTP/HUS/DIC; autoimmune hemolysis</a:t>
            </a:r>
            <a:endParaRPr lang="en-US" sz="1200" dirty="0"/>
          </a:p>
          <a:p>
            <a:pPr marL="114300" indent="-114300">
              <a:lnSpc>
                <a:spcPct val="90000"/>
              </a:lnSpc>
              <a:spcAft>
                <a:spcPts val="200"/>
              </a:spcAft>
              <a:buSzPct val="100000"/>
              <a:buChar char="•"/>
            </a:pPr>
            <a:r>
              <a:rPr lang="en-US" sz="1200" dirty="0">
                <a:solidFill>
                  <a:srgbClr val="0B1220"/>
                </a:solidFill>
              </a:rPr>
              <a:t>G6PD, sickle cell, spherocytosis, valve</a:t>
            </a:r>
            <a:endParaRPr lang="en-US" sz="1200" dirty="0"/>
          </a:p>
        </p:txBody>
      </p:sp>
      <p:sp>
        <p:nvSpPr>
          <p:cNvPr id="45" name="Chevron"/>
          <p:cNvSpPr/>
          <p:nvPr/>
        </p:nvSpPr>
        <p:spPr>
          <a:xfrm rot="10800000">
            <a:off x="12497562" y="4535100"/>
            <a:ext cx="128016" cy="64008"/>
          </a:xfrm>
          <a:prstGeom prst="triangle">
            <a:avLst/>
          </a:prstGeom>
          <a:solidFill>
            <a:srgbClr val="CBD5E1"/>
          </a:solidFill>
          <a:ln/>
        </p:spPr>
      </p:sp>
      <p:sp>
        <p:nvSpPr>
          <p:cNvPr id="46" name="Row label CLUES"/>
          <p:cNvSpPr/>
          <p:nvPr/>
        </p:nvSpPr>
        <p:spPr>
          <a:xfrm>
            <a:off x="457200" y="4621968"/>
            <a:ext cx="292608" cy="802646"/>
          </a:xfrm>
          <a:prstGeom prst="roundRect">
            <a:avLst>
              <a:gd name="adj" fmla="val 18750"/>
            </a:avLst>
          </a:prstGeom>
          <a:solidFill>
            <a:srgbClr val="334155"/>
          </a:solidFill>
          <a:ln/>
        </p:spPr>
      </p:sp>
      <p:sp>
        <p:nvSpPr>
          <p:cNvPr id="47" name="Row label text CLUES"/>
          <p:cNvSpPr txBox="1"/>
          <p:nvPr/>
        </p:nvSpPr>
        <p:spPr>
          <a:xfrm rot="16200000">
            <a:off x="202181" y="4876987"/>
            <a:ext cx="80264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Microcytic (RI &lt;2%)"/>
          <p:cNvSpPr/>
          <p:nvPr/>
        </p:nvSpPr>
        <p:spPr>
          <a:xfrm>
            <a:off x="841248" y="4621968"/>
            <a:ext cx="3223260" cy="802646"/>
          </a:xfrm>
          <a:prstGeom prst="roundRect">
            <a:avLst>
              <a:gd name="adj" fmla="val 6835"/>
            </a:avLst>
          </a:prstGeom>
          <a:solidFill>
            <a:srgbClr val="F7F9FC"/>
          </a:solidFill>
          <a:ln w="9525">
            <a:solidFill>
              <a:srgbClr val="E2E8F0"/>
            </a:solidFill>
            <a:prstDash val="solid"/>
          </a:ln>
        </p:spPr>
      </p:sp>
      <p:sp>
        <p:nvSpPr>
          <p:cNvPr id="49" name="clues items Microcytic (RI &lt;2%)"/>
          <p:cNvSpPr txBox="1"/>
          <p:nvPr/>
        </p:nvSpPr>
        <p:spPr>
          <a:xfrm>
            <a:off x="909828" y="4690548"/>
            <a:ext cx="3086100" cy="66548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Pica, koilonychia, restless legs⁴</a:t>
            </a:r>
            <a:endParaRPr lang="en-US" sz="1200" dirty="0"/>
          </a:p>
          <a:p>
            <a:pPr marL="114300" indent="-114300">
              <a:lnSpc>
                <a:spcPct val="90000"/>
              </a:lnSpc>
              <a:spcAft>
                <a:spcPts val="200"/>
              </a:spcAft>
              <a:buSzPct val="100000"/>
              <a:buChar char="•"/>
            </a:pPr>
            <a:r>
              <a:rPr lang="en-US" sz="1200" dirty="0">
                <a:solidFill>
                  <a:srgbClr val="0B1220"/>
                </a:solidFill>
              </a:rPr>
              <a:t>Menorrhagia, melena, NSAIDs; celiac</a:t>
            </a:r>
            <a:endParaRPr lang="en-US" sz="1200" dirty="0"/>
          </a:p>
          <a:p>
            <a:pPr marL="114300" indent="-114300">
              <a:lnSpc>
                <a:spcPct val="90000"/>
              </a:lnSpc>
              <a:spcAft>
                <a:spcPts val="200"/>
              </a:spcAft>
              <a:buSzPct val="100000"/>
              <a:buChar char="•"/>
            </a:pPr>
            <a:r>
              <a:rPr lang="en-US" sz="1200" dirty="0">
                <a:solidFill>
                  <a:srgbClr val="0B1220"/>
                </a:solidFill>
              </a:rPr>
              <a:t>Mentzer (MCV/RBC) &lt;13: thalassemia¹¹</a:t>
            </a:r>
            <a:endParaRPr lang="en-US" sz="1200" dirty="0"/>
          </a:p>
        </p:txBody>
      </p:sp>
      <p:sp>
        <p:nvSpPr>
          <p:cNvPr id="50" name="Chevron"/>
          <p:cNvSpPr/>
          <p:nvPr/>
        </p:nvSpPr>
        <p:spPr>
          <a:xfrm rot="10800000">
            <a:off x="2388870" y="5447475"/>
            <a:ext cx="128016" cy="64008"/>
          </a:xfrm>
          <a:prstGeom prst="triangle">
            <a:avLst/>
          </a:prstGeom>
          <a:solidFill>
            <a:srgbClr val="CBD5E1"/>
          </a:solidFill>
          <a:ln/>
        </p:spPr>
      </p:sp>
      <p:sp>
        <p:nvSpPr>
          <p:cNvPr id="51" name="clues Normocytic (RI &lt;2%)"/>
          <p:cNvSpPr/>
          <p:nvPr/>
        </p:nvSpPr>
        <p:spPr>
          <a:xfrm>
            <a:off x="4210812" y="4621968"/>
            <a:ext cx="3223260" cy="802646"/>
          </a:xfrm>
          <a:prstGeom prst="roundRect">
            <a:avLst>
              <a:gd name="adj" fmla="val 6835"/>
            </a:avLst>
          </a:prstGeom>
          <a:solidFill>
            <a:srgbClr val="F7F9FC"/>
          </a:solidFill>
          <a:ln w="9525">
            <a:solidFill>
              <a:srgbClr val="E2E8F0"/>
            </a:solidFill>
            <a:prstDash val="solid"/>
          </a:ln>
        </p:spPr>
      </p:sp>
      <p:sp>
        <p:nvSpPr>
          <p:cNvPr id="52" name="clues items Normocytic (RI &lt;2%)"/>
          <p:cNvSpPr txBox="1"/>
          <p:nvPr/>
        </p:nvSpPr>
        <p:spPr>
          <a:xfrm>
            <a:off x="4279392" y="4690548"/>
            <a:ext cx="3086100" cy="66548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Anticoagulant, procedure, falling Hb</a:t>
            </a:r>
            <a:endParaRPr lang="en-US" sz="1200" dirty="0"/>
          </a:p>
          <a:p>
            <a:pPr marL="114300" indent="-114300">
              <a:lnSpc>
                <a:spcPct val="90000"/>
              </a:lnSpc>
              <a:spcAft>
                <a:spcPts val="200"/>
              </a:spcAft>
              <a:buSzPct val="100000"/>
              <a:buChar char="•"/>
            </a:pPr>
            <a:r>
              <a:rPr lang="en-US" sz="1200" dirty="0">
                <a:solidFill>
                  <a:srgbClr val="0B1220"/>
                </a:solidFill>
              </a:rPr>
              <a:t>High RDW: mixed deficiency¹¹</a:t>
            </a:r>
            <a:endParaRPr lang="en-US" sz="1200" dirty="0"/>
          </a:p>
          <a:p>
            <a:pPr marL="114300" indent="-114300">
              <a:lnSpc>
                <a:spcPct val="90000"/>
              </a:lnSpc>
              <a:spcAft>
                <a:spcPts val="200"/>
              </a:spcAft>
              <a:buSzPct val="100000"/>
              <a:buChar char="•"/>
            </a:pPr>
            <a:r>
              <a:rPr lang="en-US" sz="1200" dirty="0">
                <a:solidFill>
                  <a:srgbClr val="0B1220"/>
                </a:solidFill>
              </a:rPr>
              <a:t>Other cytopenias, bone pain, high Ca</a:t>
            </a:r>
            <a:endParaRPr lang="en-US" sz="1200" dirty="0"/>
          </a:p>
        </p:txBody>
      </p:sp>
      <p:sp>
        <p:nvSpPr>
          <p:cNvPr id="53" name="Chevron"/>
          <p:cNvSpPr/>
          <p:nvPr/>
        </p:nvSpPr>
        <p:spPr>
          <a:xfrm rot="10800000">
            <a:off x="5758434" y="5447475"/>
            <a:ext cx="128016" cy="64008"/>
          </a:xfrm>
          <a:prstGeom prst="triangle">
            <a:avLst/>
          </a:prstGeom>
          <a:solidFill>
            <a:srgbClr val="CBD5E1"/>
          </a:solidFill>
          <a:ln/>
        </p:spPr>
      </p:sp>
      <p:sp>
        <p:nvSpPr>
          <p:cNvPr id="54" name="clues Macrocytic (RI &lt;2%)"/>
          <p:cNvSpPr/>
          <p:nvPr/>
        </p:nvSpPr>
        <p:spPr>
          <a:xfrm>
            <a:off x="7580376" y="4621968"/>
            <a:ext cx="3223260" cy="802646"/>
          </a:xfrm>
          <a:prstGeom prst="roundRect">
            <a:avLst>
              <a:gd name="adj" fmla="val 6835"/>
            </a:avLst>
          </a:prstGeom>
          <a:solidFill>
            <a:srgbClr val="F7F9FC"/>
          </a:solidFill>
          <a:ln w="9525">
            <a:solidFill>
              <a:srgbClr val="E2E8F0"/>
            </a:solidFill>
            <a:prstDash val="solid"/>
          </a:ln>
        </p:spPr>
      </p:sp>
      <p:sp>
        <p:nvSpPr>
          <p:cNvPr id="55" name="clues items Macrocytic (RI &lt;2%)"/>
          <p:cNvSpPr txBox="1"/>
          <p:nvPr/>
        </p:nvSpPr>
        <p:spPr>
          <a:xfrm>
            <a:off x="7648956" y="4690548"/>
            <a:ext cx="3086100" cy="66548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Paresthesias, ataxia, low vibration⁶</a:t>
            </a:r>
            <a:endParaRPr lang="en-US" sz="1200" dirty="0"/>
          </a:p>
          <a:p>
            <a:pPr marL="114300" indent="-114300">
              <a:lnSpc>
                <a:spcPct val="90000"/>
              </a:lnSpc>
              <a:spcAft>
                <a:spcPts val="200"/>
              </a:spcAft>
              <a:buSzPct val="100000"/>
              <a:buChar char="•"/>
            </a:pPr>
            <a:r>
              <a:rPr lang="en-US" sz="1200" dirty="0">
                <a:solidFill>
                  <a:srgbClr val="0B1220"/>
                </a:solidFill>
              </a:rPr>
              <a:t>Hypersegmented neutrophils¹¹</a:t>
            </a:r>
            <a:endParaRPr lang="en-US" sz="1200" dirty="0"/>
          </a:p>
          <a:p>
            <a:pPr marL="114300" indent="-114300">
              <a:lnSpc>
                <a:spcPct val="90000"/>
              </a:lnSpc>
              <a:spcAft>
                <a:spcPts val="200"/>
              </a:spcAft>
              <a:buSzPct val="100000"/>
              <a:buChar char="•"/>
            </a:pPr>
            <a:r>
              <a:rPr lang="en-US" sz="1200" dirty="0">
                <a:solidFill>
                  <a:srgbClr val="0B1220"/>
                </a:solidFill>
              </a:rPr>
              <a:t>Vegan, gastrectomy, PPI, metformin⁶</a:t>
            </a:r>
            <a:endParaRPr lang="en-US" sz="1200" dirty="0"/>
          </a:p>
        </p:txBody>
      </p:sp>
      <p:sp>
        <p:nvSpPr>
          <p:cNvPr id="56" name="Chevron"/>
          <p:cNvSpPr/>
          <p:nvPr/>
        </p:nvSpPr>
        <p:spPr>
          <a:xfrm rot="10800000">
            <a:off x="9127998" y="5447475"/>
            <a:ext cx="128016" cy="64008"/>
          </a:xfrm>
          <a:prstGeom prst="triangle">
            <a:avLst/>
          </a:prstGeom>
          <a:solidFill>
            <a:srgbClr val="CBD5E1"/>
          </a:solidFill>
          <a:ln/>
        </p:spPr>
      </p:sp>
      <p:sp>
        <p:nvSpPr>
          <p:cNvPr id="57" name="clues Hemolysis or blood loss"/>
          <p:cNvSpPr/>
          <p:nvPr/>
        </p:nvSpPr>
        <p:spPr>
          <a:xfrm>
            <a:off x="10949940" y="4621968"/>
            <a:ext cx="3223260" cy="802646"/>
          </a:xfrm>
          <a:prstGeom prst="roundRect">
            <a:avLst>
              <a:gd name="adj" fmla="val 6835"/>
            </a:avLst>
          </a:prstGeom>
          <a:solidFill>
            <a:srgbClr val="F7F9FC"/>
          </a:solidFill>
          <a:ln w="9525">
            <a:solidFill>
              <a:srgbClr val="E2E8F0"/>
            </a:solidFill>
            <a:prstDash val="solid"/>
          </a:ln>
        </p:spPr>
      </p:sp>
      <p:sp>
        <p:nvSpPr>
          <p:cNvPr id="58" name="clues items Hemolysis or blood loss"/>
          <p:cNvSpPr txBox="1"/>
          <p:nvPr/>
        </p:nvSpPr>
        <p:spPr>
          <a:xfrm>
            <a:off x="11018520" y="4690548"/>
            <a:ext cx="3086100" cy="66548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Jaundice, dark urine, splenomegaly¹¹</a:t>
            </a:r>
            <a:endParaRPr lang="en-US" sz="1200" dirty="0"/>
          </a:p>
          <a:p>
            <a:pPr marL="114300" indent="-114300">
              <a:lnSpc>
                <a:spcPct val="90000"/>
              </a:lnSpc>
              <a:spcAft>
                <a:spcPts val="200"/>
              </a:spcAft>
              <a:buSzPct val="100000"/>
              <a:buChar char="•"/>
            </a:pPr>
            <a:r>
              <a:rPr lang="en-US" sz="1200" dirty="0">
                <a:solidFill>
                  <a:srgbClr val="0B1220"/>
                </a:solidFill>
              </a:rPr>
              <a:t>Schistocytes + low platelets: TMA¹¹</a:t>
            </a:r>
            <a:endParaRPr lang="en-US" sz="1200" dirty="0"/>
          </a:p>
          <a:p>
            <a:pPr marL="114300" indent="-114300">
              <a:lnSpc>
                <a:spcPct val="90000"/>
              </a:lnSpc>
              <a:spcAft>
                <a:spcPts val="200"/>
              </a:spcAft>
              <a:buSzPct val="100000"/>
              <a:buChar char="•"/>
            </a:pPr>
            <a:r>
              <a:rPr lang="en-US" sz="1200" dirty="0">
                <a:solidFill>
                  <a:srgbClr val="0B1220"/>
                </a:solidFill>
              </a:rPr>
              <a:t>Spherocytes: AIHA or hereditary⁷˒¹¹</a:t>
            </a:r>
            <a:endParaRPr lang="en-US" sz="1200" dirty="0"/>
          </a:p>
        </p:txBody>
      </p:sp>
      <p:sp>
        <p:nvSpPr>
          <p:cNvPr id="59" name="Chevron"/>
          <p:cNvSpPr/>
          <p:nvPr/>
        </p:nvSpPr>
        <p:spPr>
          <a:xfrm rot="10800000">
            <a:off x="12497562" y="5447475"/>
            <a:ext cx="128016" cy="64008"/>
          </a:xfrm>
          <a:prstGeom prst="triangle">
            <a:avLst/>
          </a:prstGeom>
          <a:solidFill>
            <a:srgbClr val="CBD5E1"/>
          </a:solidFill>
          <a:ln/>
        </p:spPr>
      </p:sp>
      <p:sp>
        <p:nvSpPr>
          <p:cNvPr id="60" name="Row label WORKUP"/>
          <p:cNvSpPr/>
          <p:nvPr/>
        </p:nvSpPr>
        <p:spPr>
          <a:xfrm>
            <a:off x="457200" y="5534343"/>
            <a:ext cx="292608" cy="972725"/>
          </a:xfrm>
          <a:prstGeom prst="roundRect">
            <a:avLst>
              <a:gd name="adj" fmla="val 18750"/>
            </a:avLst>
          </a:prstGeom>
          <a:solidFill>
            <a:srgbClr val="0A6AA3"/>
          </a:solidFill>
          <a:ln/>
        </p:spPr>
      </p:sp>
      <p:sp>
        <p:nvSpPr>
          <p:cNvPr id="61" name="Row label text WORKUP"/>
          <p:cNvSpPr txBox="1"/>
          <p:nvPr/>
        </p:nvSpPr>
        <p:spPr>
          <a:xfrm rot="16200000">
            <a:off x="117142" y="5874401"/>
            <a:ext cx="97272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Microcytic (RI &lt;2%)"/>
          <p:cNvSpPr/>
          <p:nvPr/>
        </p:nvSpPr>
        <p:spPr>
          <a:xfrm>
            <a:off x="841248" y="5534343"/>
            <a:ext cx="3223260" cy="972725"/>
          </a:xfrm>
          <a:prstGeom prst="roundRect">
            <a:avLst>
              <a:gd name="adj" fmla="val 5640"/>
            </a:avLst>
          </a:prstGeom>
          <a:solidFill>
            <a:srgbClr val="0A6AA3">
              <a:alpha val="9000"/>
            </a:srgbClr>
          </a:solidFill>
          <a:ln/>
        </p:spPr>
      </p:sp>
      <p:sp>
        <p:nvSpPr>
          <p:cNvPr id="63" name="workup items Microcytic (RI &lt;2%)"/>
          <p:cNvSpPr txBox="1"/>
          <p:nvPr/>
        </p:nvSpPr>
        <p:spPr>
          <a:xfrm>
            <a:off x="909828" y="5602923"/>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Ferritin &lt;45 µg/L (&lt;100 if inflamed)²˒⁴</a:t>
            </a:r>
            <a:endParaRPr lang="en-US" sz="1200" dirty="0"/>
          </a:p>
          <a:p>
            <a:pPr marL="114300" indent="-114300">
              <a:lnSpc>
                <a:spcPct val="90000"/>
              </a:lnSpc>
              <a:spcAft>
                <a:spcPts val="200"/>
              </a:spcAft>
              <a:buSzPct val="100000"/>
              <a:buChar char="•"/>
            </a:pPr>
            <a:r>
              <a:rPr lang="en-US" sz="1200" dirty="0">
                <a:solidFill>
                  <a:srgbClr val="0B1220"/>
                </a:solidFill>
              </a:rPr>
              <a:t>tTG; men/postmeno: EGD/colonoscopy²˒³</a:t>
            </a:r>
            <a:endParaRPr lang="en-US" sz="1200" dirty="0"/>
          </a:p>
          <a:p>
            <a:pPr marL="114300" indent="-114300">
              <a:lnSpc>
                <a:spcPct val="90000"/>
              </a:lnSpc>
              <a:spcAft>
                <a:spcPts val="200"/>
              </a:spcAft>
              <a:buSzPct val="100000"/>
              <a:buChar char="•"/>
            </a:pPr>
            <a:r>
              <a:rPr lang="en-US" sz="1200" dirty="0">
                <a:solidFill>
                  <a:srgbClr val="0B1220"/>
                </a:solidFill>
              </a:rPr>
              <a:t>Fe replete: Hb electrophoresis, lead¹¹</a:t>
            </a:r>
            <a:endParaRPr lang="en-US" sz="1200" dirty="0"/>
          </a:p>
        </p:txBody>
      </p:sp>
      <p:sp>
        <p:nvSpPr>
          <p:cNvPr id="64" name="Chevron"/>
          <p:cNvSpPr/>
          <p:nvPr/>
        </p:nvSpPr>
        <p:spPr>
          <a:xfrm rot="10800000">
            <a:off x="2388870" y="6529927"/>
            <a:ext cx="128016" cy="64008"/>
          </a:xfrm>
          <a:prstGeom prst="triangle">
            <a:avLst/>
          </a:prstGeom>
          <a:solidFill>
            <a:srgbClr val="CBD5E1"/>
          </a:solidFill>
          <a:ln/>
        </p:spPr>
      </p:sp>
      <p:sp>
        <p:nvSpPr>
          <p:cNvPr id="65" name="workup Normocytic (RI &lt;2%)"/>
          <p:cNvSpPr/>
          <p:nvPr/>
        </p:nvSpPr>
        <p:spPr>
          <a:xfrm>
            <a:off x="4210812" y="5534343"/>
            <a:ext cx="3223260" cy="972725"/>
          </a:xfrm>
          <a:prstGeom prst="roundRect">
            <a:avLst>
              <a:gd name="adj" fmla="val 5640"/>
            </a:avLst>
          </a:prstGeom>
          <a:solidFill>
            <a:srgbClr val="0A6AA3">
              <a:alpha val="9000"/>
            </a:srgbClr>
          </a:solidFill>
          <a:ln/>
        </p:spPr>
      </p:sp>
      <p:sp>
        <p:nvSpPr>
          <p:cNvPr id="66" name="workup items Normocytic (RI &lt;2%)"/>
          <p:cNvSpPr txBox="1"/>
          <p:nvPr/>
        </p:nvSpPr>
        <p:spPr>
          <a:xfrm>
            <a:off x="4279392" y="5602923"/>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Serial Hb, creatinine, TSH, CRP, iron¹¹</a:t>
            </a:r>
            <a:endParaRPr lang="en-US" sz="1200" dirty="0"/>
          </a:p>
          <a:p>
            <a:pPr marL="114300" indent="-114300">
              <a:lnSpc>
                <a:spcPct val="90000"/>
              </a:lnSpc>
              <a:spcAft>
                <a:spcPts val="200"/>
              </a:spcAft>
              <a:buSzPct val="100000"/>
              <a:buChar char="•"/>
            </a:pPr>
            <a:r>
              <a:rPr lang="en-US" sz="1200" dirty="0">
                <a:solidFill>
                  <a:srgbClr val="0B1220"/>
                </a:solidFill>
              </a:rPr>
              <a:t>SPEP + free light chains if unexplained¹¹</a:t>
            </a:r>
            <a:endParaRPr lang="en-US" sz="1200" dirty="0"/>
          </a:p>
          <a:p>
            <a:pPr marL="114300" indent="-114300">
              <a:lnSpc>
                <a:spcPct val="90000"/>
              </a:lnSpc>
              <a:spcAft>
                <a:spcPts val="200"/>
              </a:spcAft>
              <a:buSzPct val="100000"/>
              <a:buChar char="•"/>
            </a:pPr>
            <a:r>
              <a:rPr lang="en-US" sz="1200" dirty="0">
                <a:solidFill>
                  <a:srgbClr val="0B1220"/>
                </a:solidFill>
              </a:rPr>
              <a:t>Marrow biopsy if cytopenias or blasts¹¹</a:t>
            </a:r>
            <a:endParaRPr lang="en-US" sz="1200" dirty="0"/>
          </a:p>
        </p:txBody>
      </p:sp>
      <p:sp>
        <p:nvSpPr>
          <p:cNvPr id="67" name="Chevron"/>
          <p:cNvSpPr/>
          <p:nvPr/>
        </p:nvSpPr>
        <p:spPr>
          <a:xfrm rot="10800000">
            <a:off x="5758434" y="6529927"/>
            <a:ext cx="128016" cy="64008"/>
          </a:xfrm>
          <a:prstGeom prst="triangle">
            <a:avLst/>
          </a:prstGeom>
          <a:solidFill>
            <a:srgbClr val="CBD5E1"/>
          </a:solidFill>
          <a:ln/>
        </p:spPr>
      </p:sp>
      <p:sp>
        <p:nvSpPr>
          <p:cNvPr id="68" name="workup Macrocytic (RI &lt;2%)"/>
          <p:cNvSpPr/>
          <p:nvPr/>
        </p:nvSpPr>
        <p:spPr>
          <a:xfrm>
            <a:off x="7580376" y="5534343"/>
            <a:ext cx="3223260" cy="972725"/>
          </a:xfrm>
          <a:prstGeom prst="roundRect">
            <a:avLst>
              <a:gd name="adj" fmla="val 5640"/>
            </a:avLst>
          </a:prstGeom>
          <a:solidFill>
            <a:srgbClr val="0A6AA3">
              <a:alpha val="9000"/>
            </a:srgbClr>
          </a:solidFill>
          <a:ln/>
        </p:spPr>
      </p:sp>
      <p:sp>
        <p:nvSpPr>
          <p:cNvPr id="69" name="workup items Macrocytic (RI &lt;2%)"/>
          <p:cNvSpPr txBox="1"/>
          <p:nvPr/>
        </p:nvSpPr>
        <p:spPr>
          <a:xfrm>
            <a:off x="7648956" y="5602923"/>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B12, folate, TSH, LFTs; drug review¹¹</a:t>
            </a:r>
            <a:endParaRPr lang="en-US" sz="1200" dirty="0"/>
          </a:p>
          <a:p>
            <a:pPr marL="114300" indent="-114300">
              <a:lnSpc>
                <a:spcPct val="90000"/>
              </a:lnSpc>
              <a:spcAft>
                <a:spcPts val="200"/>
              </a:spcAft>
              <a:buSzPct val="100000"/>
              <a:buChar char="•"/>
            </a:pPr>
            <a:r>
              <a:rPr lang="en-US" sz="1200" dirty="0">
                <a:solidFill>
                  <a:srgbClr val="0B1220"/>
                </a:solidFill>
              </a:rPr>
              <a:t>Borderline B12: MMA ± homocysteine⁶˒¹¹</a:t>
            </a:r>
            <a:endParaRPr lang="en-US" sz="1200" dirty="0"/>
          </a:p>
          <a:p>
            <a:pPr marL="114300" indent="-114300">
              <a:lnSpc>
                <a:spcPct val="90000"/>
              </a:lnSpc>
              <a:spcAft>
                <a:spcPts val="200"/>
              </a:spcAft>
              <a:buSzPct val="100000"/>
              <a:buChar char="•"/>
            </a:pPr>
            <a:r>
              <a:rPr lang="en-US" sz="1200" dirty="0">
                <a:solidFill>
                  <a:srgbClr val="0B1220"/>
                </a:solidFill>
              </a:rPr>
              <a:t>Low B12: anti-intrinsic factor Ab¹¹</a:t>
            </a:r>
            <a:endParaRPr lang="en-US" sz="1200" dirty="0"/>
          </a:p>
        </p:txBody>
      </p:sp>
      <p:sp>
        <p:nvSpPr>
          <p:cNvPr id="70" name="Chevron"/>
          <p:cNvSpPr/>
          <p:nvPr/>
        </p:nvSpPr>
        <p:spPr>
          <a:xfrm rot="10800000">
            <a:off x="9127998" y="6529927"/>
            <a:ext cx="128016" cy="64008"/>
          </a:xfrm>
          <a:prstGeom prst="triangle">
            <a:avLst/>
          </a:prstGeom>
          <a:solidFill>
            <a:srgbClr val="CBD5E1"/>
          </a:solidFill>
          <a:ln/>
        </p:spPr>
      </p:sp>
      <p:sp>
        <p:nvSpPr>
          <p:cNvPr id="71" name="workup Hemolysis or blood loss"/>
          <p:cNvSpPr/>
          <p:nvPr/>
        </p:nvSpPr>
        <p:spPr>
          <a:xfrm>
            <a:off x="10949940" y="5534343"/>
            <a:ext cx="3223260" cy="972725"/>
          </a:xfrm>
          <a:prstGeom prst="roundRect">
            <a:avLst>
              <a:gd name="adj" fmla="val 5640"/>
            </a:avLst>
          </a:prstGeom>
          <a:solidFill>
            <a:srgbClr val="0A6AA3">
              <a:alpha val="9000"/>
            </a:srgbClr>
          </a:solidFill>
          <a:ln/>
        </p:spPr>
      </p:sp>
      <p:sp>
        <p:nvSpPr>
          <p:cNvPr id="72" name="workup items Hemolysis or blood loss"/>
          <p:cNvSpPr txBox="1"/>
          <p:nvPr/>
        </p:nvSpPr>
        <p:spPr>
          <a:xfrm>
            <a:off x="11018520" y="5602923"/>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LDH, bilirubin, haptoglobin, DAT, UA¹¹</a:t>
            </a:r>
            <a:endParaRPr lang="en-US" sz="1200" dirty="0"/>
          </a:p>
          <a:p>
            <a:pPr marL="114300" indent="-114300">
              <a:lnSpc>
                <a:spcPct val="90000"/>
              </a:lnSpc>
              <a:spcAft>
                <a:spcPts val="200"/>
              </a:spcAft>
              <a:buSzPct val="100000"/>
              <a:buChar char="•"/>
            </a:pPr>
            <a:r>
              <a:rPr lang="en-US" sz="1200" dirty="0">
                <a:solidFill>
                  <a:srgbClr val="0B1220"/>
                </a:solidFill>
              </a:rPr>
              <a:t>Schistocytes: PLASMIC, ADAMTS13⁸˒¹¹</a:t>
            </a:r>
            <a:endParaRPr lang="en-US" sz="1200" dirty="0"/>
          </a:p>
          <a:p>
            <a:pPr marL="114300" indent="-114300">
              <a:lnSpc>
                <a:spcPct val="90000"/>
              </a:lnSpc>
              <a:spcAft>
                <a:spcPts val="200"/>
              </a:spcAft>
              <a:buSzPct val="100000"/>
              <a:buChar char="•"/>
            </a:pPr>
            <a:r>
              <a:rPr lang="en-US" sz="1200" dirty="0">
                <a:solidFill>
                  <a:srgbClr val="0B1220"/>
                </a:solidFill>
              </a:rPr>
              <a:t>Bleed: endoscopy or CT angiography</a:t>
            </a:r>
            <a:endParaRPr lang="en-US" sz="1200" dirty="0"/>
          </a:p>
        </p:txBody>
      </p:sp>
      <p:sp>
        <p:nvSpPr>
          <p:cNvPr id="73" name="Chevron"/>
          <p:cNvSpPr/>
          <p:nvPr/>
        </p:nvSpPr>
        <p:spPr>
          <a:xfrm rot="10800000">
            <a:off x="12497562" y="6529927"/>
            <a:ext cx="128016" cy="64008"/>
          </a:xfrm>
          <a:prstGeom prst="triangle">
            <a:avLst/>
          </a:prstGeom>
          <a:solidFill>
            <a:srgbClr val="CBD5E1"/>
          </a:solidFill>
          <a:ln/>
        </p:spPr>
      </p:sp>
      <p:sp>
        <p:nvSpPr>
          <p:cNvPr id="74" name="Row label MANAGE"/>
          <p:cNvSpPr/>
          <p:nvPr/>
        </p:nvSpPr>
        <p:spPr>
          <a:xfrm>
            <a:off x="457200" y="6616795"/>
            <a:ext cx="292608" cy="972725"/>
          </a:xfrm>
          <a:prstGeom prst="roundRect">
            <a:avLst>
              <a:gd name="adj" fmla="val 18750"/>
            </a:avLst>
          </a:prstGeom>
          <a:solidFill>
            <a:srgbClr val="067647"/>
          </a:solidFill>
          <a:ln/>
        </p:spPr>
      </p:sp>
      <p:sp>
        <p:nvSpPr>
          <p:cNvPr id="75" name="Row label text MANAGE"/>
          <p:cNvSpPr txBox="1"/>
          <p:nvPr/>
        </p:nvSpPr>
        <p:spPr>
          <a:xfrm rot="16200000">
            <a:off x="117142" y="6956854"/>
            <a:ext cx="97272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Microcytic (RI &lt;2%)"/>
          <p:cNvSpPr/>
          <p:nvPr/>
        </p:nvSpPr>
        <p:spPr>
          <a:xfrm>
            <a:off x="841248" y="6616795"/>
            <a:ext cx="3223260" cy="972725"/>
          </a:xfrm>
          <a:prstGeom prst="roundRect">
            <a:avLst>
              <a:gd name="adj" fmla="val 5640"/>
            </a:avLst>
          </a:prstGeom>
          <a:solidFill>
            <a:srgbClr val="067647">
              <a:alpha val="9000"/>
            </a:srgbClr>
          </a:solidFill>
          <a:ln/>
        </p:spPr>
      </p:sp>
      <p:sp>
        <p:nvSpPr>
          <p:cNvPr id="77" name="management items Microcytic (RI &lt;2%)"/>
          <p:cNvSpPr txBox="1"/>
          <p:nvPr/>
        </p:nvSpPr>
        <p:spPr>
          <a:xfrm>
            <a:off x="909828" y="668537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Elemental Fe 50–100 mg daily/QOD³˒⁵</a:t>
            </a:r>
            <a:endParaRPr lang="en-US" sz="1200" dirty="0"/>
          </a:p>
          <a:p>
            <a:pPr marL="114300" indent="-114300">
              <a:lnSpc>
                <a:spcPct val="90000"/>
              </a:lnSpc>
              <a:spcAft>
                <a:spcPts val="200"/>
              </a:spcAft>
              <a:buSzPct val="100000"/>
              <a:buChar char="•"/>
            </a:pPr>
            <a:r>
              <a:rPr lang="en-US" sz="1200" dirty="0">
                <a:solidFill>
                  <a:srgbClr val="0B1220"/>
                </a:solidFill>
              </a:rPr>
              <a:t>IV iron if intolerant, malabsorption³˒¹¹</a:t>
            </a:r>
            <a:endParaRPr lang="en-US" sz="1200" dirty="0"/>
          </a:p>
          <a:p>
            <a:pPr marL="114300" indent="-114300">
              <a:lnSpc>
                <a:spcPct val="90000"/>
              </a:lnSpc>
              <a:spcAft>
                <a:spcPts val="200"/>
              </a:spcAft>
              <a:buSzPct val="100000"/>
              <a:buChar char="•"/>
            </a:pPr>
            <a:r>
              <a:rPr lang="en-US" sz="1200" dirty="0">
                <a:solidFill>
                  <a:srgbClr val="0B1220"/>
                </a:solidFill>
              </a:rPr>
              <a:t>Treat source; iron 3 mo past Hb normal³</a:t>
            </a:r>
            <a:endParaRPr lang="en-US" sz="1200" dirty="0"/>
          </a:p>
        </p:txBody>
      </p:sp>
      <p:sp>
        <p:nvSpPr>
          <p:cNvPr id="78" name="management Normocytic (RI &lt;2%)"/>
          <p:cNvSpPr/>
          <p:nvPr/>
        </p:nvSpPr>
        <p:spPr>
          <a:xfrm>
            <a:off x="4210812" y="6616795"/>
            <a:ext cx="3223260" cy="972725"/>
          </a:xfrm>
          <a:prstGeom prst="roundRect">
            <a:avLst>
              <a:gd name="adj" fmla="val 5640"/>
            </a:avLst>
          </a:prstGeom>
          <a:solidFill>
            <a:srgbClr val="067647">
              <a:alpha val="9000"/>
            </a:srgbClr>
          </a:solidFill>
          <a:ln/>
        </p:spPr>
      </p:sp>
      <p:sp>
        <p:nvSpPr>
          <p:cNvPr id="79" name="management items Normocytic (RI &lt;2%)"/>
          <p:cNvSpPr txBox="1"/>
          <p:nvPr/>
        </p:nvSpPr>
        <p:spPr>
          <a:xfrm>
            <a:off x="4279392" y="668537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Treat cause; iron if also deficient¹¹</a:t>
            </a:r>
            <a:endParaRPr lang="en-US" sz="1200" dirty="0"/>
          </a:p>
          <a:p>
            <a:pPr marL="114300" indent="-114300">
              <a:lnSpc>
                <a:spcPct val="90000"/>
              </a:lnSpc>
              <a:spcAft>
                <a:spcPts val="200"/>
              </a:spcAft>
              <a:buSzPct val="100000"/>
              <a:buChar char="•"/>
            </a:pPr>
            <a:r>
              <a:rPr lang="en-US" sz="1200" dirty="0">
                <a:solidFill>
                  <a:srgbClr val="0B1220"/>
                </a:solidFill>
              </a:rPr>
              <a:t>CKD: nephrology for iron ± ESA¹¹</a:t>
            </a:r>
            <a:endParaRPr lang="en-US" sz="1200" dirty="0"/>
          </a:p>
          <a:p>
            <a:pPr marL="114300" indent="-114300">
              <a:lnSpc>
                <a:spcPct val="90000"/>
              </a:lnSpc>
              <a:spcAft>
                <a:spcPts val="200"/>
              </a:spcAft>
              <a:buSzPct val="100000"/>
              <a:buChar char="•"/>
            </a:pPr>
            <a:r>
              <a:rPr lang="en-US" sz="1200" dirty="0">
                <a:solidFill>
                  <a:srgbClr val="0B1220"/>
                </a:solidFill>
              </a:rPr>
              <a:t>Marrow failure: urgent hematology¹¹</a:t>
            </a:r>
            <a:endParaRPr lang="en-US" sz="1200" dirty="0"/>
          </a:p>
        </p:txBody>
      </p:sp>
      <p:sp>
        <p:nvSpPr>
          <p:cNvPr id="80" name="management Macrocytic (RI &lt;2%)"/>
          <p:cNvSpPr/>
          <p:nvPr/>
        </p:nvSpPr>
        <p:spPr>
          <a:xfrm>
            <a:off x="7580376" y="6616795"/>
            <a:ext cx="3223260" cy="972725"/>
          </a:xfrm>
          <a:prstGeom prst="roundRect">
            <a:avLst>
              <a:gd name="adj" fmla="val 5640"/>
            </a:avLst>
          </a:prstGeom>
          <a:solidFill>
            <a:srgbClr val="067647">
              <a:alpha val="9000"/>
            </a:srgbClr>
          </a:solidFill>
          <a:ln/>
        </p:spPr>
      </p:sp>
      <p:sp>
        <p:nvSpPr>
          <p:cNvPr id="81" name="management items Macrocytic (RI &lt;2%)"/>
          <p:cNvSpPr txBox="1"/>
          <p:nvPr/>
        </p:nvSpPr>
        <p:spPr>
          <a:xfrm>
            <a:off x="7648956" y="668537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B12 1 mg IM if neuro, else 1–2 mg PO/d⁶</a:t>
            </a:r>
            <a:endParaRPr lang="en-US" sz="1200" dirty="0"/>
          </a:p>
          <a:p>
            <a:pPr marL="114300" indent="-114300">
              <a:lnSpc>
                <a:spcPct val="90000"/>
              </a:lnSpc>
              <a:spcAft>
                <a:spcPts val="200"/>
              </a:spcAft>
              <a:buSzPct val="100000"/>
              <a:buChar char="•"/>
            </a:pPr>
            <a:r>
              <a:rPr lang="en-US" sz="1200" dirty="0">
                <a:solidFill>
                  <a:srgbClr val="0B1220"/>
                </a:solidFill>
              </a:rPr>
              <a:t>Folate 1–5 mg/d once B12 replete⁶˒¹¹</a:t>
            </a:r>
            <a:endParaRPr lang="en-US" sz="1200" dirty="0"/>
          </a:p>
          <a:p>
            <a:pPr marL="114300" indent="-114300">
              <a:lnSpc>
                <a:spcPct val="90000"/>
              </a:lnSpc>
              <a:spcAft>
                <a:spcPts val="200"/>
              </a:spcAft>
              <a:buSzPct val="100000"/>
              <a:buChar char="•"/>
            </a:pPr>
            <a:r>
              <a:rPr lang="en-US" sz="1200" dirty="0">
                <a:solidFill>
                  <a:srgbClr val="0B1220"/>
                </a:solidFill>
              </a:rPr>
              <a:t>MDS suspected: hematology referral</a:t>
            </a:r>
            <a:endParaRPr lang="en-US" sz="1200" dirty="0"/>
          </a:p>
        </p:txBody>
      </p:sp>
      <p:sp>
        <p:nvSpPr>
          <p:cNvPr id="82" name="management Hemolysis or blood loss"/>
          <p:cNvSpPr/>
          <p:nvPr/>
        </p:nvSpPr>
        <p:spPr>
          <a:xfrm>
            <a:off x="10949940" y="6616795"/>
            <a:ext cx="3223260" cy="972725"/>
          </a:xfrm>
          <a:prstGeom prst="roundRect">
            <a:avLst>
              <a:gd name="adj" fmla="val 5640"/>
            </a:avLst>
          </a:prstGeom>
          <a:solidFill>
            <a:srgbClr val="067647">
              <a:alpha val="9000"/>
            </a:srgbClr>
          </a:solidFill>
          <a:ln/>
        </p:spPr>
      </p:sp>
      <p:sp>
        <p:nvSpPr>
          <p:cNvPr id="83" name="management items Hemolysis or blood loss"/>
          <p:cNvSpPr txBox="1"/>
          <p:nvPr/>
        </p:nvSpPr>
        <p:spPr>
          <a:xfrm>
            <a:off x="11018520" y="668537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TTP: PLEX, steroids; avoid platelets¹⁰˒¹¹</a:t>
            </a:r>
            <a:endParaRPr lang="en-US" sz="1200" dirty="0"/>
          </a:p>
          <a:p>
            <a:pPr marL="114300" indent="-114300">
              <a:lnSpc>
                <a:spcPct val="90000"/>
              </a:lnSpc>
              <a:spcAft>
                <a:spcPts val="200"/>
              </a:spcAft>
              <a:buSzPct val="100000"/>
              <a:buChar char="•"/>
            </a:pPr>
            <a:r>
              <a:rPr lang="en-US" sz="1200" dirty="0">
                <a:solidFill>
                  <a:srgbClr val="0B1220"/>
                </a:solidFill>
              </a:rPr>
              <a:t>Warm AIHA: steroids; call blood bank⁷˒¹¹</a:t>
            </a:r>
            <a:endParaRPr lang="en-US" sz="1200" dirty="0"/>
          </a:p>
          <a:p>
            <a:pPr marL="114300" indent="-114300">
              <a:lnSpc>
                <a:spcPct val="90000"/>
              </a:lnSpc>
              <a:spcAft>
                <a:spcPts val="200"/>
              </a:spcAft>
              <a:buSzPct val="100000"/>
              <a:buChar char="•"/>
            </a:pPr>
            <a:r>
              <a:rPr lang="en-US" sz="1200" dirty="0">
                <a:solidFill>
                  <a:srgbClr val="0B1220"/>
                </a:solidFill>
              </a:rPr>
              <a:t>Bleed: stop source; transfuse by need¹¹</a:t>
            </a:r>
            <a:endParaRPr lang="en-US" sz="1200" dirty="0"/>
          </a:p>
        </p:txBody>
      </p:sp>
      <p:pic>
        <p:nvPicPr>
          <p:cNvPr id="84"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5" name="Brand"/>
          <p:cNvSpPr txBox="1"/>
          <p:nvPr/>
        </p:nvSpPr>
        <p:spPr>
          <a:xfrm>
            <a:off x="731520" y="7717536"/>
            <a:ext cx="1929231"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stethopedia.ca/approach/anemia</a:t>
            </a:r>
            <a:endParaRPr lang="en-US" sz="900" dirty="0"/>
          </a:p>
        </p:txBody>
      </p:sp>
      <p:sp>
        <p:nvSpPr>
          <p:cNvPr id="86" name="Evidence"/>
          <p:cNvSpPr txBox="1"/>
          <p:nvPr/>
        </p:nvSpPr>
        <p:spPr>
          <a:xfrm>
            <a:off x="2980791" y="7717536"/>
            <a:ext cx="11192409"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Carson 2023, JAMA</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Ko 2020, Gastroenterology</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Snook 2021, Gut</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Camaschella 2015, N Engl J Med</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Stoffel 2017, Lancet Haematol</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Stabler 2013, N Engl J Med</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Brodsky 2019, N Engl J Med</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Bendapudi 2017, Lancet Haematol</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Carson 2023, N Engl J Med</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Zheng 2020, J Thromb Haemost (Tx)</a:t>
            </a:r>
            <a:pPr indent="0" marL="0">
              <a:buNone/>
            </a:pPr>
            <a:r>
              <a:rPr lang="en-US" sz="850" dirty="0">
                <a:solidFill>
                  <a:srgbClr val="64748B"/>
                </a:solidFill>
              </a:rPr>
              <a:t>   </a:t>
            </a:r>
            <a:pPr indent="0" marL="0">
              <a:buNone/>
            </a:pPr>
            <a:r>
              <a:rPr lang="en-US" sz="850" dirty="0">
                <a:solidFill>
                  <a:srgbClr val="64748B"/>
                </a:solidFill>
              </a:rPr>
              <a:t>¹¹ Manual 2024–25, pp. 133–134, 136, 141, 144</a:t>
            </a:r>
            <a:endParaRPr lang="en-US"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Thrombocytopenia</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HEMATOLOGY</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121961"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99.8%</a:t>
            </a:r>
            <a:endParaRPr lang="en-US" sz="2600" dirty="0"/>
          </a:p>
        </p:txBody>
      </p:sp>
      <p:sp>
        <p:nvSpPr>
          <p:cNvPr id="6" name="Key rule text"/>
          <p:cNvSpPr txBox="1"/>
          <p:nvPr/>
        </p:nvSpPr>
        <p:spPr>
          <a:xfrm>
            <a:off x="9845337" y="301752"/>
            <a:ext cx="4199847"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4Ts score 0–3 (low probability)¹˒²</a:t>
            </a:r>
            <a:endParaRPr lang="en-US" sz="850" dirty="0"/>
          </a:p>
          <a:p>
            <a:pPr indent="0" marL="0">
              <a:buNone/>
            </a:pPr>
            <a:r>
              <a:rPr lang="en-US" sz="1050" dirty="0">
                <a:solidFill>
                  <a:srgbClr val="334155"/>
                </a:solidFill>
              </a:rPr>
              <a:t>NPV for HIT (13 studies, 3068 patients): no PF4 test, keep heparin</a:t>
            </a:r>
            <a:endParaRPr lang="en-US" sz="850" dirty="0"/>
          </a:p>
        </p:txBody>
      </p:sp>
      <p:sp>
        <p:nvSpPr>
          <p:cNvPr id="7" name="Presentation"/>
          <p:cNvSpPr/>
          <p:nvPr/>
        </p:nvSpPr>
        <p:spPr>
          <a:xfrm>
            <a:off x="457200" y="1261872"/>
            <a:ext cx="1783080" cy="1349299"/>
          </a:xfrm>
          <a:prstGeom prst="roundRect">
            <a:avLst>
              <a:gd name="adj" fmla="val 4744"/>
            </a:avLst>
          </a:prstGeom>
          <a:solidFill>
            <a:srgbClr val="0B2540"/>
          </a:solidFill>
          <a:ln w="12700">
            <a:solidFill>
              <a:srgbClr val="0B2540"/>
            </a:solidFill>
          </a:ln>
        </p:spPr>
        <p:txBody>
          <a:bodyPr wrap="square" lIns="68580" tIns="68580" rIns="68580" bIns="68580" rtlCol="0" anchor="ctr"/>
          <a:lstStyle/>
          <a:p>
            <a:pPr algn="l" indent="0" marL="0">
              <a:buNone/>
            </a:pPr>
            <a:r>
              <a:rPr lang="en-US" sz="1150" b="1" dirty="0">
                <a:solidFill>
                  <a:srgbClr val="FFFFFF"/>
                </a:solidFill>
              </a:rPr>
              <a:t>Platelets &lt;150 ×10⁹/L, or a fall from baseline</a:t>
            </a:r>
            <a:endParaRPr lang="en-US" sz="1150" dirty="0"/>
          </a:p>
        </p:txBody>
      </p:sp>
      <p:sp>
        <p:nvSpPr>
          <p:cNvPr id="8" name="Step 1"/>
          <p:cNvSpPr/>
          <p:nvPr/>
        </p:nvSpPr>
        <p:spPr>
          <a:xfrm>
            <a:off x="2514600" y="1261872"/>
            <a:ext cx="2057400" cy="1349299"/>
          </a:xfrm>
          <a:prstGeom prst="roundRect">
            <a:avLst>
              <a:gd name="adj" fmla="val 4744"/>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Bleeding history and exam; heparin and drug review; prior counts; smear, citrate tube if clumps⁸</a:t>
            </a:r>
            <a:endParaRPr lang="en-US" sz="1150" dirty="0"/>
          </a:p>
        </p:txBody>
      </p:sp>
      <p:sp>
        <p:nvSpPr>
          <p:cNvPr id="9" name="Step 2"/>
          <p:cNvSpPr/>
          <p:nvPr/>
        </p:nvSpPr>
        <p:spPr>
          <a:xfrm>
            <a:off x="4846320" y="1261872"/>
            <a:ext cx="2057400" cy="1349299"/>
          </a:xfrm>
          <a:prstGeom prst="roundRect">
            <a:avLst>
              <a:gd name="adj" fmla="val 4744"/>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CBC, creatinine, LFTs, PT/aPTT, fibrinogen, HIV, HCV, β-hCG, type and screen⁸</a:t>
            </a:r>
            <a:endParaRPr lang="en-US" sz="1150" dirty="0"/>
          </a:p>
        </p:txBody>
      </p:sp>
      <p:sp>
        <p:nvSpPr>
          <p:cNvPr id="10" name="Decision"/>
          <p:cNvSpPr/>
          <p:nvPr/>
        </p:nvSpPr>
        <p:spPr>
          <a:xfrm>
            <a:off x="7178040" y="1261872"/>
            <a:ext cx="1463040" cy="1349299"/>
          </a:xfrm>
          <a:prstGeom prst="roundRect">
            <a:avLst>
              <a:gd name="adj" fmla="val 4744"/>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50" b="1" dirty="0">
                <a:solidFill>
                  <a:srgbClr val="075A8C"/>
                </a:solidFill>
                <a:latin typeface="Poppins" pitchFamily="34" charset="0"/>
                <a:ea typeface="Poppins" pitchFamily="34" charset="-122"/>
                <a:cs typeface="Poppins" pitchFamily="34" charset="-120"/>
              </a:rPr>
              <a:t>Bleed, HIT, TMA, DIC, blasts or HELLP?</a:t>
            </a:r>
            <a:endParaRPr lang="en-US" sz="1150" dirty="0"/>
          </a:p>
        </p:txBody>
      </p:sp>
      <p:sp>
        <p:nvSpPr>
          <p:cNvPr id="11" name="Arrow"/>
          <p:cNvSpPr/>
          <p:nvPr/>
        </p:nvSpPr>
        <p:spPr>
          <a:xfrm>
            <a:off x="2276856" y="1936521"/>
            <a:ext cx="201168" cy="0"/>
          </a:xfrm>
          <a:prstGeom prst="line">
            <a:avLst/>
          </a:prstGeom>
          <a:noFill/>
          <a:ln w="19050">
            <a:solidFill>
              <a:srgbClr val="CBD5E1"/>
            </a:solidFill>
            <a:prstDash val="solid"/>
            <a:tailEnd type="triangle"/>
          </a:ln>
        </p:spPr>
      </p:sp>
      <p:sp>
        <p:nvSpPr>
          <p:cNvPr id="12" name="Arrow"/>
          <p:cNvSpPr/>
          <p:nvPr/>
        </p:nvSpPr>
        <p:spPr>
          <a:xfrm>
            <a:off x="4608576" y="1936521"/>
            <a:ext cx="201168" cy="0"/>
          </a:xfrm>
          <a:prstGeom prst="line">
            <a:avLst/>
          </a:prstGeom>
          <a:noFill/>
          <a:ln w="19050">
            <a:solidFill>
              <a:srgbClr val="CBD5E1"/>
            </a:solidFill>
            <a:prstDash val="solid"/>
            <a:tailEnd type="triangle"/>
          </a:ln>
        </p:spPr>
      </p:sp>
      <p:sp>
        <p:nvSpPr>
          <p:cNvPr id="13" name="Arrow"/>
          <p:cNvSpPr/>
          <p:nvPr/>
        </p:nvSpPr>
        <p:spPr>
          <a:xfrm>
            <a:off x="6940296" y="1936521"/>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349299"/>
          </a:xfrm>
          <a:prstGeom prst="roundRect">
            <a:avLst>
              <a:gd name="adj" fmla="val 4744"/>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26136"/>
          </a:xfrm>
          <a:prstGeom prst="roundRect">
            <a:avLst>
              <a:gd name="adj" fmla="val 19626"/>
            </a:avLst>
          </a:prstGeom>
          <a:solidFill>
            <a:srgbClr val="B42318"/>
          </a:solidFill>
          <a:ln w="15875">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Emergency: treat now; call hematology⁸</a:t>
            </a:r>
            <a:endParaRPr lang="en-US" sz="1200" dirty="0"/>
          </a:p>
        </p:txBody>
      </p:sp>
      <p:sp>
        <p:nvSpPr>
          <p:cNvPr id="16" name="Red flag items 1"/>
          <p:cNvSpPr txBox="1"/>
          <p:nvPr/>
        </p:nvSpPr>
        <p:spPr>
          <a:xfrm>
            <a:off x="8983980" y="1633728"/>
            <a:ext cx="250545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Major bleed; headache: CT head</a:t>
            </a:r>
            <a:endParaRPr lang="en-US" sz="1100" dirty="0"/>
          </a:p>
          <a:p>
            <a:pPr marL="114300" indent="-114300">
              <a:lnSpc>
                <a:spcPct val="90000"/>
              </a:lnSpc>
              <a:spcAft>
                <a:spcPts val="150"/>
              </a:spcAft>
              <a:buSzPct val="100000"/>
              <a:buChar char="•"/>
            </a:pPr>
            <a:r>
              <a:rPr lang="en-US" sz="1100" dirty="0">
                <a:solidFill>
                  <a:srgbClr val="0B1220"/>
                </a:solidFill>
              </a:rPr>
              <a:t>Heparin and fall &gt;50%: suspect HIT</a:t>
            </a:r>
            <a:endParaRPr lang="en-US" sz="1100" dirty="0"/>
          </a:p>
          <a:p>
            <a:pPr marL="114300" indent="-114300">
              <a:lnSpc>
                <a:spcPct val="90000"/>
              </a:lnSpc>
              <a:spcAft>
                <a:spcPts val="150"/>
              </a:spcAft>
              <a:buSzPct val="100000"/>
              <a:buChar char="•"/>
            </a:pPr>
            <a:r>
              <a:rPr lang="en-US" sz="1100" dirty="0">
                <a:solidFill>
                  <a:srgbClr val="0B1220"/>
                </a:solidFill>
              </a:rPr>
              <a:t>Schistocytes: TTP until excluded</a:t>
            </a:r>
            <a:endParaRPr lang="en-US" sz="1100" dirty="0"/>
          </a:p>
        </p:txBody>
      </p:sp>
      <p:sp>
        <p:nvSpPr>
          <p:cNvPr id="17" name="Red flag items 2"/>
          <p:cNvSpPr txBox="1"/>
          <p:nvPr/>
        </p:nvSpPr>
        <p:spPr>
          <a:xfrm>
            <a:off x="11599164" y="1633728"/>
            <a:ext cx="250545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Long PT/aPTT, low fibrinogen: DIC</a:t>
            </a:r>
            <a:endParaRPr lang="en-US" sz="1100" dirty="0"/>
          </a:p>
          <a:p>
            <a:pPr marL="114300" indent="-114300">
              <a:lnSpc>
                <a:spcPct val="90000"/>
              </a:lnSpc>
              <a:spcAft>
                <a:spcPts val="150"/>
              </a:spcAft>
              <a:buSzPct val="100000"/>
              <a:buChar char="•"/>
            </a:pPr>
            <a:r>
              <a:rPr lang="en-US" sz="1100" dirty="0">
                <a:solidFill>
                  <a:srgbClr val="0B1220"/>
                </a:solidFill>
              </a:rPr>
              <a:t>Blasts or pancytopenia on smear</a:t>
            </a:r>
            <a:endParaRPr lang="en-US" sz="1100" dirty="0"/>
          </a:p>
          <a:p>
            <a:pPr marL="114300" indent="-114300">
              <a:lnSpc>
                <a:spcPct val="90000"/>
              </a:lnSpc>
              <a:spcAft>
                <a:spcPts val="150"/>
              </a:spcAft>
              <a:buSzPct val="100000"/>
              <a:buChar char="•"/>
            </a:pPr>
            <a:r>
              <a:rPr lang="en-US" sz="1100" dirty="0">
                <a:solidFill>
                  <a:srgbClr val="0B1220"/>
                </a:solidFill>
              </a:rPr>
              <a:t>Pregnant: HELLP or preeclampsia</a:t>
            </a:r>
            <a:endParaRPr lang="en-US" sz="1100" dirty="0"/>
          </a:p>
        </p:txBody>
      </p:sp>
      <p:sp>
        <p:nvSpPr>
          <p:cNvPr id="18" name="Red flag action"/>
          <p:cNvSpPr txBox="1"/>
          <p:nvPr/>
        </p:nvSpPr>
        <p:spPr>
          <a:xfrm>
            <a:off x="8983980" y="2387651"/>
            <a:ext cx="5120640" cy="173228"/>
          </a:xfrm>
          <a:prstGeom prst="rect">
            <a:avLst/>
          </a:prstGeom>
          <a:noFill/>
          <a:ln/>
        </p:spPr>
        <p:txBody>
          <a:bodyPr wrap="square" lIns="0" tIns="0" rIns="0" bIns="0" rtlCol="0" anchor="b"/>
          <a:lstStyle/>
          <a:p>
            <a:pPr indent="0" marL="0">
              <a:buNone/>
            </a:pPr>
            <a:r>
              <a:rPr lang="en-US" sz="1100" b="1" dirty="0">
                <a:solidFill>
                  <a:srgbClr val="B42318"/>
                </a:solidFill>
              </a:rPr>
              <a:t>→ 4Ts ≥4: non-heparin AC; high PLASMIC: PLEX; major bleed: plt¹˒³˒⁸</a:t>
            </a:r>
            <a:endParaRPr lang="en-US" sz="1100" dirty="0"/>
          </a:p>
        </p:txBody>
      </p:sp>
      <p:sp>
        <p:nvSpPr>
          <p:cNvPr id="19" name="Yes arrow"/>
          <p:cNvSpPr/>
          <p:nvPr/>
        </p:nvSpPr>
        <p:spPr>
          <a:xfrm>
            <a:off x="8677656" y="1936521"/>
            <a:ext cx="201168" cy="0"/>
          </a:xfrm>
          <a:prstGeom prst="line">
            <a:avLst/>
          </a:prstGeom>
          <a:noFill/>
          <a:ln w="22225">
            <a:solidFill>
              <a:srgbClr val="B42318"/>
            </a:solidFill>
            <a:prstDash val="solid"/>
            <a:tailEnd type="triangle"/>
          </a:ln>
        </p:spPr>
      </p:sp>
      <p:sp>
        <p:nvSpPr>
          <p:cNvPr id="20" name="Yes label"/>
          <p:cNvSpPr txBox="1"/>
          <p:nvPr/>
        </p:nvSpPr>
        <p:spPr>
          <a:xfrm>
            <a:off x="8641080" y="1717065"/>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611171"/>
            <a:ext cx="0" cy="438912"/>
          </a:xfrm>
          <a:prstGeom prst="line">
            <a:avLst/>
          </a:prstGeom>
          <a:noFill/>
          <a:ln w="19050">
            <a:solidFill>
              <a:srgbClr val="CBD5E1"/>
            </a:solidFill>
            <a:prstDash val="solid"/>
          </a:ln>
        </p:spPr>
      </p:sp>
      <p:sp>
        <p:nvSpPr>
          <p:cNvPr id="22" name="Bus"/>
          <p:cNvSpPr/>
          <p:nvPr/>
        </p:nvSpPr>
        <p:spPr>
          <a:xfrm>
            <a:off x="2452878" y="3050083"/>
            <a:ext cx="10108692" cy="0"/>
          </a:xfrm>
          <a:prstGeom prst="line">
            <a:avLst/>
          </a:prstGeom>
          <a:noFill/>
          <a:ln w="19050">
            <a:solidFill>
              <a:srgbClr val="CBD5E1"/>
            </a:solidFill>
            <a:prstDash val="solid"/>
          </a:ln>
        </p:spPr>
      </p:sp>
      <p:sp>
        <p:nvSpPr>
          <p:cNvPr id="23" name="Arrow"/>
          <p:cNvSpPr/>
          <p:nvPr/>
        </p:nvSpPr>
        <p:spPr>
          <a:xfrm>
            <a:off x="2452878" y="3050083"/>
            <a:ext cx="0" cy="155448"/>
          </a:xfrm>
          <a:prstGeom prst="line">
            <a:avLst/>
          </a:prstGeom>
          <a:noFill/>
          <a:ln w="19050">
            <a:solidFill>
              <a:srgbClr val="CBD5E1"/>
            </a:solidFill>
            <a:prstDash val="solid"/>
            <a:tailEnd type="triangle"/>
          </a:ln>
        </p:spPr>
      </p:sp>
      <p:sp>
        <p:nvSpPr>
          <p:cNvPr id="24" name="Arrow"/>
          <p:cNvSpPr/>
          <p:nvPr/>
        </p:nvSpPr>
        <p:spPr>
          <a:xfrm>
            <a:off x="5822442" y="3050083"/>
            <a:ext cx="0" cy="155448"/>
          </a:xfrm>
          <a:prstGeom prst="line">
            <a:avLst/>
          </a:prstGeom>
          <a:noFill/>
          <a:ln w="19050">
            <a:solidFill>
              <a:srgbClr val="CBD5E1"/>
            </a:solidFill>
            <a:prstDash val="solid"/>
            <a:tailEnd type="triangle"/>
          </a:ln>
        </p:spPr>
      </p:sp>
      <p:sp>
        <p:nvSpPr>
          <p:cNvPr id="25" name="Arrow"/>
          <p:cNvSpPr/>
          <p:nvPr/>
        </p:nvSpPr>
        <p:spPr>
          <a:xfrm>
            <a:off x="9192006" y="3050083"/>
            <a:ext cx="0" cy="155448"/>
          </a:xfrm>
          <a:prstGeom prst="line">
            <a:avLst/>
          </a:prstGeom>
          <a:noFill/>
          <a:ln w="19050">
            <a:solidFill>
              <a:srgbClr val="CBD5E1"/>
            </a:solidFill>
            <a:prstDash val="solid"/>
            <a:tailEnd type="triangle"/>
          </a:ln>
        </p:spPr>
      </p:sp>
      <p:sp>
        <p:nvSpPr>
          <p:cNvPr id="26" name="Arrow"/>
          <p:cNvSpPr/>
          <p:nvPr/>
        </p:nvSpPr>
        <p:spPr>
          <a:xfrm>
            <a:off x="12561570" y="3050083"/>
            <a:ext cx="0" cy="155448"/>
          </a:xfrm>
          <a:prstGeom prst="line">
            <a:avLst/>
          </a:prstGeom>
          <a:noFill/>
          <a:ln w="19050">
            <a:solidFill>
              <a:srgbClr val="CBD5E1"/>
            </a:solidFill>
            <a:prstDash val="solid"/>
            <a:tailEnd type="triangle"/>
          </a:ln>
        </p:spPr>
      </p:sp>
      <p:sp>
        <p:nvSpPr>
          <p:cNvPr id="27" name="Branch question"/>
          <p:cNvSpPr/>
          <p:nvPr/>
        </p:nvSpPr>
        <p:spPr>
          <a:xfrm>
            <a:off x="6872695" y="2720899"/>
            <a:ext cx="2073730"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00" b="1" dirty="0">
                <a:solidFill>
                  <a:srgbClr val="075A8C"/>
                </a:solidFill>
              </a:rPr>
              <a:t>If not: which mechanism?</a:t>
            </a:r>
            <a:endParaRPr lang="en-US" sz="1100" dirty="0"/>
          </a:p>
        </p:txBody>
      </p:sp>
      <p:sp>
        <p:nvSpPr>
          <p:cNvPr id="28" name="Branch Low production"/>
          <p:cNvSpPr/>
          <p:nvPr/>
        </p:nvSpPr>
        <p:spPr>
          <a:xfrm>
            <a:off x="841248" y="3232963"/>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Low production</a:t>
            </a:r>
            <a:endParaRPr lang="en-US" sz="1200" dirty="0"/>
          </a:p>
        </p:txBody>
      </p:sp>
      <p:sp>
        <p:nvSpPr>
          <p:cNvPr id="29" name="Branch Immune destruction"/>
          <p:cNvSpPr/>
          <p:nvPr/>
        </p:nvSpPr>
        <p:spPr>
          <a:xfrm>
            <a:off x="4210812" y="3232963"/>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Immune destruction</a:t>
            </a:r>
            <a:endParaRPr lang="en-US" sz="1200" dirty="0"/>
          </a:p>
        </p:txBody>
      </p:sp>
      <p:sp>
        <p:nvSpPr>
          <p:cNvPr id="30" name="Branch Consumption"/>
          <p:cNvSpPr/>
          <p:nvPr/>
        </p:nvSpPr>
        <p:spPr>
          <a:xfrm>
            <a:off x="7580376" y="3232963"/>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Consumption</a:t>
            </a:r>
            <a:endParaRPr lang="en-US" sz="1200" dirty="0"/>
          </a:p>
        </p:txBody>
      </p:sp>
      <p:sp>
        <p:nvSpPr>
          <p:cNvPr id="31" name="Branch Sequestration, dilution"/>
          <p:cNvSpPr/>
          <p:nvPr/>
        </p:nvSpPr>
        <p:spPr>
          <a:xfrm>
            <a:off x="10949940" y="3232963"/>
            <a:ext cx="3223260" cy="326136"/>
          </a:xfrm>
          <a:prstGeom prst="roundRect">
            <a:avLst>
              <a:gd name="adj" fmla="val 19626"/>
            </a:avLst>
          </a:prstGeom>
          <a:solidFill>
            <a:srgbClr val="067647"/>
          </a:solidFill>
          <a:ln w="12700">
            <a:solidFill>
              <a:srgbClr val="067647"/>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Sequestration, dilution</a:t>
            </a:r>
            <a:endParaRPr lang="en-US" sz="1200" dirty="0"/>
          </a:p>
        </p:txBody>
      </p:sp>
      <p:sp>
        <p:nvSpPr>
          <p:cNvPr id="32" name="Row label CAUSES"/>
          <p:cNvSpPr/>
          <p:nvPr/>
        </p:nvSpPr>
        <p:spPr>
          <a:xfrm>
            <a:off x="457200" y="3650539"/>
            <a:ext cx="292608" cy="859098"/>
          </a:xfrm>
          <a:prstGeom prst="roundRect">
            <a:avLst>
              <a:gd name="adj" fmla="val 18750"/>
            </a:avLst>
          </a:prstGeom>
          <a:solidFill>
            <a:srgbClr val="0B2540"/>
          </a:solidFill>
          <a:ln/>
        </p:spPr>
      </p:sp>
      <p:sp>
        <p:nvSpPr>
          <p:cNvPr id="33" name="Row label text CAUSES"/>
          <p:cNvSpPr txBox="1"/>
          <p:nvPr/>
        </p:nvSpPr>
        <p:spPr>
          <a:xfrm rot="16200000">
            <a:off x="173955" y="3933784"/>
            <a:ext cx="85909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Low production"/>
          <p:cNvSpPr/>
          <p:nvPr/>
        </p:nvSpPr>
        <p:spPr>
          <a:xfrm>
            <a:off x="841248" y="3650539"/>
            <a:ext cx="3223260" cy="859098"/>
          </a:xfrm>
          <a:prstGeom prst="roundRect">
            <a:avLst>
              <a:gd name="adj" fmla="val 6386"/>
            </a:avLst>
          </a:prstGeom>
          <a:solidFill>
            <a:srgbClr val="FFFFFF"/>
          </a:solidFill>
          <a:ln w="9525">
            <a:solidFill>
              <a:srgbClr val="CBD5E1"/>
            </a:solidFill>
            <a:prstDash val="solid"/>
          </a:ln>
        </p:spPr>
      </p:sp>
      <p:sp>
        <p:nvSpPr>
          <p:cNvPr id="35" name="causes items Low production"/>
          <p:cNvSpPr txBox="1"/>
          <p:nvPr/>
        </p:nvSpPr>
        <p:spPr>
          <a:xfrm>
            <a:off x="909828" y="3719119"/>
            <a:ext cx="3086100" cy="72193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Leukemia, MDS, marrow infiltration</a:t>
            </a:r>
            <a:endParaRPr lang="en-US" sz="1150" dirty="0"/>
          </a:p>
          <a:p>
            <a:pPr marL="114300" indent="-114300">
              <a:lnSpc>
                <a:spcPct val="90000"/>
              </a:lnSpc>
              <a:spcAft>
                <a:spcPts val="200"/>
              </a:spcAft>
              <a:buSzPct val="100000"/>
              <a:buChar char="•"/>
            </a:pPr>
            <a:r>
              <a:rPr lang="en-US" sz="1150" dirty="0">
                <a:solidFill>
                  <a:srgbClr val="0B1220"/>
                </a:solidFill>
              </a:rPr>
              <a:t>Sepsis; viral: HIV, HCV, EBV, CMV</a:t>
            </a:r>
            <a:endParaRPr lang="en-US" sz="1150" dirty="0"/>
          </a:p>
          <a:p>
            <a:pPr marL="114300" indent="-114300">
              <a:lnSpc>
                <a:spcPct val="90000"/>
              </a:lnSpc>
              <a:spcAft>
                <a:spcPts val="200"/>
              </a:spcAft>
              <a:buSzPct val="100000"/>
              <a:buChar char="•"/>
            </a:pPr>
            <a:r>
              <a:rPr lang="en-US" sz="1150" dirty="0">
                <a:solidFill>
                  <a:srgbClr val="0B1220"/>
                </a:solidFill>
              </a:rPr>
              <a:t>Alcohol, B12 or folate lack, chemo</a:t>
            </a:r>
            <a:endParaRPr lang="en-US" sz="1150" dirty="0"/>
          </a:p>
        </p:txBody>
      </p:sp>
      <p:sp>
        <p:nvSpPr>
          <p:cNvPr id="36" name="Chevron"/>
          <p:cNvSpPr/>
          <p:nvPr/>
        </p:nvSpPr>
        <p:spPr>
          <a:xfrm rot="10800000">
            <a:off x="2388870" y="4532497"/>
            <a:ext cx="128016" cy="64008"/>
          </a:xfrm>
          <a:prstGeom prst="triangle">
            <a:avLst/>
          </a:prstGeom>
          <a:solidFill>
            <a:srgbClr val="CBD5E1"/>
          </a:solidFill>
          <a:ln/>
        </p:spPr>
      </p:sp>
      <p:sp>
        <p:nvSpPr>
          <p:cNvPr id="37" name="causes Immune destruction"/>
          <p:cNvSpPr/>
          <p:nvPr/>
        </p:nvSpPr>
        <p:spPr>
          <a:xfrm>
            <a:off x="4210812" y="3650539"/>
            <a:ext cx="3223260" cy="859098"/>
          </a:xfrm>
          <a:prstGeom prst="roundRect">
            <a:avLst>
              <a:gd name="adj" fmla="val 6386"/>
            </a:avLst>
          </a:prstGeom>
          <a:solidFill>
            <a:srgbClr val="FFFFFF"/>
          </a:solidFill>
          <a:ln w="9525">
            <a:solidFill>
              <a:srgbClr val="CBD5E1"/>
            </a:solidFill>
            <a:prstDash val="solid"/>
          </a:ln>
        </p:spPr>
      </p:sp>
      <p:sp>
        <p:nvSpPr>
          <p:cNvPr id="38" name="causes items Immune destruction"/>
          <p:cNvSpPr txBox="1"/>
          <p:nvPr/>
        </p:nvSpPr>
        <p:spPr>
          <a:xfrm>
            <a:off x="4279392" y="3719119"/>
            <a:ext cx="3086100" cy="72193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HIT: any heparin, even flushes</a:t>
            </a:r>
            <a:endParaRPr lang="en-US" sz="1150" dirty="0"/>
          </a:p>
          <a:p>
            <a:pPr marL="114300" indent="-114300">
              <a:lnSpc>
                <a:spcPct val="90000"/>
              </a:lnSpc>
              <a:spcAft>
                <a:spcPts val="200"/>
              </a:spcAft>
              <a:buSzPct val="100000"/>
              <a:buChar char="•"/>
            </a:pPr>
            <a:r>
              <a:rPr lang="en-US" sz="1150" dirty="0">
                <a:solidFill>
                  <a:srgbClr val="0B1220"/>
                </a:solidFill>
              </a:rPr>
              <a:t>Drugs: quinine, antibiotics, ASMs</a:t>
            </a:r>
            <a:endParaRPr lang="en-US" sz="1150" dirty="0"/>
          </a:p>
          <a:p>
            <a:pPr marL="114300" indent="-114300">
              <a:lnSpc>
                <a:spcPct val="90000"/>
              </a:lnSpc>
              <a:spcAft>
                <a:spcPts val="200"/>
              </a:spcAft>
              <a:buSzPct val="100000"/>
              <a:buChar char="•"/>
            </a:pPr>
            <a:r>
              <a:rPr lang="en-US" sz="1150" dirty="0">
                <a:solidFill>
                  <a:srgbClr val="0B1220"/>
                </a:solidFill>
              </a:rPr>
              <a:t>ITP (exclusion); SLE, APS, lymphoma</a:t>
            </a:r>
            <a:endParaRPr lang="en-US" sz="1150" dirty="0"/>
          </a:p>
        </p:txBody>
      </p:sp>
      <p:sp>
        <p:nvSpPr>
          <p:cNvPr id="39" name="Chevron"/>
          <p:cNvSpPr/>
          <p:nvPr/>
        </p:nvSpPr>
        <p:spPr>
          <a:xfrm rot="10800000">
            <a:off x="5758434" y="4532497"/>
            <a:ext cx="128016" cy="64008"/>
          </a:xfrm>
          <a:prstGeom prst="triangle">
            <a:avLst/>
          </a:prstGeom>
          <a:solidFill>
            <a:srgbClr val="CBD5E1"/>
          </a:solidFill>
          <a:ln/>
        </p:spPr>
      </p:sp>
      <p:sp>
        <p:nvSpPr>
          <p:cNvPr id="40" name="causes Consumption"/>
          <p:cNvSpPr/>
          <p:nvPr/>
        </p:nvSpPr>
        <p:spPr>
          <a:xfrm>
            <a:off x="7580376" y="3650539"/>
            <a:ext cx="3223260" cy="859098"/>
          </a:xfrm>
          <a:prstGeom prst="roundRect">
            <a:avLst>
              <a:gd name="adj" fmla="val 6386"/>
            </a:avLst>
          </a:prstGeom>
          <a:solidFill>
            <a:srgbClr val="FFFFFF"/>
          </a:solidFill>
          <a:ln w="9525">
            <a:solidFill>
              <a:srgbClr val="CBD5E1"/>
            </a:solidFill>
            <a:prstDash val="solid"/>
          </a:ln>
        </p:spPr>
      </p:sp>
      <p:sp>
        <p:nvSpPr>
          <p:cNvPr id="41" name="causes items Consumption"/>
          <p:cNvSpPr txBox="1"/>
          <p:nvPr/>
        </p:nvSpPr>
        <p:spPr>
          <a:xfrm>
            <a:off x="7648956" y="3719119"/>
            <a:ext cx="3086100" cy="72193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TTP; HUS (Shiga toxin, complement)</a:t>
            </a:r>
            <a:endParaRPr lang="en-US" sz="1150" dirty="0"/>
          </a:p>
          <a:p>
            <a:pPr marL="114300" indent="-114300">
              <a:lnSpc>
                <a:spcPct val="90000"/>
              </a:lnSpc>
              <a:spcAft>
                <a:spcPts val="200"/>
              </a:spcAft>
              <a:buSzPct val="100000"/>
              <a:buChar char="•"/>
            </a:pPr>
            <a:r>
              <a:rPr lang="en-US" sz="1150" b="1" dirty="0">
                <a:solidFill>
                  <a:srgbClr val="B42318"/>
                </a:solidFill>
              </a:rPr>
              <a:t>DIC: sepsis, cancer, trauma, obstetric</a:t>
            </a:r>
            <a:endParaRPr lang="en-US" sz="1150" dirty="0"/>
          </a:p>
          <a:p>
            <a:pPr marL="114300" indent="-114300">
              <a:lnSpc>
                <a:spcPct val="90000"/>
              </a:lnSpc>
              <a:spcAft>
                <a:spcPts val="200"/>
              </a:spcAft>
              <a:buSzPct val="100000"/>
              <a:buChar char="•"/>
            </a:pPr>
            <a:r>
              <a:rPr lang="en-US" sz="1150" dirty="0">
                <a:solidFill>
                  <a:srgbClr val="0B1220"/>
                </a:solidFill>
              </a:rPr>
              <a:t>HELLP; ECMO, balloon pump, valves</a:t>
            </a:r>
            <a:endParaRPr lang="en-US" sz="1150" dirty="0"/>
          </a:p>
        </p:txBody>
      </p:sp>
      <p:sp>
        <p:nvSpPr>
          <p:cNvPr id="42" name="Chevron"/>
          <p:cNvSpPr/>
          <p:nvPr/>
        </p:nvSpPr>
        <p:spPr>
          <a:xfrm rot="10800000">
            <a:off x="9127998" y="4532497"/>
            <a:ext cx="128016" cy="64008"/>
          </a:xfrm>
          <a:prstGeom prst="triangle">
            <a:avLst/>
          </a:prstGeom>
          <a:solidFill>
            <a:srgbClr val="CBD5E1"/>
          </a:solidFill>
          <a:ln/>
        </p:spPr>
      </p:sp>
      <p:sp>
        <p:nvSpPr>
          <p:cNvPr id="43" name="causes Sequestration, dilution"/>
          <p:cNvSpPr/>
          <p:nvPr/>
        </p:nvSpPr>
        <p:spPr>
          <a:xfrm>
            <a:off x="10949940" y="3650539"/>
            <a:ext cx="3223260" cy="859098"/>
          </a:xfrm>
          <a:prstGeom prst="roundRect">
            <a:avLst>
              <a:gd name="adj" fmla="val 6386"/>
            </a:avLst>
          </a:prstGeom>
          <a:solidFill>
            <a:srgbClr val="FFFFFF"/>
          </a:solidFill>
          <a:ln w="9525">
            <a:solidFill>
              <a:srgbClr val="CBD5E1"/>
            </a:solidFill>
            <a:prstDash val="solid"/>
          </a:ln>
        </p:spPr>
      </p:sp>
      <p:sp>
        <p:nvSpPr>
          <p:cNvPr id="44" name="causes items Sequestration, dilution"/>
          <p:cNvSpPr txBox="1"/>
          <p:nvPr/>
        </p:nvSpPr>
        <p:spPr>
          <a:xfrm>
            <a:off x="11018520" y="3719119"/>
            <a:ext cx="3086100" cy="72193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Hypersplenism: cirrhosis, portal HTN</a:t>
            </a:r>
            <a:endParaRPr lang="en-US" sz="1150" dirty="0"/>
          </a:p>
          <a:p>
            <a:pPr marL="114300" indent="-114300">
              <a:lnSpc>
                <a:spcPct val="90000"/>
              </a:lnSpc>
              <a:spcAft>
                <a:spcPts val="200"/>
              </a:spcAft>
              <a:buSzPct val="100000"/>
              <a:buChar char="•"/>
            </a:pPr>
            <a:r>
              <a:rPr lang="en-US" sz="1150" dirty="0">
                <a:solidFill>
                  <a:srgbClr val="0B1220"/>
                </a:solidFill>
              </a:rPr>
              <a:t>Massive transfusion; hypothermia</a:t>
            </a:r>
            <a:endParaRPr lang="en-US" sz="1150" dirty="0"/>
          </a:p>
          <a:p>
            <a:pPr marL="114300" indent="-114300">
              <a:lnSpc>
                <a:spcPct val="90000"/>
              </a:lnSpc>
              <a:spcAft>
                <a:spcPts val="200"/>
              </a:spcAft>
              <a:buSzPct val="100000"/>
              <a:buChar char="•"/>
            </a:pPr>
            <a:r>
              <a:rPr lang="en-US" sz="1150" dirty="0">
                <a:solidFill>
                  <a:srgbClr val="0B1220"/>
                </a:solidFill>
              </a:rPr>
              <a:t>Gestational thrombocytopenia</a:t>
            </a:r>
            <a:endParaRPr lang="en-US" sz="1150" dirty="0"/>
          </a:p>
        </p:txBody>
      </p:sp>
      <p:sp>
        <p:nvSpPr>
          <p:cNvPr id="45" name="Chevron"/>
          <p:cNvSpPr/>
          <p:nvPr/>
        </p:nvSpPr>
        <p:spPr>
          <a:xfrm rot="10800000">
            <a:off x="12497562" y="4532497"/>
            <a:ext cx="128016" cy="64008"/>
          </a:xfrm>
          <a:prstGeom prst="triangle">
            <a:avLst/>
          </a:prstGeom>
          <a:solidFill>
            <a:srgbClr val="CBD5E1"/>
          </a:solidFill>
          <a:ln/>
        </p:spPr>
      </p:sp>
      <p:sp>
        <p:nvSpPr>
          <p:cNvPr id="46" name="Row label CLUES"/>
          <p:cNvSpPr/>
          <p:nvPr/>
        </p:nvSpPr>
        <p:spPr>
          <a:xfrm>
            <a:off x="457200" y="4619365"/>
            <a:ext cx="292608" cy="859098"/>
          </a:xfrm>
          <a:prstGeom prst="roundRect">
            <a:avLst>
              <a:gd name="adj" fmla="val 18750"/>
            </a:avLst>
          </a:prstGeom>
          <a:solidFill>
            <a:srgbClr val="334155"/>
          </a:solidFill>
          <a:ln/>
        </p:spPr>
      </p:sp>
      <p:sp>
        <p:nvSpPr>
          <p:cNvPr id="47" name="Row label text CLUES"/>
          <p:cNvSpPr txBox="1"/>
          <p:nvPr/>
        </p:nvSpPr>
        <p:spPr>
          <a:xfrm rot="16200000">
            <a:off x="173955" y="4902610"/>
            <a:ext cx="85909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Low production"/>
          <p:cNvSpPr/>
          <p:nvPr/>
        </p:nvSpPr>
        <p:spPr>
          <a:xfrm>
            <a:off x="841248" y="4619365"/>
            <a:ext cx="3223260" cy="859098"/>
          </a:xfrm>
          <a:prstGeom prst="roundRect">
            <a:avLst>
              <a:gd name="adj" fmla="val 6386"/>
            </a:avLst>
          </a:prstGeom>
          <a:solidFill>
            <a:srgbClr val="F7F9FC"/>
          </a:solidFill>
          <a:ln w="9525">
            <a:solidFill>
              <a:srgbClr val="E2E8F0"/>
            </a:solidFill>
            <a:prstDash val="solid"/>
          </a:ln>
        </p:spPr>
      </p:sp>
      <p:sp>
        <p:nvSpPr>
          <p:cNvPr id="49" name="clues items Low production"/>
          <p:cNvSpPr txBox="1"/>
          <p:nvPr/>
        </p:nvSpPr>
        <p:spPr>
          <a:xfrm>
            <a:off x="909828" y="4687945"/>
            <a:ext cx="3086100" cy="72193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Other cytopenias; blasts on smear⁸</a:t>
            </a:r>
            <a:endParaRPr lang="en-US" sz="1150" dirty="0"/>
          </a:p>
          <a:p>
            <a:pPr marL="114300" indent="-114300">
              <a:lnSpc>
                <a:spcPct val="90000"/>
              </a:lnSpc>
              <a:spcAft>
                <a:spcPts val="200"/>
              </a:spcAft>
              <a:buSzPct val="100000"/>
              <a:buChar char="•"/>
            </a:pPr>
            <a:r>
              <a:rPr lang="en-US" sz="1150" dirty="0">
                <a:solidFill>
                  <a:srgbClr val="0B1220"/>
                </a:solidFill>
              </a:rPr>
              <a:t>Alcohol use, poor diet; macrocytosis</a:t>
            </a:r>
            <a:endParaRPr lang="en-US" sz="1150" dirty="0"/>
          </a:p>
          <a:p>
            <a:pPr marL="114300" indent="-114300">
              <a:lnSpc>
                <a:spcPct val="90000"/>
              </a:lnSpc>
              <a:spcAft>
                <a:spcPts val="200"/>
              </a:spcAft>
              <a:buSzPct val="100000"/>
              <a:buChar char="•"/>
            </a:pPr>
            <a:r>
              <a:rPr lang="en-US" sz="1150" dirty="0">
                <a:solidFill>
                  <a:srgbClr val="0B1220"/>
                </a:solidFill>
              </a:rPr>
              <a:t>Fever, bone pain, B symptoms</a:t>
            </a:r>
            <a:endParaRPr lang="en-US" sz="1150" dirty="0"/>
          </a:p>
        </p:txBody>
      </p:sp>
      <p:sp>
        <p:nvSpPr>
          <p:cNvPr id="50" name="Chevron"/>
          <p:cNvSpPr/>
          <p:nvPr/>
        </p:nvSpPr>
        <p:spPr>
          <a:xfrm rot="10800000">
            <a:off x="2388870" y="5501323"/>
            <a:ext cx="128016" cy="64008"/>
          </a:xfrm>
          <a:prstGeom prst="triangle">
            <a:avLst/>
          </a:prstGeom>
          <a:solidFill>
            <a:srgbClr val="CBD5E1"/>
          </a:solidFill>
          <a:ln/>
        </p:spPr>
      </p:sp>
      <p:sp>
        <p:nvSpPr>
          <p:cNvPr id="51" name="clues Immune destruction"/>
          <p:cNvSpPr/>
          <p:nvPr/>
        </p:nvSpPr>
        <p:spPr>
          <a:xfrm>
            <a:off x="4210812" y="4619365"/>
            <a:ext cx="3223260" cy="859098"/>
          </a:xfrm>
          <a:prstGeom prst="roundRect">
            <a:avLst>
              <a:gd name="adj" fmla="val 6386"/>
            </a:avLst>
          </a:prstGeom>
          <a:solidFill>
            <a:srgbClr val="F7F9FC"/>
          </a:solidFill>
          <a:ln w="9525">
            <a:solidFill>
              <a:srgbClr val="E2E8F0"/>
            </a:solidFill>
            <a:prstDash val="solid"/>
          </a:ln>
        </p:spPr>
      </p:sp>
      <p:sp>
        <p:nvSpPr>
          <p:cNvPr id="52" name="clues items Immune destruction"/>
          <p:cNvSpPr txBox="1"/>
          <p:nvPr/>
        </p:nvSpPr>
        <p:spPr>
          <a:xfrm>
            <a:off x="4279392" y="4687945"/>
            <a:ext cx="3086100" cy="72193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Heparin d5–10; &lt;24 h if ≤100 d prior¹˒⁸</a:t>
            </a:r>
            <a:endParaRPr lang="en-US" sz="1150" dirty="0"/>
          </a:p>
          <a:p>
            <a:pPr marL="114300" indent="-114300">
              <a:lnSpc>
                <a:spcPct val="90000"/>
              </a:lnSpc>
              <a:spcAft>
                <a:spcPts val="200"/>
              </a:spcAft>
              <a:buSzPct val="100000"/>
              <a:buChar char="•"/>
            </a:pPr>
            <a:r>
              <a:rPr lang="en-US" sz="1150" dirty="0">
                <a:solidFill>
                  <a:srgbClr val="0B1220"/>
                </a:solidFill>
              </a:rPr>
              <a:t>New drug; sudden, deep fall⁸</a:t>
            </a:r>
            <a:endParaRPr lang="en-US" sz="1150" dirty="0"/>
          </a:p>
          <a:p>
            <a:pPr marL="114300" indent="-114300">
              <a:lnSpc>
                <a:spcPct val="90000"/>
              </a:lnSpc>
              <a:spcAft>
                <a:spcPts val="200"/>
              </a:spcAft>
              <a:buSzPct val="100000"/>
              <a:buChar char="•"/>
            </a:pPr>
            <a:r>
              <a:rPr lang="en-US" sz="1150" dirty="0">
                <a:solidFill>
                  <a:srgbClr val="0B1220"/>
                </a:solidFill>
              </a:rPr>
              <a:t>Well; isolated; large platelets⁸</a:t>
            </a:r>
            <a:endParaRPr lang="en-US" sz="1150" dirty="0"/>
          </a:p>
        </p:txBody>
      </p:sp>
      <p:sp>
        <p:nvSpPr>
          <p:cNvPr id="53" name="Chevron"/>
          <p:cNvSpPr/>
          <p:nvPr/>
        </p:nvSpPr>
        <p:spPr>
          <a:xfrm rot="10800000">
            <a:off x="5758434" y="5501323"/>
            <a:ext cx="128016" cy="64008"/>
          </a:xfrm>
          <a:prstGeom prst="triangle">
            <a:avLst/>
          </a:prstGeom>
          <a:solidFill>
            <a:srgbClr val="CBD5E1"/>
          </a:solidFill>
          <a:ln/>
        </p:spPr>
      </p:sp>
      <p:sp>
        <p:nvSpPr>
          <p:cNvPr id="54" name="clues Consumption"/>
          <p:cNvSpPr/>
          <p:nvPr/>
        </p:nvSpPr>
        <p:spPr>
          <a:xfrm>
            <a:off x="7580376" y="4619365"/>
            <a:ext cx="3223260" cy="859098"/>
          </a:xfrm>
          <a:prstGeom prst="roundRect">
            <a:avLst>
              <a:gd name="adj" fmla="val 6386"/>
            </a:avLst>
          </a:prstGeom>
          <a:solidFill>
            <a:srgbClr val="F7F9FC"/>
          </a:solidFill>
          <a:ln w="9525">
            <a:solidFill>
              <a:srgbClr val="E2E8F0"/>
            </a:solidFill>
            <a:prstDash val="solid"/>
          </a:ln>
        </p:spPr>
      </p:sp>
      <p:sp>
        <p:nvSpPr>
          <p:cNvPr id="55" name="clues items Consumption"/>
          <p:cNvSpPr txBox="1"/>
          <p:nvPr/>
        </p:nvSpPr>
        <p:spPr>
          <a:xfrm>
            <a:off x="7648956" y="4687945"/>
            <a:ext cx="3086100" cy="72193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Schistocytes, high LDH, low haptoglobin⁸</a:t>
            </a:r>
            <a:endParaRPr lang="en-US" sz="1150" dirty="0"/>
          </a:p>
          <a:p>
            <a:pPr marL="114300" indent="-114300">
              <a:lnSpc>
                <a:spcPct val="90000"/>
              </a:lnSpc>
              <a:spcAft>
                <a:spcPts val="200"/>
              </a:spcAft>
              <a:buSzPct val="100000"/>
              <a:buChar char="•"/>
            </a:pPr>
            <a:r>
              <a:rPr lang="en-US" sz="1150" dirty="0">
                <a:solidFill>
                  <a:srgbClr val="0B1220"/>
                </a:solidFill>
              </a:rPr>
              <a:t>TTP: plt &lt;30 ×10⁹/L, neuro signs, fever⁸</a:t>
            </a:r>
            <a:endParaRPr lang="en-US" sz="1150" dirty="0"/>
          </a:p>
          <a:p>
            <a:pPr marL="114300" indent="-114300">
              <a:lnSpc>
                <a:spcPct val="90000"/>
              </a:lnSpc>
              <a:spcAft>
                <a:spcPts val="200"/>
              </a:spcAft>
              <a:buSzPct val="100000"/>
              <a:buChar char="•"/>
            </a:pPr>
            <a:r>
              <a:rPr lang="en-US" sz="1150" dirty="0">
                <a:solidFill>
                  <a:srgbClr val="0B1220"/>
                </a:solidFill>
              </a:rPr>
              <a:t>Bloody diarrhea, then AKI: ST-HUS⁸</a:t>
            </a:r>
            <a:endParaRPr lang="en-US" sz="1150" dirty="0"/>
          </a:p>
        </p:txBody>
      </p:sp>
      <p:sp>
        <p:nvSpPr>
          <p:cNvPr id="56" name="Chevron"/>
          <p:cNvSpPr/>
          <p:nvPr/>
        </p:nvSpPr>
        <p:spPr>
          <a:xfrm rot="10800000">
            <a:off x="9127998" y="5501323"/>
            <a:ext cx="128016" cy="64008"/>
          </a:xfrm>
          <a:prstGeom prst="triangle">
            <a:avLst/>
          </a:prstGeom>
          <a:solidFill>
            <a:srgbClr val="CBD5E1"/>
          </a:solidFill>
          <a:ln/>
        </p:spPr>
      </p:sp>
      <p:sp>
        <p:nvSpPr>
          <p:cNvPr id="57" name="clues Sequestration, dilution"/>
          <p:cNvSpPr/>
          <p:nvPr/>
        </p:nvSpPr>
        <p:spPr>
          <a:xfrm>
            <a:off x="10949940" y="4619365"/>
            <a:ext cx="3223260" cy="859098"/>
          </a:xfrm>
          <a:prstGeom prst="roundRect">
            <a:avLst>
              <a:gd name="adj" fmla="val 6386"/>
            </a:avLst>
          </a:prstGeom>
          <a:solidFill>
            <a:srgbClr val="F7F9FC"/>
          </a:solidFill>
          <a:ln w="9525">
            <a:solidFill>
              <a:srgbClr val="E2E8F0"/>
            </a:solidFill>
            <a:prstDash val="solid"/>
          </a:ln>
        </p:spPr>
      </p:sp>
      <p:sp>
        <p:nvSpPr>
          <p:cNvPr id="58" name="clues items Sequestration, dilution"/>
          <p:cNvSpPr txBox="1"/>
          <p:nvPr/>
        </p:nvSpPr>
        <p:spPr>
          <a:xfrm>
            <a:off x="11018520" y="4687945"/>
            <a:ext cx="3086100" cy="72193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Splenomegaly; stigmata of liver disease</a:t>
            </a:r>
            <a:endParaRPr lang="en-US" sz="1150" dirty="0"/>
          </a:p>
          <a:p>
            <a:pPr marL="114300" indent="-114300">
              <a:lnSpc>
                <a:spcPct val="90000"/>
              </a:lnSpc>
              <a:spcAft>
                <a:spcPts val="200"/>
              </a:spcAft>
              <a:buSzPct val="100000"/>
              <a:buChar char="•"/>
            </a:pPr>
            <a:r>
              <a:rPr lang="en-US" sz="1150" dirty="0">
                <a:solidFill>
                  <a:srgbClr val="0B1220"/>
                </a:solidFill>
              </a:rPr>
              <a:t>Pregnant, well, normal BP; plt ≥100¹⁰</a:t>
            </a:r>
            <a:endParaRPr lang="en-US" sz="1150" dirty="0"/>
          </a:p>
        </p:txBody>
      </p:sp>
      <p:sp>
        <p:nvSpPr>
          <p:cNvPr id="59" name="Chevron"/>
          <p:cNvSpPr/>
          <p:nvPr/>
        </p:nvSpPr>
        <p:spPr>
          <a:xfrm rot="10800000">
            <a:off x="12497562" y="5501323"/>
            <a:ext cx="128016" cy="64008"/>
          </a:xfrm>
          <a:prstGeom prst="triangle">
            <a:avLst/>
          </a:prstGeom>
          <a:solidFill>
            <a:srgbClr val="CBD5E1"/>
          </a:solidFill>
          <a:ln/>
        </p:spPr>
      </p:sp>
      <p:sp>
        <p:nvSpPr>
          <p:cNvPr id="60" name="Row label WORKUP"/>
          <p:cNvSpPr/>
          <p:nvPr/>
        </p:nvSpPr>
        <p:spPr>
          <a:xfrm>
            <a:off x="457200" y="5588191"/>
            <a:ext cx="292608" cy="833698"/>
          </a:xfrm>
          <a:prstGeom prst="roundRect">
            <a:avLst>
              <a:gd name="adj" fmla="val 18750"/>
            </a:avLst>
          </a:prstGeom>
          <a:solidFill>
            <a:srgbClr val="0A6AA3"/>
          </a:solidFill>
          <a:ln/>
        </p:spPr>
      </p:sp>
      <p:sp>
        <p:nvSpPr>
          <p:cNvPr id="61" name="Row label text WORKUP"/>
          <p:cNvSpPr txBox="1"/>
          <p:nvPr/>
        </p:nvSpPr>
        <p:spPr>
          <a:xfrm rot="16200000">
            <a:off x="186655" y="5858735"/>
            <a:ext cx="83369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Low production"/>
          <p:cNvSpPr/>
          <p:nvPr/>
        </p:nvSpPr>
        <p:spPr>
          <a:xfrm>
            <a:off x="841248" y="5588191"/>
            <a:ext cx="3223260" cy="833698"/>
          </a:xfrm>
          <a:prstGeom prst="roundRect">
            <a:avLst>
              <a:gd name="adj" fmla="val 6581"/>
            </a:avLst>
          </a:prstGeom>
          <a:solidFill>
            <a:srgbClr val="0A6AA3">
              <a:alpha val="9000"/>
            </a:srgbClr>
          </a:solidFill>
          <a:ln/>
        </p:spPr>
      </p:sp>
      <p:sp>
        <p:nvSpPr>
          <p:cNvPr id="63" name="workup items Low production"/>
          <p:cNvSpPr txBox="1"/>
          <p:nvPr/>
        </p:nvSpPr>
        <p:spPr>
          <a:xfrm>
            <a:off x="909828" y="5656771"/>
            <a:ext cx="3086100" cy="69653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B12, folate, HIV, HCV⁸</a:t>
            </a:r>
            <a:endParaRPr lang="en-US" sz="1150" dirty="0"/>
          </a:p>
          <a:p>
            <a:pPr marL="114300" indent="-114300">
              <a:lnSpc>
                <a:spcPct val="90000"/>
              </a:lnSpc>
              <a:spcAft>
                <a:spcPts val="200"/>
              </a:spcAft>
              <a:buSzPct val="100000"/>
              <a:buChar char="•"/>
            </a:pPr>
            <a:r>
              <a:rPr lang="en-US" sz="1150" dirty="0">
                <a:solidFill>
                  <a:srgbClr val="0B1220"/>
                </a:solidFill>
              </a:rPr>
              <a:t>Marrow biopsy if other lines low⁸</a:t>
            </a:r>
            <a:endParaRPr lang="en-US" sz="1150" dirty="0"/>
          </a:p>
        </p:txBody>
      </p:sp>
      <p:sp>
        <p:nvSpPr>
          <p:cNvPr id="64" name="Chevron"/>
          <p:cNvSpPr/>
          <p:nvPr/>
        </p:nvSpPr>
        <p:spPr>
          <a:xfrm rot="10800000">
            <a:off x="2388870" y="6444748"/>
            <a:ext cx="128016" cy="64008"/>
          </a:xfrm>
          <a:prstGeom prst="triangle">
            <a:avLst/>
          </a:prstGeom>
          <a:solidFill>
            <a:srgbClr val="CBD5E1"/>
          </a:solidFill>
          <a:ln/>
        </p:spPr>
      </p:sp>
      <p:sp>
        <p:nvSpPr>
          <p:cNvPr id="65" name="workup Immune destruction"/>
          <p:cNvSpPr/>
          <p:nvPr/>
        </p:nvSpPr>
        <p:spPr>
          <a:xfrm>
            <a:off x="4210812" y="5588191"/>
            <a:ext cx="3223260" cy="833698"/>
          </a:xfrm>
          <a:prstGeom prst="roundRect">
            <a:avLst>
              <a:gd name="adj" fmla="val 6581"/>
            </a:avLst>
          </a:prstGeom>
          <a:solidFill>
            <a:srgbClr val="0A6AA3">
              <a:alpha val="9000"/>
            </a:srgbClr>
          </a:solidFill>
          <a:ln/>
        </p:spPr>
      </p:sp>
      <p:sp>
        <p:nvSpPr>
          <p:cNvPr id="66" name="workup items Immune destruction"/>
          <p:cNvSpPr txBox="1"/>
          <p:nvPr/>
        </p:nvSpPr>
        <p:spPr>
          <a:xfrm>
            <a:off x="4279392" y="5656771"/>
            <a:ext cx="3086100" cy="69653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4Ts; anti-PF4 only if ≥4¹˒²</a:t>
            </a:r>
            <a:endParaRPr lang="en-US" sz="1150" dirty="0"/>
          </a:p>
          <a:p>
            <a:pPr marL="114300" indent="-114300">
              <a:lnSpc>
                <a:spcPct val="90000"/>
              </a:lnSpc>
              <a:spcAft>
                <a:spcPts val="200"/>
              </a:spcAft>
              <a:buSzPct val="100000"/>
              <a:buChar char="•"/>
            </a:pPr>
            <a:r>
              <a:rPr lang="en-US" sz="1150" dirty="0">
                <a:solidFill>
                  <a:srgbClr val="0B1220"/>
                </a:solidFill>
              </a:rPr>
              <a:t>ANA, aPL if SLE or APS suspected⁸</a:t>
            </a:r>
            <a:endParaRPr lang="en-US" sz="1150" dirty="0"/>
          </a:p>
        </p:txBody>
      </p:sp>
      <p:sp>
        <p:nvSpPr>
          <p:cNvPr id="67" name="Chevron"/>
          <p:cNvSpPr/>
          <p:nvPr/>
        </p:nvSpPr>
        <p:spPr>
          <a:xfrm rot="10800000">
            <a:off x="5758434" y="6444748"/>
            <a:ext cx="128016" cy="64008"/>
          </a:xfrm>
          <a:prstGeom prst="triangle">
            <a:avLst/>
          </a:prstGeom>
          <a:solidFill>
            <a:srgbClr val="CBD5E1"/>
          </a:solidFill>
          <a:ln/>
        </p:spPr>
      </p:sp>
      <p:sp>
        <p:nvSpPr>
          <p:cNvPr id="68" name="workup Consumption"/>
          <p:cNvSpPr/>
          <p:nvPr/>
        </p:nvSpPr>
        <p:spPr>
          <a:xfrm>
            <a:off x="7580376" y="5588191"/>
            <a:ext cx="3223260" cy="833698"/>
          </a:xfrm>
          <a:prstGeom prst="roundRect">
            <a:avLst>
              <a:gd name="adj" fmla="val 6581"/>
            </a:avLst>
          </a:prstGeom>
          <a:solidFill>
            <a:srgbClr val="0A6AA3">
              <a:alpha val="9000"/>
            </a:srgbClr>
          </a:solidFill>
          <a:ln/>
        </p:spPr>
      </p:sp>
      <p:sp>
        <p:nvSpPr>
          <p:cNvPr id="69" name="workup items Consumption"/>
          <p:cNvSpPr txBox="1"/>
          <p:nvPr/>
        </p:nvSpPr>
        <p:spPr>
          <a:xfrm>
            <a:off x="7648956" y="5656771"/>
            <a:ext cx="3086100" cy="69653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PLASMIC; ADAMTS13 before PLEX³˒⁴</a:t>
            </a:r>
            <a:endParaRPr lang="en-US" sz="1150" dirty="0"/>
          </a:p>
          <a:p>
            <a:pPr marL="114300" indent="-114300">
              <a:lnSpc>
                <a:spcPct val="90000"/>
              </a:lnSpc>
              <a:spcAft>
                <a:spcPts val="200"/>
              </a:spcAft>
              <a:buSzPct val="100000"/>
              <a:buChar char="•"/>
            </a:pPr>
            <a:r>
              <a:rPr lang="en-US" sz="1150" dirty="0">
                <a:solidFill>
                  <a:srgbClr val="0B1220"/>
                </a:solidFill>
              </a:rPr>
              <a:t>DAT, D-dimer; stool Shiga toxin if diarrhea⁸</a:t>
            </a:r>
            <a:endParaRPr lang="en-US" sz="1150" dirty="0"/>
          </a:p>
        </p:txBody>
      </p:sp>
      <p:sp>
        <p:nvSpPr>
          <p:cNvPr id="70" name="Chevron"/>
          <p:cNvSpPr/>
          <p:nvPr/>
        </p:nvSpPr>
        <p:spPr>
          <a:xfrm rot="10800000">
            <a:off x="9127998" y="6444748"/>
            <a:ext cx="128016" cy="64008"/>
          </a:xfrm>
          <a:prstGeom prst="triangle">
            <a:avLst/>
          </a:prstGeom>
          <a:solidFill>
            <a:srgbClr val="CBD5E1"/>
          </a:solidFill>
          <a:ln/>
        </p:spPr>
      </p:sp>
      <p:sp>
        <p:nvSpPr>
          <p:cNvPr id="71" name="workup Sequestration, dilution"/>
          <p:cNvSpPr/>
          <p:nvPr/>
        </p:nvSpPr>
        <p:spPr>
          <a:xfrm>
            <a:off x="10949940" y="5588191"/>
            <a:ext cx="3223260" cy="833698"/>
          </a:xfrm>
          <a:prstGeom prst="roundRect">
            <a:avLst>
              <a:gd name="adj" fmla="val 6581"/>
            </a:avLst>
          </a:prstGeom>
          <a:solidFill>
            <a:srgbClr val="0A6AA3">
              <a:alpha val="9000"/>
            </a:srgbClr>
          </a:solidFill>
          <a:ln/>
        </p:spPr>
      </p:sp>
      <p:sp>
        <p:nvSpPr>
          <p:cNvPr id="72" name="workup items Sequestration, dilution"/>
          <p:cNvSpPr txBox="1"/>
          <p:nvPr/>
        </p:nvSpPr>
        <p:spPr>
          <a:xfrm>
            <a:off x="11018520" y="5656771"/>
            <a:ext cx="3086100" cy="69653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Ultrasound: spleen, liver</a:t>
            </a:r>
            <a:endParaRPr lang="en-US" sz="1150" dirty="0"/>
          </a:p>
          <a:p>
            <a:pPr marL="114300" indent="-114300">
              <a:lnSpc>
                <a:spcPct val="90000"/>
              </a:lnSpc>
              <a:spcAft>
                <a:spcPts val="200"/>
              </a:spcAft>
              <a:buSzPct val="100000"/>
              <a:buChar char="•"/>
            </a:pPr>
            <a:r>
              <a:rPr lang="en-US" sz="1150" dirty="0">
                <a:solidFill>
                  <a:srgbClr val="0B1220"/>
                </a:solidFill>
              </a:rPr>
              <a:t>Pregnant: BP, urine protein, LFTs</a:t>
            </a:r>
            <a:endParaRPr lang="en-US" sz="1150" dirty="0"/>
          </a:p>
        </p:txBody>
      </p:sp>
      <p:sp>
        <p:nvSpPr>
          <p:cNvPr id="73" name="Chevron"/>
          <p:cNvSpPr/>
          <p:nvPr/>
        </p:nvSpPr>
        <p:spPr>
          <a:xfrm rot="10800000">
            <a:off x="12497562" y="6444748"/>
            <a:ext cx="128016" cy="64008"/>
          </a:xfrm>
          <a:prstGeom prst="triangle">
            <a:avLst/>
          </a:prstGeom>
          <a:solidFill>
            <a:srgbClr val="CBD5E1"/>
          </a:solidFill>
          <a:ln/>
        </p:spPr>
      </p:sp>
      <p:sp>
        <p:nvSpPr>
          <p:cNvPr id="74" name="Row label MANAGE"/>
          <p:cNvSpPr/>
          <p:nvPr/>
        </p:nvSpPr>
        <p:spPr>
          <a:xfrm>
            <a:off x="457200" y="6531616"/>
            <a:ext cx="292608" cy="1022090"/>
          </a:xfrm>
          <a:prstGeom prst="roundRect">
            <a:avLst>
              <a:gd name="adj" fmla="val 18750"/>
            </a:avLst>
          </a:prstGeom>
          <a:solidFill>
            <a:srgbClr val="067647"/>
          </a:solidFill>
          <a:ln/>
        </p:spPr>
      </p:sp>
      <p:sp>
        <p:nvSpPr>
          <p:cNvPr id="75" name="Row label text MANAGE"/>
          <p:cNvSpPr txBox="1"/>
          <p:nvPr/>
        </p:nvSpPr>
        <p:spPr>
          <a:xfrm rot="16200000">
            <a:off x="92459" y="6896357"/>
            <a:ext cx="1022090"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Low production"/>
          <p:cNvSpPr/>
          <p:nvPr/>
        </p:nvSpPr>
        <p:spPr>
          <a:xfrm>
            <a:off x="841248" y="6531616"/>
            <a:ext cx="3223260" cy="1022090"/>
          </a:xfrm>
          <a:prstGeom prst="roundRect">
            <a:avLst>
              <a:gd name="adj" fmla="val 5368"/>
            </a:avLst>
          </a:prstGeom>
          <a:solidFill>
            <a:srgbClr val="067647">
              <a:alpha val="9000"/>
            </a:srgbClr>
          </a:solidFill>
          <a:ln/>
        </p:spPr>
      </p:sp>
      <p:sp>
        <p:nvSpPr>
          <p:cNvPr id="77" name="management items Low production"/>
          <p:cNvSpPr txBox="1"/>
          <p:nvPr/>
        </p:nvSpPr>
        <p:spPr>
          <a:xfrm>
            <a:off x="909828" y="6600196"/>
            <a:ext cx="3086100" cy="88493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Treat cause; stop marrow toxins</a:t>
            </a:r>
            <a:endParaRPr lang="en-US" sz="1150" dirty="0"/>
          </a:p>
          <a:p>
            <a:pPr marL="114300" indent="-114300">
              <a:lnSpc>
                <a:spcPct val="90000"/>
              </a:lnSpc>
              <a:spcAft>
                <a:spcPts val="200"/>
              </a:spcAft>
              <a:buSzPct val="100000"/>
              <a:buChar char="•"/>
            </a:pPr>
            <a:r>
              <a:rPr lang="en-US" sz="1150" dirty="0">
                <a:solidFill>
                  <a:srgbClr val="0B1220"/>
                </a:solidFill>
              </a:rPr>
              <a:t>No bleed, chemo: platelets if &lt;10 ×10⁹/L⁷</a:t>
            </a:r>
            <a:endParaRPr lang="en-US" sz="1150" dirty="0"/>
          </a:p>
          <a:p>
            <a:pPr marL="114300" indent="-114300">
              <a:lnSpc>
                <a:spcPct val="90000"/>
              </a:lnSpc>
              <a:spcAft>
                <a:spcPts val="200"/>
              </a:spcAft>
              <a:buSzPct val="100000"/>
              <a:buChar char="•"/>
            </a:pPr>
            <a:r>
              <a:rPr lang="en-US" sz="1150" dirty="0">
                <a:solidFill>
                  <a:srgbClr val="0B1220"/>
                </a:solidFill>
              </a:rPr>
              <a:t>Marrow disease: urgent hematology⁸</a:t>
            </a:r>
            <a:endParaRPr lang="en-US" sz="1150" dirty="0"/>
          </a:p>
        </p:txBody>
      </p:sp>
      <p:sp>
        <p:nvSpPr>
          <p:cNvPr id="78" name="management Immune destruction"/>
          <p:cNvSpPr/>
          <p:nvPr/>
        </p:nvSpPr>
        <p:spPr>
          <a:xfrm>
            <a:off x="4210812" y="6531616"/>
            <a:ext cx="3223260" cy="1022090"/>
          </a:xfrm>
          <a:prstGeom prst="roundRect">
            <a:avLst>
              <a:gd name="adj" fmla="val 5368"/>
            </a:avLst>
          </a:prstGeom>
          <a:solidFill>
            <a:srgbClr val="067647">
              <a:alpha val="9000"/>
            </a:srgbClr>
          </a:solidFill>
          <a:ln/>
        </p:spPr>
      </p:sp>
      <p:sp>
        <p:nvSpPr>
          <p:cNvPr id="79" name="management items Immune destruction"/>
          <p:cNvSpPr txBox="1"/>
          <p:nvPr/>
        </p:nvSpPr>
        <p:spPr>
          <a:xfrm>
            <a:off x="4279392" y="6600196"/>
            <a:ext cx="3086100" cy="88493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Stop drug; HIT: argatroban/fonda/DOAC¹˒⁸</a:t>
            </a:r>
            <a:endParaRPr lang="en-US" sz="1150" dirty="0"/>
          </a:p>
          <a:p>
            <a:pPr marL="114300" indent="-114300">
              <a:lnSpc>
                <a:spcPct val="90000"/>
              </a:lnSpc>
              <a:spcAft>
                <a:spcPts val="200"/>
              </a:spcAft>
              <a:buSzPct val="100000"/>
              <a:buChar char="•"/>
            </a:pPr>
            <a:r>
              <a:rPr lang="en-US" sz="1150" dirty="0">
                <a:solidFill>
                  <a:srgbClr val="0B1220"/>
                </a:solidFill>
              </a:rPr>
              <a:t>ITP &lt;30: steroids + ritux or TPO-RA⁶</a:t>
            </a:r>
            <a:endParaRPr lang="en-US" sz="1150" dirty="0"/>
          </a:p>
          <a:p>
            <a:pPr marL="114300" indent="-114300">
              <a:lnSpc>
                <a:spcPct val="90000"/>
              </a:lnSpc>
              <a:spcAft>
                <a:spcPts val="200"/>
              </a:spcAft>
              <a:buSzPct val="100000"/>
              <a:buChar char="•"/>
            </a:pPr>
            <a:r>
              <a:rPr lang="en-US" sz="1150" dirty="0">
                <a:solidFill>
                  <a:srgbClr val="0B1220"/>
                </a:solidFill>
              </a:rPr>
              <a:t>ITP critical bleed: plt, IVIG, steroid, TXA⁹</a:t>
            </a:r>
            <a:endParaRPr lang="en-US" sz="1150" dirty="0"/>
          </a:p>
        </p:txBody>
      </p:sp>
      <p:sp>
        <p:nvSpPr>
          <p:cNvPr id="80" name="management Consumption"/>
          <p:cNvSpPr/>
          <p:nvPr/>
        </p:nvSpPr>
        <p:spPr>
          <a:xfrm>
            <a:off x="7580376" y="6531616"/>
            <a:ext cx="3223260" cy="1022090"/>
          </a:xfrm>
          <a:prstGeom prst="roundRect">
            <a:avLst>
              <a:gd name="adj" fmla="val 5368"/>
            </a:avLst>
          </a:prstGeom>
          <a:solidFill>
            <a:srgbClr val="067647">
              <a:alpha val="9000"/>
            </a:srgbClr>
          </a:solidFill>
          <a:ln/>
        </p:spPr>
      </p:sp>
      <p:sp>
        <p:nvSpPr>
          <p:cNvPr id="81" name="management items Consumption"/>
          <p:cNvSpPr txBox="1"/>
          <p:nvPr/>
        </p:nvSpPr>
        <p:spPr>
          <a:xfrm>
            <a:off x="7648956" y="6600196"/>
            <a:ext cx="3086100" cy="88493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TTP: PLEX, steroid, ritux, caplacizumab⁵˒¹¹</a:t>
            </a:r>
            <a:endParaRPr lang="en-US" sz="1150" dirty="0"/>
          </a:p>
          <a:p>
            <a:pPr marL="114300" indent="-114300">
              <a:lnSpc>
                <a:spcPct val="90000"/>
              </a:lnSpc>
              <a:spcAft>
                <a:spcPts val="200"/>
              </a:spcAft>
              <a:buSzPct val="100000"/>
              <a:buChar char="•"/>
            </a:pPr>
            <a:r>
              <a:rPr lang="en-US" sz="1150" dirty="0">
                <a:solidFill>
                  <a:srgbClr val="0B1220"/>
                </a:solidFill>
              </a:rPr>
              <a:t>DIC: fix cause; plt &lt;10, &lt;50 if bleeding⁷˒¹²</a:t>
            </a:r>
            <a:endParaRPr lang="en-US" sz="1150" dirty="0"/>
          </a:p>
          <a:p>
            <a:pPr marL="114300" indent="-114300">
              <a:lnSpc>
                <a:spcPct val="90000"/>
              </a:lnSpc>
              <a:spcAft>
                <a:spcPts val="200"/>
              </a:spcAft>
              <a:buSzPct val="100000"/>
              <a:buChar char="•"/>
            </a:pPr>
            <a:r>
              <a:rPr lang="en-US" sz="1150" dirty="0">
                <a:solidFill>
                  <a:srgbClr val="0B1220"/>
                </a:solidFill>
              </a:rPr>
              <a:t>TTP: no platelets unless major bleed⁸</a:t>
            </a:r>
            <a:endParaRPr lang="en-US" sz="1150" dirty="0"/>
          </a:p>
        </p:txBody>
      </p:sp>
      <p:sp>
        <p:nvSpPr>
          <p:cNvPr id="82" name="management Sequestration, dilution"/>
          <p:cNvSpPr/>
          <p:nvPr/>
        </p:nvSpPr>
        <p:spPr>
          <a:xfrm>
            <a:off x="10949940" y="6531616"/>
            <a:ext cx="3223260" cy="1022090"/>
          </a:xfrm>
          <a:prstGeom prst="roundRect">
            <a:avLst>
              <a:gd name="adj" fmla="val 5368"/>
            </a:avLst>
          </a:prstGeom>
          <a:solidFill>
            <a:srgbClr val="067647">
              <a:alpha val="9000"/>
            </a:srgbClr>
          </a:solidFill>
          <a:ln/>
        </p:spPr>
      </p:sp>
      <p:sp>
        <p:nvSpPr>
          <p:cNvPr id="83" name="management items Sequestration, dilution"/>
          <p:cNvSpPr txBox="1"/>
          <p:nvPr/>
        </p:nvSpPr>
        <p:spPr>
          <a:xfrm>
            <a:off x="11018520" y="6600196"/>
            <a:ext cx="3086100" cy="88493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Treat cause; usually observe</a:t>
            </a:r>
            <a:endParaRPr lang="en-US" sz="1150" dirty="0"/>
          </a:p>
          <a:p>
            <a:pPr marL="114300" indent="-114300">
              <a:lnSpc>
                <a:spcPct val="90000"/>
              </a:lnSpc>
              <a:spcAft>
                <a:spcPts val="200"/>
              </a:spcAft>
              <a:buSzPct val="100000"/>
              <a:buChar char="•"/>
            </a:pPr>
            <a:r>
              <a:rPr lang="en-US" sz="1150" dirty="0">
                <a:solidFill>
                  <a:srgbClr val="0B1220"/>
                </a:solidFill>
              </a:rPr>
              <a:t>Major surgery: platelets if &lt;50 ×10⁹/L⁷</a:t>
            </a:r>
            <a:endParaRPr lang="en-US" sz="1150" dirty="0"/>
          </a:p>
        </p:txBody>
      </p:sp>
      <p:pic>
        <p:nvPicPr>
          <p:cNvPr id="84" name="Logo" descr="Stethopedia">    </p:cNvPr>
          <p:cNvPicPr>
            <a:picLocks noChangeAspect="1"/>
          </p:cNvPicPr>
          <p:nvPr/>
        </p:nvPicPr>
        <p:blipFill>
          <a:blip r:embed="rId1"/>
          <a:stretch>
            <a:fillRect/>
          </a:stretch>
        </p:blipFill>
        <p:spPr>
          <a:xfrm>
            <a:off x="457200" y="7700010"/>
            <a:ext cx="201168" cy="201168"/>
          </a:xfrm>
          <a:prstGeom prst="rect">
            <a:avLst/>
          </a:prstGeom>
        </p:spPr>
      </p:pic>
      <p:sp>
        <p:nvSpPr>
          <p:cNvPr id="85" name="Brand"/>
          <p:cNvSpPr txBox="1"/>
          <p:nvPr/>
        </p:nvSpPr>
        <p:spPr>
          <a:xfrm>
            <a:off x="731520" y="7681722"/>
            <a:ext cx="2543457"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stethopedia.ca/approach/thrombocytopenia</a:t>
            </a:r>
            <a:endParaRPr lang="en-US" sz="900" dirty="0"/>
          </a:p>
        </p:txBody>
      </p:sp>
      <p:sp>
        <p:nvSpPr>
          <p:cNvPr id="86" name="Evidence"/>
          <p:cNvSpPr txBox="1"/>
          <p:nvPr/>
        </p:nvSpPr>
        <p:spPr>
          <a:xfrm>
            <a:off x="3595017" y="7681722"/>
            <a:ext cx="10578183" cy="438150"/>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Cuker 2018, Blood Adv</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Cuker 2012, Blood</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Bendapudi 2017, Lancet Haematol</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Zheng 2020, J Thromb Haemost (Dx)</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Zheng 2020, J Thromb Haemost (Tx)</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Cuker 2026, Blood Adv</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Metcalf 2025, JAMA</a:t>
            </a:r>
            <a:pPr indent="0" marL="0">
              <a:buNone/>
            </a:pPr>
            <a:r>
              <a:rPr lang="en-US" sz="850" dirty="0">
                <a:solidFill>
                  <a:srgbClr val="64748B"/>
                </a:solidFill>
              </a:rPr>
              <a:t>   </a:t>
            </a:r>
            <a:pPr indent="0" marL="0">
              <a:buNone/>
            </a:pPr>
            <a:r>
              <a:rPr lang="en-US" sz="850" dirty="0">
                <a:solidFill>
                  <a:srgbClr val="64748B"/>
                </a:solidFill>
              </a:rPr>
              <a:t>⁸ Manual 2024–25, pp. 136, 138, 144</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⁹ Chowdhury 2026, Blood Adv</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¹⁰ Reese 2018, N Engl J Med</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¹¹ Zheng 2025, J Thromb Haemost</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¹² Levi 2009, Br J Haematol</a:t>
            </a:r>
            <a:endParaRPr lang="en-US" sz="8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Fever of Unknown Origin</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INFECTIOUS DISEASE</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58%</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FDG-PET/CT in classic FUO⁶</a:t>
            </a:r>
            <a:endParaRPr lang="en-US" sz="850" dirty="0"/>
          </a:p>
          <a:p>
            <a:pPr indent="0" marL="0">
              <a:buNone/>
            </a:pPr>
            <a:r>
              <a:rPr lang="en-US" sz="1050" dirty="0">
                <a:solidFill>
                  <a:srgbClr val="334155"/>
                </a:solidFill>
              </a:rPr>
              <a:t>pooled diagnostic yield (sensitivity 86%, specificity 52%)</a:t>
            </a:r>
            <a:endParaRPr lang="en-US" sz="850" dirty="0"/>
          </a:p>
        </p:txBody>
      </p:sp>
      <p:sp>
        <p:nvSpPr>
          <p:cNvPr id="7" name="Presentation"/>
          <p:cNvSpPr/>
          <p:nvPr/>
        </p:nvSpPr>
        <p:spPr>
          <a:xfrm>
            <a:off x="457200" y="1261872"/>
            <a:ext cx="1783080" cy="1374343"/>
          </a:xfrm>
          <a:prstGeom prst="roundRect">
            <a:avLst>
              <a:gd name="adj" fmla="val 4657"/>
            </a:avLst>
          </a:prstGeom>
          <a:solidFill>
            <a:srgbClr val="0B2540"/>
          </a:solidFill>
          <a:ln w="12700">
            <a:solidFill>
              <a:srgbClr val="0B2540"/>
            </a:solidFill>
          </a:ln>
        </p:spPr>
        <p:txBody>
          <a:bodyPr wrap="square" lIns="68580" tIns="68580" rIns="68580" bIns="68580" rtlCol="0" anchor="ctr"/>
          <a:lstStyle/>
          <a:p>
            <a:pPr algn="l" indent="0" marL="0">
              <a:buNone/>
            </a:pPr>
            <a:r>
              <a:rPr lang="en-US" sz="1200" b="1" dirty="0">
                <a:solidFill>
                  <a:srgbClr val="FFFFFF"/>
                </a:solidFill>
              </a:rPr>
              <a:t>Fever ≥38.3 °C on several occasions for ≥3 wk, still undiagnosed</a:t>
            </a:r>
            <a:endParaRPr lang="en-US" sz="1200" dirty="0"/>
          </a:p>
        </p:txBody>
      </p:sp>
      <p:sp>
        <p:nvSpPr>
          <p:cNvPr id="8" name="Step 1"/>
          <p:cNvSpPr/>
          <p:nvPr/>
        </p:nvSpPr>
        <p:spPr>
          <a:xfrm>
            <a:off x="2514600" y="1261872"/>
            <a:ext cx="2057400" cy="1374343"/>
          </a:xfrm>
          <a:prstGeom prst="roundRect">
            <a:avLst>
              <a:gd name="adj" fmla="val 4657"/>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Confirm fever; repeat full history (travel, animals, drugs) and exam; stop non-essential drugs¹˒²</a:t>
            </a:r>
            <a:endParaRPr lang="en-US" sz="1200" dirty="0"/>
          </a:p>
        </p:txBody>
      </p:sp>
      <p:sp>
        <p:nvSpPr>
          <p:cNvPr id="9" name="Step 2"/>
          <p:cNvSpPr/>
          <p:nvPr/>
        </p:nvSpPr>
        <p:spPr>
          <a:xfrm>
            <a:off x="4846320" y="1261872"/>
            <a:ext cx="2057400" cy="1374343"/>
          </a:xfrm>
          <a:prstGeom prst="roundRect">
            <a:avLst>
              <a:gd name="adj" fmla="val 4657"/>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CBC, smear, CMP, LDH, ESR, CRP, ferritin, 3 BCx, UA, HIV, IGRA, CXR; CT C/A/P, then PET/CT²˒⁶˒¹²</a:t>
            </a:r>
            <a:endParaRPr lang="en-US" sz="1200" dirty="0"/>
          </a:p>
        </p:txBody>
      </p:sp>
      <p:sp>
        <p:nvSpPr>
          <p:cNvPr id="10" name="Decision"/>
          <p:cNvSpPr/>
          <p:nvPr/>
        </p:nvSpPr>
        <p:spPr>
          <a:xfrm>
            <a:off x="7178040" y="1261872"/>
            <a:ext cx="1463040" cy="1374343"/>
          </a:xfrm>
          <a:prstGeom prst="roundRect">
            <a:avLst>
              <a:gd name="adj" fmla="val 4657"/>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200" b="1" dirty="0">
                <a:solidFill>
                  <a:srgbClr val="075A8C"/>
                </a:solidFill>
                <a:latin typeface="Poppins" pitchFamily="34" charset="0"/>
                <a:ea typeface="Poppins" pitchFamily="34" charset="-122"/>
                <a:cs typeface="Poppins" pitchFamily="34" charset="-120"/>
              </a:rPr>
              <a:t>Unstable, high-risk host, GCA or HLH?</a:t>
            </a:r>
            <a:endParaRPr lang="en-US" sz="1200" dirty="0"/>
          </a:p>
        </p:txBody>
      </p:sp>
      <p:sp>
        <p:nvSpPr>
          <p:cNvPr id="11" name="Arrow"/>
          <p:cNvSpPr/>
          <p:nvPr/>
        </p:nvSpPr>
        <p:spPr>
          <a:xfrm>
            <a:off x="2276856" y="1949044"/>
            <a:ext cx="201168" cy="0"/>
          </a:xfrm>
          <a:prstGeom prst="line">
            <a:avLst/>
          </a:prstGeom>
          <a:noFill/>
          <a:ln w="19050">
            <a:solidFill>
              <a:srgbClr val="CBD5E1"/>
            </a:solidFill>
            <a:prstDash val="solid"/>
            <a:tailEnd type="triangle"/>
          </a:ln>
        </p:spPr>
      </p:sp>
      <p:sp>
        <p:nvSpPr>
          <p:cNvPr id="12" name="Arrow"/>
          <p:cNvSpPr/>
          <p:nvPr/>
        </p:nvSpPr>
        <p:spPr>
          <a:xfrm>
            <a:off x="4608576" y="1949044"/>
            <a:ext cx="201168" cy="0"/>
          </a:xfrm>
          <a:prstGeom prst="line">
            <a:avLst/>
          </a:prstGeom>
          <a:noFill/>
          <a:ln w="19050">
            <a:solidFill>
              <a:srgbClr val="CBD5E1"/>
            </a:solidFill>
            <a:prstDash val="solid"/>
            <a:tailEnd type="triangle"/>
          </a:ln>
        </p:spPr>
      </p:sp>
      <p:sp>
        <p:nvSpPr>
          <p:cNvPr id="13" name="Arrow"/>
          <p:cNvSpPr/>
          <p:nvPr/>
        </p:nvSpPr>
        <p:spPr>
          <a:xfrm>
            <a:off x="6940296" y="1949044"/>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374343"/>
          </a:xfrm>
          <a:prstGeom prst="roundRect">
            <a:avLst>
              <a:gd name="adj" fmla="val 4657"/>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34010"/>
          </a:xfrm>
          <a:prstGeom prst="roundRect">
            <a:avLst>
              <a:gd name="adj" fmla="val 19163"/>
            </a:avLst>
          </a:prstGeom>
          <a:solidFill>
            <a:srgbClr val="B42318"/>
          </a:solidFill>
          <a:ln w="15875">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High risk: culture, treat, admit, consult²˒¹²</a:t>
            </a:r>
            <a:endParaRPr lang="en-US" sz="1250" dirty="0"/>
          </a:p>
        </p:txBody>
      </p:sp>
      <p:sp>
        <p:nvSpPr>
          <p:cNvPr id="16" name="Red flag items 1"/>
          <p:cNvSpPr txBox="1"/>
          <p:nvPr/>
        </p:nvSpPr>
        <p:spPr>
          <a:xfrm>
            <a:off x="8983980" y="1641602"/>
            <a:ext cx="2505456" cy="690067"/>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Hypotension or sepsis</a:t>
            </a:r>
            <a:endParaRPr lang="en-US" sz="1150" dirty="0"/>
          </a:p>
          <a:p>
            <a:pPr marL="114300" indent="-114300">
              <a:lnSpc>
                <a:spcPct val="90000"/>
              </a:lnSpc>
              <a:spcAft>
                <a:spcPts val="150"/>
              </a:spcAft>
              <a:buSzPct val="100000"/>
              <a:buChar char="•"/>
            </a:pPr>
            <a:r>
              <a:rPr lang="en-US" sz="1150" dirty="0">
                <a:solidFill>
                  <a:srgbClr val="0B1220"/>
                </a:solidFill>
              </a:rPr>
              <a:t>Neutropenia: ANC &lt;0.5 ×10⁹/L</a:t>
            </a:r>
            <a:endParaRPr lang="en-US" sz="1150" dirty="0"/>
          </a:p>
          <a:p>
            <a:pPr marL="114300" indent="-114300">
              <a:lnSpc>
                <a:spcPct val="90000"/>
              </a:lnSpc>
              <a:spcAft>
                <a:spcPts val="150"/>
              </a:spcAft>
              <a:buSzPct val="100000"/>
              <a:buChar char="•"/>
            </a:pPr>
            <a:r>
              <a:rPr lang="en-US" sz="1150" dirty="0">
                <a:solidFill>
                  <a:srgbClr val="0B1220"/>
                </a:solidFill>
              </a:rPr>
              <a:t>Transplant, biologics, AIDS</a:t>
            </a:r>
            <a:endParaRPr lang="en-US" sz="1150" dirty="0"/>
          </a:p>
        </p:txBody>
      </p:sp>
      <p:sp>
        <p:nvSpPr>
          <p:cNvPr id="17" name="Red flag items 2"/>
          <p:cNvSpPr txBox="1"/>
          <p:nvPr/>
        </p:nvSpPr>
        <p:spPr>
          <a:xfrm>
            <a:off x="11599164" y="1641602"/>
            <a:ext cx="2505456" cy="690067"/>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Vision loss, jaw claudication: GCA</a:t>
            </a:r>
            <a:endParaRPr lang="en-US" sz="1150" dirty="0"/>
          </a:p>
          <a:p>
            <a:pPr marL="114300" indent="-114300">
              <a:lnSpc>
                <a:spcPct val="90000"/>
              </a:lnSpc>
              <a:spcAft>
                <a:spcPts val="150"/>
              </a:spcAft>
              <a:buSzPct val="100000"/>
              <a:buChar char="•"/>
            </a:pPr>
            <a:r>
              <a:rPr lang="en-US" sz="1150" dirty="0">
                <a:solidFill>
                  <a:srgbClr val="0B1220"/>
                </a:solidFill>
              </a:rPr>
              <a:t>Ferritin &gt;3000 µg/L, cytopenias, spleen: HLH</a:t>
            </a:r>
            <a:endParaRPr lang="en-US" sz="1150" dirty="0"/>
          </a:p>
        </p:txBody>
      </p:sp>
      <p:sp>
        <p:nvSpPr>
          <p:cNvPr id="18" name="Red flag action"/>
          <p:cNvSpPr txBox="1"/>
          <p:nvPr/>
        </p:nvSpPr>
        <p:spPr>
          <a:xfrm>
            <a:off x="8983980" y="2404821"/>
            <a:ext cx="5120640" cy="181102"/>
          </a:xfrm>
          <a:prstGeom prst="rect">
            <a:avLst/>
          </a:prstGeom>
          <a:noFill/>
          <a:ln/>
        </p:spPr>
        <p:txBody>
          <a:bodyPr wrap="square" lIns="0" tIns="0" rIns="0" bIns="0" rtlCol="0" anchor="b"/>
          <a:lstStyle/>
          <a:p>
            <a:pPr indent="0" marL="0">
              <a:buNone/>
            </a:pPr>
            <a:r>
              <a:rPr lang="en-US" sz="1150" b="1" dirty="0">
                <a:solidFill>
                  <a:srgbClr val="B42318"/>
                </a:solidFill>
              </a:rPr>
              <a:t>→ Cultures first; GCA: prednisone 40–60 mg now; rheum ≤24 h⁸˒¹²</a:t>
            </a:r>
            <a:endParaRPr lang="en-US" sz="1150" dirty="0"/>
          </a:p>
        </p:txBody>
      </p:sp>
      <p:sp>
        <p:nvSpPr>
          <p:cNvPr id="19" name="Yes arrow"/>
          <p:cNvSpPr/>
          <p:nvPr/>
        </p:nvSpPr>
        <p:spPr>
          <a:xfrm>
            <a:off x="8677656" y="1949044"/>
            <a:ext cx="201168" cy="0"/>
          </a:xfrm>
          <a:prstGeom prst="line">
            <a:avLst/>
          </a:prstGeom>
          <a:noFill/>
          <a:ln w="22225">
            <a:solidFill>
              <a:srgbClr val="B42318"/>
            </a:solidFill>
            <a:prstDash val="solid"/>
            <a:tailEnd type="triangle"/>
          </a:ln>
        </p:spPr>
      </p:sp>
      <p:sp>
        <p:nvSpPr>
          <p:cNvPr id="20" name="Yes label"/>
          <p:cNvSpPr txBox="1"/>
          <p:nvPr/>
        </p:nvSpPr>
        <p:spPr>
          <a:xfrm>
            <a:off x="8641080" y="1729588"/>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636215"/>
            <a:ext cx="0" cy="438912"/>
          </a:xfrm>
          <a:prstGeom prst="line">
            <a:avLst/>
          </a:prstGeom>
          <a:noFill/>
          <a:ln w="19050">
            <a:solidFill>
              <a:srgbClr val="CBD5E1"/>
            </a:solidFill>
            <a:prstDash val="solid"/>
          </a:ln>
        </p:spPr>
      </p:sp>
      <p:sp>
        <p:nvSpPr>
          <p:cNvPr id="22" name="Bus"/>
          <p:cNvSpPr/>
          <p:nvPr/>
        </p:nvSpPr>
        <p:spPr>
          <a:xfrm>
            <a:off x="2452878" y="3075127"/>
            <a:ext cx="10108692" cy="0"/>
          </a:xfrm>
          <a:prstGeom prst="line">
            <a:avLst/>
          </a:prstGeom>
          <a:noFill/>
          <a:ln w="19050">
            <a:solidFill>
              <a:srgbClr val="CBD5E1"/>
            </a:solidFill>
            <a:prstDash val="solid"/>
          </a:ln>
        </p:spPr>
      </p:sp>
      <p:sp>
        <p:nvSpPr>
          <p:cNvPr id="23" name="Arrow"/>
          <p:cNvSpPr/>
          <p:nvPr/>
        </p:nvSpPr>
        <p:spPr>
          <a:xfrm>
            <a:off x="2452878" y="3075127"/>
            <a:ext cx="0" cy="155448"/>
          </a:xfrm>
          <a:prstGeom prst="line">
            <a:avLst/>
          </a:prstGeom>
          <a:noFill/>
          <a:ln w="19050">
            <a:solidFill>
              <a:srgbClr val="CBD5E1"/>
            </a:solidFill>
            <a:prstDash val="solid"/>
            <a:tailEnd type="triangle"/>
          </a:ln>
        </p:spPr>
      </p:sp>
      <p:sp>
        <p:nvSpPr>
          <p:cNvPr id="24" name="Arrow"/>
          <p:cNvSpPr/>
          <p:nvPr/>
        </p:nvSpPr>
        <p:spPr>
          <a:xfrm>
            <a:off x="5822442" y="3075127"/>
            <a:ext cx="0" cy="155448"/>
          </a:xfrm>
          <a:prstGeom prst="line">
            <a:avLst/>
          </a:prstGeom>
          <a:noFill/>
          <a:ln w="19050">
            <a:solidFill>
              <a:srgbClr val="CBD5E1"/>
            </a:solidFill>
            <a:prstDash val="solid"/>
            <a:tailEnd type="triangle"/>
          </a:ln>
        </p:spPr>
      </p:sp>
      <p:sp>
        <p:nvSpPr>
          <p:cNvPr id="25" name="Arrow"/>
          <p:cNvSpPr/>
          <p:nvPr/>
        </p:nvSpPr>
        <p:spPr>
          <a:xfrm>
            <a:off x="9192006" y="3075127"/>
            <a:ext cx="0" cy="155448"/>
          </a:xfrm>
          <a:prstGeom prst="line">
            <a:avLst/>
          </a:prstGeom>
          <a:noFill/>
          <a:ln w="19050">
            <a:solidFill>
              <a:srgbClr val="CBD5E1"/>
            </a:solidFill>
            <a:prstDash val="solid"/>
            <a:tailEnd type="triangle"/>
          </a:ln>
        </p:spPr>
      </p:sp>
      <p:sp>
        <p:nvSpPr>
          <p:cNvPr id="26" name="Arrow"/>
          <p:cNvSpPr/>
          <p:nvPr/>
        </p:nvSpPr>
        <p:spPr>
          <a:xfrm>
            <a:off x="12561570" y="3075127"/>
            <a:ext cx="0" cy="155448"/>
          </a:xfrm>
          <a:prstGeom prst="line">
            <a:avLst/>
          </a:prstGeom>
          <a:noFill/>
          <a:ln w="19050">
            <a:solidFill>
              <a:srgbClr val="CBD5E1"/>
            </a:solidFill>
            <a:prstDash val="solid"/>
            <a:tailEnd type="triangle"/>
          </a:ln>
        </p:spPr>
      </p:sp>
      <p:sp>
        <p:nvSpPr>
          <p:cNvPr id="27" name="Branch question"/>
          <p:cNvSpPr/>
          <p:nvPr/>
        </p:nvSpPr>
        <p:spPr>
          <a:xfrm>
            <a:off x="6822691" y="2745943"/>
            <a:ext cx="2173738"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50" b="1" dirty="0">
                <a:solidFill>
                  <a:srgbClr val="075A8C"/>
                </a:solidFill>
              </a:rPr>
              <a:t>If stable: which category?</a:t>
            </a:r>
            <a:endParaRPr lang="en-US" sz="1150" dirty="0"/>
          </a:p>
        </p:txBody>
      </p:sp>
      <p:sp>
        <p:nvSpPr>
          <p:cNvPr id="28" name="Branch Infection"/>
          <p:cNvSpPr/>
          <p:nvPr/>
        </p:nvSpPr>
        <p:spPr>
          <a:xfrm>
            <a:off x="841248" y="3258007"/>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Infection</a:t>
            </a:r>
            <a:pPr indent="0" marL="0">
              <a:buNone/>
            </a:pPr>
            <a:r>
              <a:rPr lang="en-US" sz="1050" dirty="0">
                <a:solidFill>
                  <a:srgbClr val="FFFFFF"/>
                </a:solidFill>
              </a:rPr>
              <a:t>  ~38%</a:t>
            </a:r>
            <a:endParaRPr lang="en-US" sz="1250" dirty="0"/>
          </a:p>
        </p:txBody>
      </p:sp>
      <p:sp>
        <p:nvSpPr>
          <p:cNvPr id="29" name="Branch Inflammatory"/>
          <p:cNvSpPr/>
          <p:nvPr/>
        </p:nvSpPr>
        <p:spPr>
          <a:xfrm>
            <a:off x="4210812" y="3258007"/>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Inflammatory</a:t>
            </a:r>
            <a:pPr indent="0" marL="0">
              <a:buNone/>
            </a:pPr>
            <a:r>
              <a:rPr lang="en-US" sz="1050" dirty="0">
                <a:solidFill>
                  <a:srgbClr val="FFFFFF"/>
                </a:solidFill>
              </a:rPr>
              <a:t>  ~21%</a:t>
            </a:r>
            <a:endParaRPr lang="en-US" sz="1250" dirty="0"/>
          </a:p>
        </p:txBody>
      </p:sp>
      <p:sp>
        <p:nvSpPr>
          <p:cNvPr id="30" name="Branch Neoplasm"/>
          <p:cNvSpPr/>
          <p:nvPr/>
        </p:nvSpPr>
        <p:spPr>
          <a:xfrm>
            <a:off x="7580376" y="3258007"/>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Neoplasm</a:t>
            </a:r>
            <a:pPr indent="0" marL="0">
              <a:buNone/>
            </a:pPr>
            <a:r>
              <a:rPr lang="en-US" sz="1050" dirty="0">
                <a:solidFill>
                  <a:srgbClr val="FFFFFF"/>
                </a:solidFill>
              </a:rPr>
              <a:t>  ~12%</a:t>
            </a:r>
            <a:endParaRPr lang="en-US" sz="1250" dirty="0"/>
          </a:p>
        </p:txBody>
      </p:sp>
      <p:sp>
        <p:nvSpPr>
          <p:cNvPr id="31" name="Branch Other"/>
          <p:cNvSpPr/>
          <p:nvPr/>
        </p:nvSpPr>
        <p:spPr>
          <a:xfrm>
            <a:off x="10949940" y="3258007"/>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Other</a:t>
            </a:r>
            <a:endParaRPr lang="en-US" sz="1250" dirty="0"/>
          </a:p>
        </p:txBody>
      </p:sp>
      <p:sp>
        <p:nvSpPr>
          <p:cNvPr id="32" name="Row label CAUSES"/>
          <p:cNvSpPr/>
          <p:nvPr/>
        </p:nvSpPr>
        <p:spPr>
          <a:xfrm>
            <a:off x="457200" y="3683457"/>
            <a:ext cx="292608" cy="970305"/>
          </a:xfrm>
          <a:prstGeom prst="roundRect">
            <a:avLst>
              <a:gd name="adj" fmla="val 18750"/>
            </a:avLst>
          </a:prstGeom>
          <a:solidFill>
            <a:srgbClr val="0B2540"/>
          </a:solidFill>
          <a:ln/>
        </p:spPr>
      </p:sp>
      <p:sp>
        <p:nvSpPr>
          <p:cNvPr id="33" name="Row label text CAUSES"/>
          <p:cNvSpPr txBox="1"/>
          <p:nvPr/>
        </p:nvSpPr>
        <p:spPr>
          <a:xfrm rot="16200000">
            <a:off x="118351" y="4022306"/>
            <a:ext cx="97030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Infection"/>
          <p:cNvSpPr/>
          <p:nvPr/>
        </p:nvSpPr>
        <p:spPr>
          <a:xfrm>
            <a:off x="841248" y="3683457"/>
            <a:ext cx="3223260" cy="970305"/>
          </a:xfrm>
          <a:prstGeom prst="roundRect">
            <a:avLst>
              <a:gd name="adj" fmla="val 5654"/>
            </a:avLst>
          </a:prstGeom>
          <a:solidFill>
            <a:srgbClr val="FFFFFF"/>
          </a:solidFill>
          <a:ln w="9525">
            <a:solidFill>
              <a:srgbClr val="CBD5E1"/>
            </a:solidFill>
            <a:prstDash val="solid"/>
          </a:ln>
        </p:spPr>
      </p:sp>
      <p:sp>
        <p:nvSpPr>
          <p:cNvPr id="35" name="causes items Infection"/>
          <p:cNvSpPr txBox="1"/>
          <p:nvPr/>
        </p:nvSpPr>
        <p:spPr>
          <a:xfrm>
            <a:off x="909828" y="3752037"/>
            <a:ext cx="3086100" cy="8331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Endocarditis (incl. culture-negative)</a:t>
            </a:r>
            <a:endParaRPr lang="en-US" sz="1200" dirty="0"/>
          </a:p>
          <a:p>
            <a:pPr marL="114300" indent="-114300">
              <a:lnSpc>
                <a:spcPct val="90000"/>
              </a:lnSpc>
              <a:spcAft>
                <a:spcPts val="200"/>
              </a:spcAft>
              <a:buSzPct val="100000"/>
              <a:buChar char="•"/>
            </a:pPr>
            <a:r>
              <a:rPr lang="en-US" sz="1200" b="1" dirty="0">
                <a:solidFill>
                  <a:srgbClr val="B42318"/>
                </a:solidFill>
              </a:rPr>
              <a:t>TB (extrapulmonary), occult abscess</a:t>
            </a:r>
            <a:endParaRPr lang="en-US" sz="1200" dirty="0"/>
          </a:p>
          <a:p>
            <a:pPr marL="114300" indent="-114300">
              <a:lnSpc>
                <a:spcPct val="90000"/>
              </a:lnSpc>
              <a:spcAft>
                <a:spcPts val="200"/>
              </a:spcAft>
              <a:buSzPct val="100000"/>
              <a:buChar char="•"/>
            </a:pPr>
            <a:r>
              <a:rPr lang="en-US" sz="1200" dirty="0">
                <a:solidFill>
                  <a:srgbClr val="0B1220"/>
                </a:solidFill>
              </a:rPr>
              <a:t>Malaria; EBV, CMV, HIV; brucella, Q fever</a:t>
            </a:r>
            <a:endParaRPr lang="en-US" sz="1200" dirty="0"/>
          </a:p>
        </p:txBody>
      </p:sp>
      <p:sp>
        <p:nvSpPr>
          <p:cNvPr id="36" name="Chevron"/>
          <p:cNvSpPr/>
          <p:nvPr/>
        </p:nvSpPr>
        <p:spPr>
          <a:xfrm rot="10800000">
            <a:off x="2388870" y="4676623"/>
            <a:ext cx="128016" cy="64008"/>
          </a:xfrm>
          <a:prstGeom prst="triangle">
            <a:avLst/>
          </a:prstGeom>
          <a:solidFill>
            <a:srgbClr val="CBD5E1"/>
          </a:solidFill>
          <a:ln/>
        </p:spPr>
      </p:sp>
      <p:sp>
        <p:nvSpPr>
          <p:cNvPr id="37" name="causes Inflammatory"/>
          <p:cNvSpPr/>
          <p:nvPr/>
        </p:nvSpPr>
        <p:spPr>
          <a:xfrm>
            <a:off x="4210812" y="3683457"/>
            <a:ext cx="3223260" cy="970305"/>
          </a:xfrm>
          <a:prstGeom prst="roundRect">
            <a:avLst>
              <a:gd name="adj" fmla="val 5654"/>
            </a:avLst>
          </a:prstGeom>
          <a:solidFill>
            <a:srgbClr val="FFFFFF"/>
          </a:solidFill>
          <a:ln w="9525">
            <a:solidFill>
              <a:srgbClr val="CBD5E1"/>
            </a:solidFill>
            <a:prstDash val="solid"/>
          </a:ln>
        </p:spPr>
      </p:sp>
      <p:sp>
        <p:nvSpPr>
          <p:cNvPr id="38" name="causes items Inflammatory"/>
          <p:cNvSpPr txBox="1"/>
          <p:nvPr/>
        </p:nvSpPr>
        <p:spPr>
          <a:xfrm>
            <a:off x="4279392" y="3752037"/>
            <a:ext cx="3086100" cy="8331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Giant cell arteritis, PMR</a:t>
            </a:r>
            <a:endParaRPr lang="en-US" sz="1200" dirty="0"/>
          </a:p>
          <a:p>
            <a:pPr marL="114300" indent="-114300">
              <a:lnSpc>
                <a:spcPct val="90000"/>
              </a:lnSpc>
              <a:spcAft>
                <a:spcPts val="200"/>
              </a:spcAft>
              <a:buSzPct val="100000"/>
              <a:buChar char="•"/>
            </a:pPr>
            <a:r>
              <a:rPr lang="en-US" sz="1200" dirty="0">
                <a:solidFill>
                  <a:srgbClr val="0B1220"/>
                </a:solidFill>
              </a:rPr>
              <a:t>Adult-onset Still disease</a:t>
            </a:r>
            <a:endParaRPr lang="en-US" sz="1200" dirty="0"/>
          </a:p>
          <a:p>
            <a:pPr marL="114300" indent="-114300">
              <a:lnSpc>
                <a:spcPct val="90000"/>
              </a:lnSpc>
              <a:spcAft>
                <a:spcPts val="200"/>
              </a:spcAft>
              <a:buSzPct val="100000"/>
              <a:buChar char="•"/>
            </a:pPr>
            <a:r>
              <a:rPr lang="en-US" sz="1200" dirty="0">
                <a:solidFill>
                  <a:srgbClr val="0B1220"/>
                </a:solidFill>
              </a:rPr>
              <a:t>SLE, vasculitis, sarcoid, IBD</a:t>
            </a:r>
            <a:endParaRPr lang="en-US" sz="1200" dirty="0"/>
          </a:p>
        </p:txBody>
      </p:sp>
      <p:sp>
        <p:nvSpPr>
          <p:cNvPr id="39" name="Chevron"/>
          <p:cNvSpPr/>
          <p:nvPr/>
        </p:nvSpPr>
        <p:spPr>
          <a:xfrm rot="10800000">
            <a:off x="5758434" y="4676623"/>
            <a:ext cx="128016" cy="64008"/>
          </a:xfrm>
          <a:prstGeom prst="triangle">
            <a:avLst/>
          </a:prstGeom>
          <a:solidFill>
            <a:srgbClr val="CBD5E1"/>
          </a:solidFill>
          <a:ln/>
        </p:spPr>
      </p:sp>
      <p:sp>
        <p:nvSpPr>
          <p:cNvPr id="40" name="causes Neoplasm"/>
          <p:cNvSpPr/>
          <p:nvPr/>
        </p:nvSpPr>
        <p:spPr>
          <a:xfrm>
            <a:off x="7580376" y="3683457"/>
            <a:ext cx="3223260" cy="970305"/>
          </a:xfrm>
          <a:prstGeom prst="roundRect">
            <a:avLst>
              <a:gd name="adj" fmla="val 5654"/>
            </a:avLst>
          </a:prstGeom>
          <a:solidFill>
            <a:srgbClr val="FFFFFF"/>
          </a:solidFill>
          <a:ln w="9525">
            <a:solidFill>
              <a:srgbClr val="CBD5E1"/>
            </a:solidFill>
            <a:prstDash val="solid"/>
          </a:ln>
        </p:spPr>
      </p:sp>
      <p:sp>
        <p:nvSpPr>
          <p:cNvPr id="41" name="causes items Neoplasm"/>
          <p:cNvSpPr txBox="1"/>
          <p:nvPr/>
        </p:nvSpPr>
        <p:spPr>
          <a:xfrm>
            <a:off x="7648956" y="3752037"/>
            <a:ext cx="3086100" cy="8331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Lymphoma</a:t>
            </a:r>
            <a:endParaRPr lang="en-US" sz="1200" dirty="0"/>
          </a:p>
          <a:p>
            <a:pPr marL="114300" indent="-114300">
              <a:lnSpc>
                <a:spcPct val="90000"/>
              </a:lnSpc>
              <a:spcAft>
                <a:spcPts val="200"/>
              </a:spcAft>
              <a:buSzPct val="100000"/>
              <a:buChar char="•"/>
            </a:pPr>
            <a:r>
              <a:rPr lang="en-US" sz="1200" dirty="0">
                <a:solidFill>
                  <a:srgbClr val="0B1220"/>
                </a:solidFill>
              </a:rPr>
              <a:t>Leukemia, myeloproliferative, myeloma</a:t>
            </a:r>
            <a:endParaRPr lang="en-US" sz="1200" dirty="0"/>
          </a:p>
          <a:p>
            <a:pPr marL="114300" indent="-114300">
              <a:lnSpc>
                <a:spcPct val="90000"/>
              </a:lnSpc>
              <a:spcAft>
                <a:spcPts val="200"/>
              </a:spcAft>
              <a:buSzPct val="100000"/>
              <a:buChar char="•"/>
            </a:pPr>
            <a:r>
              <a:rPr lang="en-US" sz="1200" dirty="0">
                <a:solidFill>
                  <a:srgbClr val="0B1220"/>
                </a:solidFill>
              </a:rPr>
              <a:t>Renal cell, liver, colon cancer</a:t>
            </a:r>
            <a:endParaRPr lang="en-US" sz="1200" dirty="0"/>
          </a:p>
        </p:txBody>
      </p:sp>
      <p:sp>
        <p:nvSpPr>
          <p:cNvPr id="42" name="Chevron"/>
          <p:cNvSpPr/>
          <p:nvPr/>
        </p:nvSpPr>
        <p:spPr>
          <a:xfrm rot="10800000">
            <a:off x="9127998" y="4676623"/>
            <a:ext cx="128016" cy="64008"/>
          </a:xfrm>
          <a:prstGeom prst="triangle">
            <a:avLst/>
          </a:prstGeom>
          <a:solidFill>
            <a:srgbClr val="CBD5E1"/>
          </a:solidFill>
          <a:ln/>
        </p:spPr>
      </p:sp>
      <p:sp>
        <p:nvSpPr>
          <p:cNvPr id="43" name="causes Other"/>
          <p:cNvSpPr/>
          <p:nvPr/>
        </p:nvSpPr>
        <p:spPr>
          <a:xfrm>
            <a:off x="10949940" y="3683457"/>
            <a:ext cx="3223260" cy="970305"/>
          </a:xfrm>
          <a:prstGeom prst="roundRect">
            <a:avLst>
              <a:gd name="adj" fmla="val 5654"/>
            </a:avLst>
          </a:prstGeom>
          <a:solidFill>
            <a:srgbClr val="FFFFFF"/>
          </a:solidFill>
          <a:ln w="9525">
            <a:solidFill>
              <a:srgbClr val="CBD5E1"/>
            </a:solidFill>
            <a:prstDash val="solid"/>
          </a:ln>
        </p:spPr>
      </p:sp>
      <p:sp>
        <p:nvSpPr>
          <p:cNvPr id="44" name="causes items Other"/>
          <p:cNvSpPr txBox="1"/>
          <p:nvPr/>
        </p:nvSpPr>
        <p:spPr>
          <a:xfrm>
            <a:off x="11018520" y="3752037"/>
            <a:ext cx="3086100" cy="8331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Drug fever; VTE, hematoma</a:t>
            </a:r>
            <a:endParaRPr lang="en-US" sz="1200" dirty="0"/>
          </a:p>
          <a:p>
            <a:pPr marL="114300" indent="-114300">
              <a:lnSpc>
                <a:spcPct val="90000"/>
              </a:lnSpc>
              <a:spcAft>
                <a:spcPts val="200"/>
              </a:spcAft>
              <a:buSzPct val="100000"/>
              <a:buChar char="•"/>
            </a:pPr>
            <a:r>
              <a:rPr lang="en-US" sz="1200" b="1" dirty="0">
                <a:solidFill>
                  <a:srgbClr val="B42318"/>
                </a:solidFill>
              </a:rPr>
              <a:t>HLH</a:t>
            </a:r>
            <a:endParaRPr lang="en-US" sz="1200" dirty="0"/>
          </a:p>
          <a:p>
            <a:pPr marL="114300" indent="-114300">
              <a:lnSpc>
                <a:spcPct val="90000"/>
              </a:lnSpc>
              <a:spcAft>
                <a:spcPts val="200"/>
              </a:spcAft>
              <a:buSzPct val="100000"/>
              <a:buChar char="•"/>
            </a:pPr>
            <a:r>
              <a:rPr lang="en-US" sz="1200" dirty="0">
                <a:solidFill>
                  <a:srgbClr val="0B1220"/>
                </a:solidFill>
              </a:rPr>
              <a:t>Thyroiditis, periodic fever, factitious</a:t>
            </a:r>
            <a:endParaRPr lang="en-US" sz="1200" dirty="0"/>
          </a:p>
        </p:txBody>
      </p:sp>
      <p:sp>
        <p:nvSpPr>
          <p:cNvPr id="45" name="Chevron"/>
          <p:cNvSpPr/>
          <p:nvPr/>
        </p:nvSpPr>
        <p:spPr>
          <a:xfrm rot="10800000">
            <a:off x="12497562" y="4676623"/>
            <a:ext cx="128016" cy="64008"/>
          </a:xfrm>
          <a:prstGeom prst="triangle">
            <a:avLst/>
          </a:prstGeom>
          <a:solidFill>
            <a:srgbClr val="CBD5E1"/>
          </a:solidFill>
          <a:ln/>
        </p:spPr>
      </p:sp>
      <p:sp>
        <p:nvSpPr>
          <p:cNvPr id="46" name="Row label CLUES"/>
          <p:cNvSpPr/>
          <p:nvPr/>
        </p:nvSpPr>
        <p:spPr>
          <a:xfrm>
            <a:off x="457200" y="4763491"/>
            <a:ext cx="292608" cy="970305"/>
          </a:xfrm>
          <a:prstGeom prst="roundRect">
            <a:avLst>
              <a:gd name="adj" fmla="val 18750"/>
            </a:avLst>
          </a:prstGeom>
          <a:solidFill>
            <a:srgbClr val="334155"/>
          </a:solidFill>
          <a:ln/>
        </p:spPr>
      </p:sp>
      <p:sp>
        <p:nvSpPr>
          <p:cNvPr id="47" name="Row label text CLUES"/>
          <p:cNvSpPr txBox="1"/>
          <p:nvPr/>
        </p:nvSpPr>
        <p:spPr>
          <a:xfrm rot="16200000">
            <a:off x="118351" y="5102339"/>
            <a:ext cx="97030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Infection"/>
          <p:cNvSpPr/>
          <p:nvPr/>
        </p:nvSpPr>
        <p:spPr>
          <a:xfrm>
            <a:off x="841248" y="4763491"/>
            <a:ext cx="3223260" cy="970305"/>
          </a:xfrm>
          <a:prstGeom prst="roundRect">
            <a:avLst>
              <a:gd name="adj" fmla="val 5654"/>
            </a:avLst>
          </a:prstGeom>
          <a:solidFill>
            <a:srgbClr val="F7F9FC"/>
          </a:solidFill>
          <a:ln w="9525">
            <a:solidFill>
              <a:srgbClr val="E2E8F0"/>
            </a:solidFill>
            <a:prstDash val="solid"/>
          </a:ln>
        </p:spPr>
      </p:sp>
      <p:sp>
        <p:nvSpPr>
          <p:cNvPr id="49" name="clues items Infection"/>
          <p:cNvSpPr txBox="1"/>
          <p:nvPr/>
        </p:nvSpPr>
        <p:spPr>
          <a:xfrm>
            <a:off x="909828" y="4832071"/>
            <a:ext cx="3086100" cy="8331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Murmur, emboli; valve, device, IDU⁷</a:t>
            </a:r>
            <a:endParaRPr lang="en-US" sz="1200" dirty="0"/>
          </a:p>
          <a:p>
            <a:pPr marL="114300" indent="-114300">
              <a:lnSpc>
                <a:spcPct val="90000"/>
              </a:lnSpc>
              <a:spcAft>
                <a:spcPts val="200"/>
              </a:spcAft>
              <a:buSzPct val="100000"/>
              <a:buChar char="•"/>
            </a:pPr>
            <a:r>
              <a:rPr lang="en-US" sz="1200" dirty="0">
                <a:solidFill>
                  <a:srgbClr val="0B1220"/>
                </a:solidFill>
              </a:rPr>
              <a:t>Travel, animals, raw milk, TB birthplace</a:t>
            </a:r>
            <a:endParaRPr lang="en-US" sz="1200" dirty="0"/>
          </a:p>
          <a:p>
            <a:pPr marL="114300" indent="-114300">
              <a:lnSpc>
                <a:spcPct val="90000"/>
              </a:lnSpc>
              <a:spcAft>
                <a:spcPts val="200"/>
              </a:spcAft>
              <a:buSzPct val="100000"/>
              <a:buChar char="•"/>
            </a:pPr>
            <a:r>
              <a:rPr lang="en-US" sz="1200" dirty="0">
                <a:solidFill>
                  <a:srgbClr val="0B1220"/>
                </a:solidFill>
              </a:rPr>
              <a:t>Night sweats; dental or surgical history</a:t>
            </a:r>
            <a:endParaRPr lang="en-US" sz="1200" dirty="0"/>
          </a:p>
        </p:txBody>
      </p:sp>
      <p:sp>
        <p:nvSpPr>
          <p:cNvPr id="50" name="Chevron"/>
          <p:cNvSpPr/>
          <p:nvPr/>
        </p:nvSpPr>
        <p:spPr>
          <a:xfrm rot="10800000">
            <a:off x="2388870" y="5756656"/>
            <a:ext cx="128016" cy="64008"/>
          </a:xfrm>
          <a:prstGeom prst="triangle">
            <a:avLst/>
          </a:prstGeom>
          <a:solidFill>
            <a:srgbClr val="CBD5E1"/>
          </a:solidFill>
          <a:ln/>
        </p:spPr>
      </p:sp>
      <p:sp>
        <p:nvSpPr>
          <p:cNvPr id="51" name="clues Inflammatory"/>
          <p:cNvSpPr/>
          <p:nvPr/>
        </p:nvSpPr>
        <p:spPr>
          <a:xfrm>
            <a:off x="4210812" y="4763491"/>
            <a:ext cx="3223260" cy="970305"/>
          </a:xfrm>
          <a:prstGeom prst="roundRect">
            <a:avLst>
              <a:gd name="adj" fmla="val 5654"/>
            </a:avLst>
          </a:prstGeom>
          <a:solidFill>
            <a:srgbClr val="F7F9FC"/>
          </a:solidFill>
          <a:ln w="9525">
            <a:solidFill>
              <a:srgbClr val="E2E8F0"/>
            </a:solidFill>
            <a:prstDash val="solid"/>
          </a:ln>
        </p:spPr>
      </p:sp>
      <p:sp>
        <p:nvSpPr>
          <p:cNvPr id="52" name="clues items Inflammatory"/>
          <p:cNvSpPr txBox="1"/>
          <p:nvPr/>
        </p:nvSpPr>
        <p:spPr>
          <a:xfrm>
            <a:off x="4279392" y="4832071"/>
            <a:ext cx="3086100" cy="8331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Age &gt;50: headache, jaw claudication</a:t>
            </a:r>
            <a:endParaRPr lang="en-US" sz="1200" dirty="0"/>
          </a:p>
          <a:p>
            <a:pPr marL="114300" indent="-114300">
              <a:lnSpc>
                <a:spcPct val="90000"/>
              </a:lnSpc>
              <a:spcAft>
                <a:spcPts val="200"/>
              </a:spcAft>
              <a:buSzPct val="100000"/>
              <a:buChar char="•"/>
            </a:pPr>
            <a:r>
              <a:rPr lang="en-US" sz="1200" dirty="0">
                <a:solidFill>
                  <a:srgbClr val="0B1220"/>
                </a:solidFill>
              </a:rPr>
              <a:t>Daily spikes, salmon rash, arthritis¹</a:t>
            </a:r>
            <a:endParaRPr lang="en-US" sz="1200" dirty="0"/>
          </a:p>
          <a:p>
            <a:pPr marL="114300" indent="-114300">
              <a:lnSpc>
                <a:spcPct val="90000"/>
              </a:lnSpc>
              <a:spcAft>
                <a:spcPts val="200"/>
              </a:spcAft>
              <a:buSzPct val="100000"/>
              <a:buChar char="•"/>
            </a:pPr>
            <a:r>
              <a:rPr lang="en-US" sz="1200" dirty="0">
                <a:solidFill>
                  <a:srgbClr val="0B1220"/>
                </a:solidFill>
              </a:rPr>
              <a:t>High ESR/CRP; very high ferritin (Still)</a:t>
            </a:r>
            <a:endParaRPr lang="en-US" sz="1200" dirty="0"/>
          </a:p>
        </p:txBody>
      </p:sp>
      <p:sp>
        <p:nvSpPr>
          <p:cNvPr id="53" name="Chevron"/>
          <p:cNvSpPr/>
          <p:nvPr/>
        </p:nvSpPr>
        <p:spPr>
          <a:xfrm rot="10800000">
            <a:off x="5758434" y="5756656"/>
            <a:ext cx="128016" cy="64008"/>
          </a:xfrm>
          <a:prstGeom prst="triangle">
            <a:avLst/>
          </a:prstGeom>
          <a:solidFill>
            <a:srgbClr val="CBD5E1"/>
          </a:solidFill>
          <a:ln/>
        </p:spPr>
      </p:sp>
      <p:sp>
        <p:nvSpPr>
          <p:cNvPr id="54" name="clues Neoplasm"/>
          <p:cNvSpPr/>
          <p:nvPr/>
        </p:nvSpPr>
        <p:spPr>
          <a:xfrm>
            <a:off x="7580376" y="4763491"/>
            <a:ext cx="3223260" cy="970305"/>
          </a:xfrm>
          <a:prstGeom prst="roundRect">
            <a:avLst>
              <a:gd name="adj" fmla="val 5654"/>
            </a:avLst>
          </a:prstGeom>
          <a:solidFill>
            <a:srgbClr val="F7F9FC"/>
          </a:solidFill>
          <a:ln w="9525">
            <a:solidFill>
              <a:srgbClr val="E2E8F0"/>
            </a:solidFill>
            <a:prstDash val="solid"/>
          </a:ln>
        </p:spPr>
      </p:sp>
      <p:sp>
        <p:nvSpPr>
          <p:cNvPr id="55" name="clues items Neoplasm"/>
          <p:cNvSpPr txBox="1"/>
          <p:nvPr/>
        </p:nvSpPr>
        <p:spPr>
          <a:xfrm>
            <a:off x="7648956" y="4832071"/>
            <a:ext cx="3086100" cy="8331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Drenching sweats, weight loss, nodes</a:t>
            </a:r>
            <a:endParaRPr lang="en-US" sz="1200" dirty="0"/>
          </a:p>
          <a:p>
            <a:pPr marL="114300" indent="-114300">
              <a:lnSpc>
                <a:spcPct val="90000"/>
              </a:lnSpc>
              <a:spcAft>
                <a:spcPts val="200"/>
              </a:spcAft>
              <a:buSzPct val="100000"/>
              <a:buChar char="•"/>
            </a:pPr>
            <a:r>
              <a:rPr lang="en-US" sz="1200" dirty="0">
                <a:solidFill>
                  <a:srgbClr val="0B1220"/>
                </a:solidFill>
              </a:rPr>
              <a:t>High LDH, cytopenias, splenomegaly</a:t>
            </a:r>
            <a:endParaRPr lang="en-US" sz="1200" dirty="0"/>
          </a:p>
        </p:txBody>
      </p:sp>
      <p:sp>
        <p:nvSpPr>
          <p:cNvPr id="56" name="Chevron"/>
          <p:cNvSpPr/>
          <p:nvPr/>
        </p:nvSpPr>
        <p:spPr>
          <a:xfrm rot="10800000">
            <a:off x="9127998" y="5756656"/>
            <a:ext cx="128016" cy="64008"/>
          </a:xfrm>
          <a:prstGeom prst="triangle">
            <a:avLst/>
          </a:prstGeom>
          <a:solidFill>
            <a:srgbClr val="CBD5E1"/>
          </a:solidFill>
          <a:ln/>
        </p:spPr>
      </p:sp>
      <p:sp>
        <p:nvSpPr>
          <p:cNvPr id="57" name="clues Other"/>
          <p:cNvSpPr/>
          <p:nvPr/>
        </p:nvSpPr>
        <p:spPr>
          <a:xfrm>
            <a:off x="10949940" y="4763491"/>
            <a:ext cx="3223260" cy="970305"/>
          </a:xfrm>
          <a:prstGeom prst="roundRect">
            <a:avLst>
              <a:gd name="adj" fmla="val 5654"/>
            </a:avLst>
          </a:prstGeom>
          <a:solidFill>
            <a:srgbClr val="F7F9FC"/>
          </a:solidFill>
          <a:ln w="9525">
            <a:solidFill>
              <a:srgbClr val="E2E8F0"/>
            </a:solidFill>
            <a:prstDash val="solid"/>
          </a:ln>
        </p:spPr>
      </p:sp>
      <p:sp>
        <p:nvSpPr>
          <p:cNvPr id="58" name="clues items Other"/>
          <p:cNvSpPr txBox="1"/>
          <p:nvPr/>
        </p:nvSpPr>
        <p:spPr>
          <a:xfrm>
            <a:off x="11018520" y="4832071"/>
            <a:ext cx="3086100" cy="83314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β-lactam, ASM; rash, eosinophilia uncommon¹²</a:t>
            </a:r>
            <a:endParaRPr lang="en-US" sz="1200" dirty="0"/>
          </a:p>
          <a:p>
            <a:pPr marL="114300" indent="-114300">
              <a:lnSpc>
                <a:spcPct val="90000"/>
              </a:lnSpc>
              <a:spcAft>
                <a:spcPts val="200"/>
              </a:spcAft>
              <a:buSzPct val="100000"/>
              <a:buChar char="•"/>
            </a:pPr>
            <a:r>
              <a:rPr lang="en-US" sz="1200" dirty="0">
                <a:solidFill>
                  <a:srgbClr val="0B1220"/>
                </a:solidFill>
              </a:rPr>
              <a:t>Ferritin &gt;3000 µg/L, cytopenias, ↑TG¹²</a:t>
            </a:r>
            <a:endParaRPr lang="en-US" sz="1200" dirty="0"/>
          </a:p>
          <a:p>
            <a:pPr marL="114300" indent="-114300">
              <a:lnSpc>
                <a:spcPct val="90000"/>
              </a:lnSpc>
              <a:spcAft>
                <a:spcPts val="200"/>
              </a:spcAft>
              <a:buSzPct val="100000"/>
              <a:buChar char="•"/>
            </a:pPr>
            <a:r>
              <a:rPr lang="en-US" sz="1200" dirty="0">
                <a:solidFill>
                  <a:srgbClr val="0B1220"/>
                </a:solidFill>
              </a:rPr>
              <a:t>Episodic fever, well between⁴</a:t>
            </a:r>
            <a:endParaRPr lang="en-US" sz="1200" dirty="0"/>
          </a:p>
        </p:txBody>
      </p:sp>
      <p:sp>
        <p:nvSpPr>
          <p:cNvPr id="59" name="Chevron"/>
          <p:cNvSpPr/>
          <p:nvPr/>
        </p:nvSpPr>
        <p:spPr>
          <a:xfrm rot="10800000">
            <a:off x="12497562" y="5756656"/>
            <a:ext cx="128016" cy="64008"/>
          </a:xfrm>
          <a:prstGeom prst="triangle">
            <a:avLst/>
          </a:prstGeom>
          <a:solidFill>
            <a:srgbClr val="CBD5E1"/>
          </a:solidFill>
          <a:ln/>
        </p:spPr>
      </p:sp>
      <p:sp>
        <p:nvSpPr>
          <p:cNvPr id="60" name="Row label WORKUP"/>
          <p:cNvSpPr/>
          <p:nvPr/>
        </p:nvSpPr>
        <p:spPr>
          <a:xfrm>
            <a:off x="457200" y="5843524"/>
            <a:ext cx="292608" cy="800227"/>
          </a:xfrm>
          <a:prstGeom prst="roundRect">
            <a:avLst>
              <a:gd name="adj" fmla="val 18750"/>
            </a:avLst>
          </a:prstGeom>
          <a:solidFill>
            <a:srgbClr val="0A6AA3"/>
          </a:solidFill>
          <a:ln/>
        </p:spPr>
      </p:sp>
      <p:sp>
        <p:nvSpPr>
          <p:cNvPr id="61" name="Row label text WORKUP"/>
          <p:cNvSpPr txBox="1"/>
          <p:nvPr/>
        </p:nvSpPr>
        <p:spPr>
          <a:xfrm rot="16200000">
            <a:off x="203390" y="6097334"/>
            <a:ext cx="800227"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Infection"/>
          <p:cNvSpPr/>
          <p:nvPr/>
        </p:nvSpPr>
        <p:spPr>
          <a:xfrm>
            <a:off x="841248" y="5843524"/>
            <a:ext cx="3223260" cy="800227"/>
          </a:xfrm>
          <a:prstGeom prst="roundRect">
            <a:avLst>
              <a:gd name="adj" fmla="val 6856"/>
            </a:avLst>
          </a:prstGeom>
          <a:solidFill>
            <a:srgbClr val="0A6AA3">
              <a:alpha val="9000"/>
            </a:srgbClr>
          </a:solidFill>
          <a:ln/>
        </p:spPr>
      </p:sp>
      <p:sp>
        <p:nvSpPr>
          <p:cNvPr id="63" name="workup items Infection"/>
          <p:cNvSpPr txBox="1"/>
          <p:nvPr/>
        </p:nvSpPr>
        <p:spPr>
          <a:xfrm>
            <a:off x="909828" y="5912104"/>
            <a:ext cx="3086100" cy="66306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3 culture sets before antibiotics; echo⁷</a:t>
            </a:r>
            <a:endParaRPr lang="en-US" sz="1200" dirty="0"/>
          </a:p>
          <a:p>
            <a:pPr marL="114300" indent="-114300">
              <a:lnSpc>
                <a:spcPct val="90000"/>
              </a:lnSpc>
              <a:spcAft>
                <a:spcPts val="200"/>
              </a:spcAft>
              <a:buSzPct val="100000"/>
              <a:buChar char="•"/>
            </a:pPr>
            <a:r>
              <a:rPr lang="en-US" sz="1200" dirty="0">
                <a:solidFill>
                  <a:srgbClr val="0B1220"/>
                </a:solidFill>
              </a:rPr>
              <a:t>IGRA; malaria smears; serology¹˒¹²</a:t>
            </a:r>
            <a:endParaRPr lang="en-US" sz="1200" dirty="0"/>
          </a:p>
          <a:p>
            <a:pPr marL="114300" indent="-114300">
              <a:lnSpc>
                <a:spcPct val="90000"/>
              </a:lnSpc>
              <a:spcAft>
                <a:spcPts val="200"/>
              </a:spcAft>
              <a:buSzPct val="100000"/>
              <a:buChar char="•"/>
            </a:pPr>
            <a:r>
              <a:rPr lang="en-US" sz="1200" dirty="0">
                <a:solidFill>
                  <a:srgbClr val="0B1220"/>
                </a:solidFill>
              </a:rPr>
              <a:t>Tissue biopsy: histology, AFB culture¹²</a:t>
            </a:r>
            <a:endParaRPr lang="en-US" sz="1200" dirty="0"/>
          </a:p>
        </p:txBody>
      </p:sp>
      <p:sp>
        <p:nvSpPr>
          <p:cNvPr id="64" name="Chevron"/>
          <p:cNvSpPr/>
          <p:nvPr/>
        </p:nvSpPr>
        <p:spPr>
          <a:xfrm rot="10800000">
            <a:off x="2388870" y="6666611"/>
            <a:ext cx="128016" cy="64008"/>
          </a:xfrm>
          <a:prstGeom prst="triangle">
            <a:avLst/>
          </a:prstGeom>
          <a:solidFill>
            <a:srgbClr val="CBD5E1"/>
          </a:solidFill>
          <a:ln/>
        </p:spPr>
      </p:sp>
      <p:sp>
        <p:nvSpPr>
          <p:cNvPr id="65" name="workup Inflammatory"/>
          <p:cNvSpPr/>
          <p:nvPr/>
        </p:nvSpPr>
        <p:spPr>
          <a:xfrm>
            <a:off x="4210812" y="5843524"/>
            <a:ext cx="3223260" cy="800227"/>
          </a:xfrm>
          <a:prstGeom prst="roundRect">
            <a:avLst>
              <a:gd name="adj" fmla="val 6856"/>
            </a:avLst>
          </a:prstGeom>
          <a:solidFill>
            <a:srgbClr val="0A6AA3">
              <a:alpha val="9000"/>
            </a:srgbClr>
          </a:solidFill>
          <a:ln/>
        </p:spPr>
      </p:sp>
      <p:sp>
        <p:nvSpPr>
          <p:cNvPr id="66" name="workup items Inflammatory"/>
          <p:cNvSpPr txBox="1"/>
          <p:nvPr/>
        </p:nvSpPr>
        <p:spPr>
          <a:xfrm>
            <a:off x="4279392" y="5912104"/>
            <a:ext cx="3086100" cy="66306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ANA, RF, ANCA, CK, ferritin, SPEP¹²</a:t>
            </a:r>
            <a:endParaRPr lang="en-US" sz="1200" dirty="0"/>
          </a:p>
          <a:p>
            <a:pPr marL="114300" indent="-114300">
              <a:lnSpc>
                <a:spcPct val="90000"/>
              </a:lnSpc>
              <a:spcAft>
                <a:spcPts val="200"/>
              </a:spcAft>
              <a:buSzPct val="100000"/>
              <a:buChar char="•"/>
            </a:pPr>
            <a:r>
              <a:rPr lang="en-US" sz="1200" dirty="0">
                <a:solidFill>
                  <a:srgbClr val="0B1220"/>
                </a:solidFill>
              </a:rPr>
              <a:t>Temporal + axillary ultrasound first⁹</a:t>
            </a:r>
            <a:endParaRPr lang="en-US" sz="1200" dirty="0"/>
          </a:p>
          <a:p>
            <a:pPr marL="114300" indent="-114300">
              <a:lnSpc>
                <a:spcPct val="90000"/>
              </a:lnSpc>
              <a:spcAft>
                <a:spcPts val="200"/>
              </a:spcAft>
              <a:buSzPct val="100000"/>
              <a:buChar char="•"/>
            </a:pPr>
            <a:r>
              <a:rPr lang="en-US" sz="1200" dirty="0">
                <a:solidFill>
                  <a:srgbClr val="0B1220"/>
                </a:solidFill>
              </a:rPr>
              <a:t>Temporal biopsy if ≥55 y, no lead⁴</a:t>
            </a:r>
            <a:endParaRPr lang="en-US" sz="1200" dirty="0"/>
          </a:p>
        </p:txBody>
      </p:sp>
      <p:sp>
        <p:nvSpPr>
          <p:cNvPr id="67" name="Chevron"/>
          <p:cNvSpPr/>
          <p:nvPr/>
        </p:nvSpPr>
        <p:spPr>
          <a:xfrm rot="10800000">
            <a:off x="5758434" y="6666611"/>
            <a:ext cx="128016" cy="64008"/>
          </a:xfrm>
          <a:prstGeom prst="triangle">
            <a:avLst/>
          </a:prstGeom>
          <a:solidFill>
            <a:srgbClr val="CBD5E1"/>
          </a:solidFill>
          <a:ln/>
        </p:spPr>
      </p:sp>
      <p:sp>
        <p:nvSpPr>
          <p:cNvPr id="68" name="workup Neoplasm"/>
          <p:cNvSpPr/>
          <p:nvPr/>
        </p:nvSpPr>
        <p:spPr>
          <a:xfrm>
            <a:off x="7580376" y="5843524"/>
            <a:ext cx="3223260" cy="800227"/>
          </a:xfrm>
          <a:prstGeom prst="roundRect">
            <a:avLst>
              <a:gd name="adj" fmla="val 6856"/>
            </a:avLst>
          </a:prstGeom>
          <a:solidFill>
            <a:srgbClr val="0A6AA3">
              <a:alpha val="9000"/>
            </a:srgbClr>
          </a:solidFill>
          <a:ln/>
        </p:spPr>
      </p:sp>
      <p:sp>
        <p:nvSpPr>
          <p:cNvPr id="69" name="workup items Neoplasm"/>
          <p:cNvSpPr txBox="1"/>
          <p:nvPr/>
        </p:nvSpPr>
        <p:spPr>
          <a:xfrm>
            <a:off x="7648956" y="5912104"/>
            <a:ext cx="3086100" cy="66306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SPEP, free light chains; smear review¹²</a:t>
            </a:r>
            <a:endParaRPr lang="en-US" sz="1200" dirty="0"/>
          </a:p>
          <a:p>
            <a:pPr marL="114300" indent="-114300">
              <a:lnSpc>
                <a:spcPct val="90000"/>
              </a:lnSpc>
              <a:spcAft>
                <a:spcPts val="200"/>
              </a:spcAft>
              <a:buSzPct val="100000"/>
              <a:buChar char="•"/>
            </a:pPr>
            <a:r>
              <a:rPr lang="en-US" sz="1200" dirty="0">
                <a:solidFill>
                  <a:srgbClr val="0B1220"/>
                </a:solidFill>
              </a:rPr>
              <a:t>PET/CT unhelpful if ESR, CRP normal⁵</a:t>
            </a:r>
            <a:endParaRPr lang="en-US" sz="1200" dirty="0"/>
          </a:p>
          <a:p>
            <a:pPr marL="114300" indent="-114300">
              <a:lnSpc>
                <a:spcPct val="90000"/>
              </a:lnSpc>
              <a:spcAft>
                <a:spcPts val="200"/>
              </a:spcAft>
              <a:buSzPct val="100000"/>
              <a:buChar char="•"/>
            </a:pPr>
            <a:r>
              <a:rPr lang="en-US" sz="1200" dirty="0">
                <a:solidFill>
                  <a:srgbClr val="0B1220"/>
                </a:solidFill>
              </a:rPr>
              <a:t>Excisional node, liver or marrow biopsy</a:t>
            </a:r>
            <a:endParaRPr lang="en-US" sz="1200" dirty="0"/>
          </a:p>
        </p:txBody>
      </p:sp>
      <p:sp>
        <p:nvSpPr>
          <p:cNvPr id="70" name="Chevron"/>
          <p:cNvSpPr/>
          <p:nvPr/>
        </p:nvSpPr>
        <p:spPr>
          <a:xfrm rot="10800000">
            <a:off x="9127998" y="6666611"/>
            <a:ext cx="128016" cy="64008"/>
          </a:xfrm>
          <a:prstGeom prst="triangle">
            <a:avLst/>
          </a:prstGeom>
          <a:solidFill>
            <a:srgbClr val="CBD5E1"/>
          </a:solidFill>
          <a:ln/>
        </p:spPr>
      </p:sp>
      <p:sp>
        <p:nvSpPr>
          <p:cNvPr id="71" name="workup Other"/>
          <p:cNvSpPr/>
          <p:nvPr/>
        </p:nvSpPr>
        <p:spPr>
          <a:xfrm>
            <a:off x="10949940" y="5843524"/>
            <a:ext cx="3223260" cy="800227"/>
          </a:xfrm>
          <a:prstGeom prst="roundRect">
            <a:avLst>
              <a:gd name="adj" fmla="val 6856"/>
            </a:avLst>
          </a:prstGeom>
          <a:solidFill>
            <a:srgbClr val="0A6AA3">
              <a:alpha val="9000"/>
            </a:srgbClr>
          </a:solidFill>
          <a:ln/>
        </p:spPr>
      </p:sp>
      <p:sp>
        <p:nvSpPr>
          <p:cNvPr id="72" name="workup items Other"/>
          <p:cNvSpPr txBox="1"/>
          <p:nvPr/>
        </p:nvSpPr>
        <p:spPr>
          <a:xfrm>
            <a:off x="11018520" y="5912104"/>
            <a:ext cx="3086100" cy="66306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Stop drug: fever settles in ≤1 wk¹²</a:t>
            </a:r>
            <a:endParaRPr lang="en-US" sz="1200" dirty="0"/>
          </a:p>
          <a:p>
            <a:pPr marL="114300" indent="-114300">
              <a:lnSpc>
                <a:spcPct val="90000"/>
              </a:lnSpc>
              <a:spcAft>
                <a:spcPts val="200"/>
              </a:spcAft>
              <a:buSzPct val="100000"/>
              <a:buChar char="•"/>
            </a:pPr>
            <a:r>
              <a:rPr lang="en-US" sz="1200" dirty="0">
                <a:solidFill>
                  <a:srgbClr val="0B1220"/>
                </a:solidFill>
              </a:rPr>
              <a:t>HScore; sIL-2R, marrow biopsy¹⁰˒¹¹</a:t>
            </a:r>
            <a:endParaRPr lang="en-US" sz="1200" dirty="0"/>
          </a:p>
          <a:p>
            <a:pPr marL="114300" indent="-114300">
              <a:lnSpc>
                <a:spcPct val="90000"/>
              </a:lnSpc>
              <a:spcAft>
                <a:spcPts val="200"/>
              </a:spcAft>
              <a:buSzPct val="100000"/>
              <a:buChar char="•"/>
            </a:pPr>
            <a:r>
              <a:rPr lang="en-US" sz="1200" dirty="0">
                <a:solidFill>
                  <a:srgbClr val="0B1220"/>
                </a:solidFill>
              </a:rPr>
              <a:t>Leg Doppler; TSH; fever diary</a:t>
            </a:r>
            <a:endParaRPr lang="en-US" sz="1200" dirty="0"/>
          </a:p>
        </p:txBody>
      </p:sp>
      <p:sp>
        <p:nvSpPr>
          <p:cNvPr id="73" name="Chevron"/>
          <p:cNvSpPr/>
          <p:nvPr/>
        </p:nvSpPr>
        <p:spPr>
          <a:xfrm rot="10800000">
            <a:off x="12497562" y="6666611"/>
            <a:ext cx="128016" cy="64008"/>
          </a:xfrm>
          <a:prstGeom prst="triangle">
            <a:avLst/>
          </a:prstGeom>
          <a:solidFill>
            <a:srgbClr val="CBD5E1"/>
          </a:solidFill>
          <a:ln/>
        </p:spPr>
      </p:sp>
      <p:sp>
        <p:nvSpPr>
          <p:cNvPr id="74" name="Row label MANAGE"/>
          <p:cNvSpPr/>
          <p:nvPr/>
        </p:nvSpPr>
        <p:spPr>
          <a:xfrm>
            <a:off x="457200" y="6753479"/>
            <a:ext cx="292608" cy="800227"/>
          </a:xfrm>
          <a:prstGeom prst="roundRect">
            <a:avLst>
              <a:gd name="adj" fmla="val 18750"/>
            </a:avLst>
          </a:prstGeom>
          <a:solidFill>
            <a:srgbClr val="067647"/>
          </a:solidFill>
          <a:ln/>
        </p:spPr>
      </p:sp>
      <p:sp>
        <p:nvSpPr>
          <p:cNvPr id="75" name="Row label text MANAGE"/>
          <p:cNvSpPr txBox="1"/>
          <p:nvPr/>
        </p:nvSpPr>
        <p:spPr>
          <a:xfrm rot="16200000">
            <a:off x="203390" y="7007289"/>
            <a:ext cx="800227"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Infection"/>
          <p:cNvSpPr/>
          <p:nvPr/>
        </p:nvSpPr>
        <p:spPr>
          <a:xfrm>
            <a:off x="841248" y="6753479"/>
            <a:ext cx="3223260" cy="800227"/>
          </a:xfrm>
          <a:prstGeom prst="roundRect">
            <a:avLst>
              <a:gd name="adj" fmla="val 6856"/>
            </a:avLst>
          </a:prstGeom>
          <a:solidFill>
            <a:srgbClr val="067647">
              <a:alpha val="9000"/>
            </a:srgbClr>
          </a:solidFill>
          <a:ln/>
        </p:spPr>
      </p:sp>
      <p:sp>
        <p:nvSpPr>
          <p:cNvPr id="77" name="management items Infection"/>
          <p:cNvSpPr txBox="1"/>
          <p:nvPr/>
        </p:nvSpPr>
        <p:spPr>
          <a:xfrm>
            <a:off x="909828" y="6822059"/>
            <a:ext cx="3086100" cy="66306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Treat organism; drain abscess</a:t>
            </a:r>
            <a:endParaRPr lang="en-US" sz="1200" dirty="0"/>
          </a:p>
          <a:p>
            <a:pPr marL="114300" indent="-114300">
              <a:lnSpc>
                <a:spcPct val="90000"/>
              </a:lnSpc>
              <a:spcAft>
                <a:spcPts val="200"/>
              </a:spcAft>
              <a:buSzPct val="100000"/>
              <a:buChar char="•"/>
            </a:pPr>
            <a:r>
              <a:rPr lang="en-US" sz="1200" dirty="0">
                <a:solidFill>
                  <a:srgbClr val="0B1220"/>
                </a:solidFill>
              </a:rPr>
              <a:t>No empiric antibiotics if stable¹˒¹²</a:t>
            </a:r>
            <a:endParaRPr lang="en-US" sz="1200" dirty="0"/>
          </a:p>
        </p:txBody>
      </p:sp>
      <p:sp>
        <p:nvSpPr>
          <p:cNvPr id="78" name="management Inflammatory"/>
          <p:cNvSpPr/>
          <p:nvPr/>
        </p:nvSpPr>
        <p:spPr>
          <a:xfrm>
            <a:off x="4210812" y="6753479"/>
            <a:ext cx="3223260" cy="800227"/>
          </a:xfrm>
          <a:prstGeom prst="roundRect">
            <a:avLst>
              <a:gd name="adj" fmla="val 6856"/>
            </a:avLst>
          </a:prstGeom>
          <a:solidFill>
            <a:srgbClr val="067647">
              <a:alpha val="9000"/>
            </a:srgbClr>
          </a:solidFill>
          <a:ln/>
        </p:spPr>
      </p:sp>
      <p:sp>
        <p:nvSpPr>
          <p:cNvPr id="79" name="management items Inflammatory"/>
          <p:cNvSpPr txBox="1"/>
          <p:nvPr/>
        </p:nvSpPr>
        <p:spPr>
          <a:xfrm>
            <a:off x="4279392" y="6822059"/>
            <a:ext cx="3086100" cy="66306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GCA: prednisone 40–60 mg now; rheum ≤24 h⁸</a:t>
            </a:r>
            <a:endParaRPr lang="en-US" sz="1200" dirty="0"/>
          </a:p>
          <a:p>
            <a:pPr marL="114300" indent="-114300">
              <a:lnSpc>
                <a:spcPct val="90000"/>
              </a:lnSpc>
              <a:spcAft>
                <a:spcPts val="200"/>
              </a:spcAft>
              <a:buSzPct val="100000"/>
              <a:buChar char="•"/>
            </a:pPr>
            <a:r>
              <a:rPr lang="en-US" sz="1200" dirty="0">
                <a:solidFill>
                  <a:srgbClr val="0B1220"/>
                </a:solidFill>
              </a:rPr>
              <a:t>Otherwise no empiric steroids¹</a:t>
            </a:r>
            <a:endParaRPr lang="en-US" sz="1200" dirty="0"/>
          </a:p>
        </p:txBody>
      </p:sp>
      <p:sp>
        <p:nvSpPr>
          <p:cNvPr id="80" name="management Neoplasm"/>
          <p:cNvSpPr/>
          <p:nvPr/>
        </p:nvSpPr>
        <p:spPr>
          <a:xfrm>
            <a:off x="7580376" y="6753479"/>
            <a:ext cx="3223260" cy="800227"/>
          </a:xfrm>
          <a:prstGeom prst="roundRect">
            <a:avLst>
              <a:gd name="adj" fmla="val 6856"/>
            </a:avLst>
          </a:prstGeom>
          <a:solidFill>
            <a:srgbClr val="067647">
              <a:alpha val="9000"/>
            </a:srgbClr>
          </a:solidFill>
          <a:ln/>
        </p:spPr>
      </p:sp>
      <p:sp>
        <p:nvSpPr>
          <p:cNvPr id="81" name="management items Neoplasm"/>
          <p:cNvSpPr txBox="1"/>
          <p:nvPr/>
        </p:nvSpPr>
        <p:spPr>
          <a:xfrm>
            <a:off x="7648956" y="6822059"/>
            <a:ext cx="3086100" cy="66306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Tissue before any steroids¹</a:t>
            </a:r>
            <a:endParaRPr lang="en-US" sz="1200" dirty="0"/>
          </a:p>
          <a:p>
            <a:pPr marL="114300" indent="-114300">
              <a:lnSpc>
                <a:spcPct val="90000"/>
              </a:lnSpc>
              <a:spcAft>
                <a:spcPts val="200"/>
              </a:spcAft>
              <a:buSzPct val="100000"/>
              <a:buChar char="•"/>
            </a:pPr>
            <a:r>
              <a:rPr lang="en-US" sz="1200" dirty="0">
                <a:solidFill>
                  <a:srgbClr val="0B1220"/>
                </a:solidFill>
              </a:rPr>
              <a:t>Hematology or oncology referral</a:t>
            </a:r>
            <a:endParaRPr lang="en-US" sz="1200" dirty="0"/>
          </a:p>
        </p:txBody>
      </p:sp>
      <p:sp>
        <p:nvSpPr>
          <p:cNvPr id="82" name="management Other"/>
          <p:cNvSpPr/>
          <p:nvPr/>
        </p:nvSpPr>
        <p:spPr>
          <a:xfrm>
            <a:off x="10949940" y="6753479"/>
            <a:ext cx="3223260" cy="800227"/>
          </a:xfrm>
          <a:prstGeom prst="roundRect">
            <a:avLst>
              <a:gd name="adj" fmla="val 6856"/>
            </a:avLst>
          </a:prstGeom>
          <a:solidFill>
            <a:srgbClr val="067647">
              <a:alpha val="9000"/>
            </a:srgbClr>
          </a:solidFill>
          <a:ln/>
        </p:spPr>
      </p:sp>
      <p:sp>
        <p:nvSpPr>
          <p:cNvPr id="83" name="management items Other"/>
          <p:cNvSpPr txBox="1"/>
          <p:nvPr/>
        </p:nvSpPr>
        <p:spPr>
          <a:xfrm>
            <a:off x="11018520" y="6822059"/>
            <a:ext cx="3086100" cy="663067"/>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HLH: dexamethasone ± etoposide¹¹</a:t>
            </a:r>
            <a:endParaRPr lang="en-US" sz="1200" dirty="0"/>
          </a:p>
          <a:p>
            <a:pPr marL="114300" indent="-114300">
              <a:lnSpc>
                <a:spcPct val="90000"/>
              </a:lnSpc>
              <a:spcAft>
                <a:spcPts val="200"/>
              </a:spcAft>
              <a:buSzPct val="100000"/>
              <a:buChar char="•"/>
            </a:pPr>
            <a:r>
              <a:rPr lang="en-US" sz="1200" dirty="0">
                <a:solidFill>
                  <a:srgbClr val="0B1220"/>
                </a:solidFill>
              </a:rPr>
              <a:t>No diagnosis in 23–51% of FUO³˒⁴</a:t>
            </a:r>
            <a:endParaRPr lang="en-US" sz="1200" dirty="0"/>
          </a:p>
          <a:p>
            <a:pPr marL="114300" indent="-114300">
              <a:lnSpc>
                <a:spcPct val="90000"/>
              </a:lnSpc>
              <a:spcAft>
                <a:spcPts val="200"/>
              </a:spcAft>
              <a:buSzPct val="100000"/>
              <a:buChar char="•"/>
            </a:pPr>
            <a:r>
              <a:rPr lang="en-US" sz="1200" dirty="0">
                <a:solidFill>
                  <a:srgbClr val="0B1220"/>
                </a:solidFill>
              </a:rPr>
              <a:t>Then observe: most resolve¹²</a:t>
            </a:r>
            <a:endParaRPr lang="en-US" sz="1200" dirty="0"/>
          </a:p>
        </p:txBody>
      </p:sp>
      <p:pic>
        <p:nvPicPr>
          <p:cNvPr id="84" name="Logo" descr="Stethopedia">    </p:cNvPr>
          <p:cNvPicPr>
            <a:picLocks noChangeAspect="1"/>
          </p:cNvPicPr>
          <p:nvPr/>
        </p:nvPicPr>
        <p:blipFill>
          <a:blip r:embed="rId1"/>
          <a:stretch>
            <a:fillRect/>
          </a:stretch>
        </p:blipFill>
        <p:spPr>
          <a:xfrm>
            <a:off x="457200" y="7700010"/>
            <a:ext cx="201168" cy="201168"/>
          </a:xfrm>
          <a:prstGeom prst="rect">
            <a:avLst/>
          </a:prstGeom>
        </p:spPr>
      </p:pic>
      <p:sp>
        <p:nvSpPr>
          <p:cNvPr id="85" name="Brand"/>
          <p:cNvSpPr txBox="1"/>
          <p:nvPr/>
        </p:nvSpPr>
        <p:spPr>
          <a:xfrm>
            <a:off x="731520" y="7681722"/>
            <a:ext cx="2918661"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stethopedia.ca/approach/fever-of-unknown-origin</a:t>
            </a:r>
            <a:endParaRPr lang="en-US" sz="900" dirty="0"/>
          </a:p>
        </p:txBody>
      </p:sp>
      <p:sp>
        <p:nvSpPr>
          <p:cNvPr id="86" name="Evidence"/>
          <p:cNvSpPr txBox="1"/>
          <p:nvPr/>
        </p:nvSpPr>
        <p:spPr>
          <a:xfrm>
            <a:off x="3970221" y="7681722"/>
            <a:ext cx="10202979" cy="438150"/>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Haidar 2022, N Engl J Med</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Wright 2024, Open Forum Infect Dis</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Fusco 2019, BMC Infect Dis</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Bleeker-Rovers 2007, Medicine</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Bleeker-Rovers 2007, Eur J Nucl Med</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Takeuchi 2016, J Nucl Med</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Fowler 2023, Clin Infect Dis</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Mukhtyar 2026, Ann Rheum Dis</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Dejaco 2024, Ann Rheum Dis</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Fardet 2014, Arthritis Rheumatol</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¹¹ La Rosée 2019, Blood</a:t>
            </a:r>
            <a:pPr indent="0" marL="0">
              <a:buNone/>
            </a:pPr>
            <a:r>
              <a:rPr lang="en-US" sz="850" dirty="0">
                <a:solidFill>
                  <a:srgbClr val="64748B"/>
                </a:solidFill>
              </a:rPr>
              <a:t>   </a:t>
            </a:r>
            <a:pPr indent="0" marL="0">
              <a:buNone/>
            </a:pPr>
            <a:r>
              <a:rPr lang="en-US" sz="850" dirty="0">
                <a:solidFill>
                  <a:srgbClr val="64748B"/>
                </a:solidFill>
              </a:rPr>
              <a:t>¹² Manual 2024–25, pp. 129, 134</a:t>
            </a:r>
            <a:endParaRPr lang="en-US" sz="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Altered Mental Status</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NEUROLOGY &amp; MENTAL STATUS</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LR 9.6</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Confusion Assessment Method¹</a:t>
            </a:r>
            <a:endParaRPr lang="en-US" sz="850" dirty="0"/>
          </a:p>
          <a:p>
            <a:pPr indent="0" marL="0">
              <a:buNone/>
            </a:pPr>
            <a:r>
              <a:rPr lang="en-US" sz="1050" dirty="0">
                <a:solidFill>
                  <a:srgbClr val="334155"/>
                </a:solidFill>
              </a:rPr>
              <a:t>for delirium (any cause); negative CAM has LR 0.16</a:t>
            </a:r>
            <a:endParaRPr lang="en-US" sz="850" dirty="0"/>
          </a:p>
        </p:txBody>
      </p:sp>
      <p:sp>
        <p:nvSpPr>
          <p:cNvPr id="7" name="Presentation"/>
          <p:cNvSpPr/>
          <p:nvPr/>
        </p:nvSpPr>
        <p:spPr>
          <a:xfrm>
            <a:off x="457200" y="1261872"/>
            <a:ext cx="1783080" cy="1454023"/>
          </a:xfrm>
          <a:prstGeom prst="roundRect">
            <a:avLst>
              <a:gd name="adj" fmla="val 4402"/>
            </a:avLst>
          </a:prstGeom>
          <a:solidFill>
            <a:srgbClr val="0B2540"/>
          </a:solidFill>
          <a:ln w="12700">
            <a:solidFill>
              <a:srgbClr val="0B2540"/>
            </a:solidFill>
          </a:ln>
        </p:spPr>
        <p:txBody>
          <a:bodyPr wrap="square" lIns="68580" tIns="68580" rIns="68580" bIns="68580" rtlCol="0" anchor="ctr"/>
          <a:lstStyle/>
          <a:p>
            <a:pPr algn="l" indent="0" marL="0">
              <a:buNone/>
            </a:pPr>
            <a:r>
              <a:rPr lang="en-US" sz="1100" b="1" dirty="0">
                <a:solidFill>
                  <a:srgbClr val="FFFFFF"/>
                </a:solidFill>
              </a:rPr>
              <a:t>Acute change from baseline in arousal, attention or thinking</a:t>
            </a:r>
            <a:endParaRPr lang="en-US" sz="1100" dirty="0"/>
          </a:p>
        </p:txBody>
      </p:sp>
      <p:sp>
        <p:nvSpPr>
          <p:cNvPr id="8" name="Step 1"/>
          <p:cNvSpPr/>
          <p:nvPr/>
        </p:nvSpPr>
        <p:spPr>
          <a:xfrm>
            <a:off x="2514600" y="1261872"/>
            <a:ext cx="2057400" cy="1454023"/>
          </a:xfrm>
          <a:prstGeom prst="roundRect">
            <a:avLst>
              <a:gd name="adj" fmla="val 4402"/>
            </a:avLst>
          </a:prstGeom>
          <a:solidFill>
            <a:srgbClr val="F7F9FC"/>
          </a:solidFill>
          <a:ln w="12700">
            <a:solidFill>
              <a:srgbClr val="CBD5E1"/>
            </a:solidFill>
          </a:ln>
        </p:spPr>
        <p:txBody>
          <a:bodyPr wrap="square" lIns="68580" tIns="68580" rIns="68580" bIns="68580" rtlCol="0" anchor="ctr"/>
          <a:lstStyle/>
          <a:p>
            <a:pPr algn="l" indent="0" marL="0">
              <a:buNone/>
            </a:pPr>
            <a:r>
              <a:rPr lang="en-US" sz="1100" dirty="0">
                <a:solidFill>
                  <a:srgbClr val="0B1220"/>
                </a:solidFill>
              </a:rPr>
              <a:t>ABCs, vitals, glucose; collateral: baseline, last known well, med changes¹²</a:t>
            </a:r>
            <a:endParaRPr lang="en-US" sz="1100" dirty="0"/>
          </a:p>
        </p:txBody>
      </p:sp>
      <p:sp>
        <p:nvSpPr>
          <p:cNvPr id="9" name="Step 2"/>
          <p:cNvSpPr/>
          <p:nvPr/>
        </p:nvSpPr>
        <p:spPr>
          <a:xfrm>
            <a:off x="4846320" y="1261872"/>
            <a:ext cx="2057400" cy="1454023"/>
          </a:xfrm>
          <a:prstGeom prst="roundRect">
            <a:avLst>
              <a:gd name="adj" fmla="val 4402"/>
            </a:avLst>
          </a:prstGeom>
          <a:solidFill>
            <a:srgbClr val="F7F9FC"/>
          </a:solidFill>
          <a:ln w="12700">
            <a:solidFill>
              <a:srgbClr val="CBD5E1"/>
            </a:solidFill>
          </a:ln>
        </p:spPr>
        <p:txBody>
          <a:bodyPr wrap="square" lIns="68580" tIns="68580" rIns="68580" bIns="68580" rtlCol="0" anchor="ctr"/>
          <a:lstStyle/>
          <a:p>
            <a:pPr algn="l" indent="0" marL="0">
              <a:buNone/>
            </a:pPr>
            <a:r>
              <a:rPr lang="en-US" sz="1100" dirty="0">
                <a:solidFill>
                  <a:srgbClr val="0B1220"/>
                </a:solidFill>
              </a:rPr>
              <a:t>Exam: GCS, attention, pupils, focal signs, meningismus; CAM or 4AT¹˒²</a:t>
            </a:r>
            <a:endParaRPr lang="en-US" sz="1100" dirty="0"/>
          </a:p>
        </p:txBody>
      </p:sp>
      <p:sp>
        <p:nvSpPr>
          <p:cNvPr id="10" name="Decision"/>
          <p:cNvSpPr/>
          <p:nvPr/>
        </p:nvSpPr>
        <p:spPr>
          <a:xfrm>
            <a:off x="7178040" y="1261872"/>
            <a:ext cx="1463040" cy="1454023"/>
          </a:xfrm>
          <a:prstGeom prst="roundRect">
            <a:avLst>
              <a:gd name="adj" fmla="val 4402"/>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00" b="1" dirty="0">
                <a:solidFill>
                  <a:srgbClr val="075A8C"/>
                </a:solidFill>
                <a:latin typeface="Poppins" pitchFamily="34" charset="0"/>
                <a:ea typeface="Poppins" pitchFamily="34" charset="-122"/>
                <a:cs typeface="Poppins" pitchFamily="34" charset="-120"/>
              </a:rPr>
              <a:t>Any emergency feature?</a:t>
            </a:r>
            <a:endParaRPr lang="en-US" sz="1100" dirty="0"/>
          </a:p>
        </p:txBody>
      </p:sp>
      <p:sp>
        <p:nvSpPr>
          <p:cNvPr id="11" name="Arrow"/>
          <p:cNvSpPr/>
          <p:nvPr/>
        </p:nvSpPr>
        <p:spPr>
          <a:xfrm>
            <a:off x="2276856" y="1988884"/>
            <a:ext cx="201168" cy="0"/>
          </a:xfrm>
          <a:prstGeom prst="line">
            <a:avLst/>
          </a:prstGeom>
          <a:noFill/>
          <a:ln w="19050">
            <a:solidFill>
              <a:srgbClr val="CBD5E1"/>
            </a:solidFill>
            <a:prstDash val="solid"/>
            <a:tailEnd type="triangle"/>
          </a:ln>
        </p:spPr>
      </p:sp>
      <p:sp>
        <p:nvSpPr>
          <p:cNvPr id="12" name="Arrow"/>
          <p:cNvSpPr/>
          <p:nvPr/>
        </p:nvSpPr>
        <p:spPr>
          <a:xfrm>
            <a:off x="4608576" y="1988884"/>
            <a:ext cx="201168" cy="0"/>
          </a:xfrm>
          <a:prstGeom prst="line">
            <a:avLst/>
          </a:prstGeom>
          <a:noFill/>
          <a:ln w="19050">
            <a:solidFill>
              <a:srgbClr val="CBD5E1"/>
            </a:solidFill>
            <a:prstDash val="solid"/>
            <a:tailEnd type="triangle"/>
          </a:ln>
        </p:spPr>
      </p:sp>
      <p:sp>
        <p:nvSpPr>
          <p:cNvPr id="13" name="Arrow"/>
          <p:cNvSpPr/>
          <p:nvPr/>
        </p:nvSpPr>
        <p:spPr>
          <a:xfrm>
            <a:off x="6940296" y="1988884"/>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454023"/>
          </a:xfrm>
          <a:prstGeom prst="roundRect">
            <a:avLst>
              <a:gd name="adj" fmla="val 4402"/>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18262"/>
          </a:xfrm>
          <a:prstGeom prst="roundRect">
            <a:avLst>
              <a:gd name="adj" fmla="val 20112"/>
            </a:avLst>
          </a:prstGeom>
          <a:solidFill>
            <a:srgbClr val="B42318"/>
          </a:solidFill>
          <a:ln w="15875">
            <a:solidFill>
              <a:srgbClr val="B42318"/>
            </a:solidFill>
          </a:ln>
        </p:spPr>
        <p:txBody>
          <a:bodyPr wrap="square" lIns="68580" tIns="68580" rIns="68580" bIns="68580" rtlCol="0" anchor="ctr"/>
          <a:lstStyle/>
          <a:p>
            <a:pPr indent="0" marL="0">
              <a:buNone/>
            </a:pPr>
            <a:r>
              <a:rPr lang="en-US" sz="1150" b="1" dirty="0">
                <a:solidFill>
                  <a:srgbClr val="FFFFFF"/>
                </a:solidFill>
                <a:latin typeface="Poppins" pitchFamily="34" charset="0"/>
                <a:ea typeface="Poppins" pitchFamily="34" charset="-122"/>
                <a:cs typeface="Poppins" pitchFamily="34" charset="-120"/>
              </a:rPr>
              <a:t>Emergency: treat now, then find the cause¹²</a:t>
            </a:r>
            <a:endParaRPr lang="en-US" sz="1150" dirty="0"/>
          </a:p>
        </p:txBody>
      </p:sp>
      <p:sp>
        <p:nvSpPr>
          <p:cNvPr id="16" name="Red flag items 1"/>
          <p:cNvSpPr txBox="1"/>
          <p:nvPr/>
        </p:nvSpPr>
        <p:spPr>
          <a:xfrm>
            <a:off x="8983980" y="1625854"/>
            <a:ext cx="2505456" cy="801243"/>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050" dirty="0">
                <a:solidFill>
                  <a:srgbClr val="0B1220"/>
                </a:solidFill>
              </a:rPr>
              <a:t>Glucose &lt;4 mmol/L: dextrose now ± thiamine³˒⁴˒⁹</a:t>
            </a:r>
            <a:endParaRPr lang="en-US" sz="1050" dirty="0"/>
          </a:p>
          <a:p>
            <a:pPr marL="114300" indent="-114300">
              <a:lnSpc>
                <a:spcPct val="90000"/>
              </a:lnSpc>
              <a:spcAft>
                <a:spcPts val="150"/>
              </a:spcAft>
              <a:buSzPct val="100000"/>
              <a:buChar char="•"/>
            </a:pPr>
            <a:r>
              <a:rPr lang="en-US" sz="1050" dirty="0">
                <a:solidFill>
                  <a:srgbClr val="0B1220"/>
                </a:solidFill>
              </a:rPr>
              <a:t>Airway at risk or GCS ≤8: call ICU</a:t>
            </a:r>
            <a:endParaRPr lang="en-US" sz="1050" dirty="0"/>
          </a:p>
          <a:p>
            <a:pPr marL="114300" indent="-114300">
              <a:lnSpc>
                <a:spcPct val="90000"/>
              </a:lnSpc>
              <a:spcAft>
                <a:spcPts val="150"/>
              </a:spcAft>
              <a:buSzPct val="100000"/>
              <a:buChar char="•"/>
            </a:pPr>
            <a:r>
              <a:rPr lang="en-US" sz="1050" dirty="0">
                <a:solidFill>
                  <a:srgbClr val="0B1220"/>
                </a:solidFill>
              </a:rPr>
              <a:t>Focal deficit, unequal pupils: code stroke</a:t>
            </a:r>
            <a:endParaRPr lang="en-US" sz="1050" dirty="0"/>
          </a:p>
        </p:txBody>
      </p:sp>
      <p:sp>
        <p:nvSpPr>
          <p:cNvPr id="17" name="Red flag items 2"/>
          <p:cNvSpPr txBox="1"/>
          <p:nvPr/>
        </p:nvSpPr>
        <p:spPr>
          <a:xfrm>
            <a:off x="11599164" y="1625854"/>
            <a:ext cx="2505456" cy="801243"/>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050" dirty="0">
                <a:solidFill>
                  <a:srgbClr val="0B1220"/>
                </a:solidFill>
              </a:rPr>
              <a:t>Fever, stiff neck: cultures, dex + antibiotics⁶</a:t>
            </a:r>
            <a:endParaRPr lang="en-US" sz="1050" dirty="0"/>
          </a:p>
          <a:p>
            <a:pPr marL="114300" indent="-114300">
              <a:lnSpc>
                <a:spcPct val="90000"/>
              </a:lnSpc>
              <a:spcAft>
                <a:spcPts val="150"/>
              </a:spcAft>
              <a:buSzPct val="100000"/>
              <a:buChar char="•"/>
            </a:pPr>
            <a:r>
              <a:rPr lang="en-US" sz="1050" dirty="0">
                <a:solidFill>
                  <a:srgbClr val="0B1220"/>
                </a:solidFill>
              </a:rPr>
              <a:t>Seizure ≥5 min: benzodiazepine⁵</a:t>
            </a:r>
            <a:endParaRPr lang="en-US" sz="1050" dirty="0"/>
          </a:p>
          <a:p>
            <a:pPr marL="114300" indent="-114300">
              <a:lnSpc>
                <a:spcPct val="90000"/>
              </a:lnSpc>
              <a:spcAft>
                <a:spcPts val="150"/>
              </a:spcAft>
              <a:buSzPct val="100000"/>
              <a:buChar char="•"/>
            </a:pPr>
            <a:r>
              <a:rPr lang="en-US" sz="1050" dirty="0">
                <a:solidFill>
                  <a:srgbClr val="0B1220"/>
                </a:solidFill>
              </a:rPr>
              <a:t>Miosis, slow RR: naloxone¹²</a:t>
            </a:r>
            <a:endParaRPr lang="en-US" sz="1050" dirty="0"/>
          </a:p>
        </p:txBody>
      </p:sp>
      <p:sp>
        <p:nvSpPr>
          <p:cNvPr id="18" name="Red flag action"/>
          <p:cNvSpPr txBox="1"/>
          <p:nvPr/>
        </p:nvSpPr>
        <p:spPr>
          <a:xfrm>
            <a:off x="8983980" y="2500249"/>
            <a:ext cx="5120640" cy="165354"/>
          </a:xfrm>
          <a:prstGeom prst="rect">
            <a:avLst/>
          </a:prstGeom>
          <a:noFill/>
          <a:ln/>
        </p:spPr>
        <p:txBody>
          <a:bodyPr wrap="square" lIns="0" tIns="0" rIns="0" bIns="0" rtlCol="0" anchor="b"/>
          <a:lstStyle/>
          <a:p>
            <a:pPr indent="0" marL="0">
              <a:buNone/>
            </a:pPr>
            <a:r>
              <a:rPr lang="en-US" sz="1050" b="1" dirty="0">
                <a:solidFill>
                  <a:srgbClr val="B42318"/>
                </a:solidFill>
              </a:rPr>
              <a:t>→ Lorazepam 4 mg IV or midazolam IM; naloxone 0.04 mg IV, titrate⁵˒¹²</a:t>
            </a:r>
            <a:endParaRPr lang="en-US" sz="1050" dirty="0"/>
          </a:p>
        </p:txBody>
      </p:sp>
      <p:sp>
        <p:nvSpPr>
          <p:cNvPr id="19" name="Yes arrow"/>
          <p:cNvSpPr/>
          <p:nvPr/>
        </p:nvSpPr>
        <p:spPr>
          <a:xfrm>
            <a:off x="8677656" y="1988884"/>
            <a:ext cx="201168" cy="0"/>
          </a:xfrm>
          <a:prstGeom prst="line">
            <a:avLst/>
          </a:prstGeom>
          <a:noFill/>
          <a:ln w="22225">
            <a:solidFill>
              <a:srgbClr val="B42318"/>
            </a:solidFill>
            <a:prstDash val="solid"/>
            <a:tailEnd type="triangle"/>
          </a:ln>
        </p:spPr>
      </p:sp>
      <p:sp>
        <p:nvSpPr>
          <p:cNvPr id="20" name="Yes label"/>
          <p:cNvSpPr txBox="1"/>
          <p:nvPr/>
        </p:nvSpPr>
        <p:spPr>
          <a:xfrm>
            <a:off x="8641080" y="1769428"/>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715895"/>
            <a:ext cx="0" cy="438912"/>
          </a:xfrm>
          <a:prstGeom prst="line">
            <a:avLst/>
          </a:prstGeom>
          <a:noFill/>
          <a:ln w="19050">
            <a:solidFill>
              <a:srgbClr val="CBD5E1"/>
            </a:solidFill>
            <a:prstDash val="solid"/>
          </a:ln>
        </p:spPr>
      </p:sp>
      <p:sp>
        <p:nvSpPr>
          <p:cNvPr id="22" name="Bus"/>
          <p:cNvSpPr/>
          <p:nvPr/>
        </p:nvSpPr>
        <p:spPr>
          <a:xfrm>
            <a:off x="2115922" y="3154807"/>
            <a:ext cx="10782605" cy="0"/>
          </a:xfrm>
          <a:prstGeom prst="line">
            <a:avLst/>
          </a:prstGeom>
          <a:noFill/>
          <a:ln w="19050">
            <a:solidFill>
              <a:srgbClr val="CBD5E1"/>
            </a:solidFill>
            <a:prstDash val="solid"/>
          </a:ln>
        </p:spPr>
      </p:sp>
      <p:sp>
        <p:nvSpPr>
          <p:cNvPr id="23" name="Arrow"/>
          <p:cNvSpPr/>
          <p:nvPr/>
        </p:nvSpPr>
        <p:spPr>
          <a:xfrm>
            <a:off x="2115922" y="3154807"/>
            <a:ext cx="0" cy="155448"/>
          </a:xfrm>
          <a:prstGeom prst="line">
            <a:avLst/>
          </a:prstGeom>
          <a:noFill/>
          <a:ln w="19050">
            <a:solidFill>
              <a:srgbClr val="CBD5E1"/>
            </a:solidFill>
            <a:prstDash val="solid"/>
            <a:tailEnd type="triangle"/>
          </a:ln>
        </p:spPr>
      </p:sp>
      <p:sp>
        <p:nvSpPr>
          <p:cNvPr id="24" name="Arrow"/>
          <p:cNvSpPr/>
          <p:nvPr/>
        </p:nvSpPr>
        <p:spPr>
          <a:xfrm>
            <a:off x="4811573" y="3154807"/>
            <a:ext cx="0" cy="155448"/>
          </a:xfrm>
          <a:prstGeom prst="line">
            <a:avLst/>
          </a:prstGeom>
          <a:noFill/>
          <a:ln w="19050">
            <a:solidFill>
              <a:srgbClr val="CBD5E1"/>
            </a:solidFill>
            <a:prstDash val="solid"/>
            <a:tailEnd type="triangle"/>
          </a:ln>
        </p:spPr>
      </p:sp>
      <p:sp>
        <p:nvSpPr>
          <p:cNvPr id="25" name="Arrow"/>
          <p:cNvSpPr/>
          <p:nvPr/>
        </p:nvSpPr>
        <p:spPr>
          <a:xfrm>
            <a:off x="7507224" y="3154807"/>
            <a:ext cx="0" cy="155448"/>
          </a:xfrm>
          <a:prstGeom prst="line">
            <a:avLst/>
          </a:prstGeom>
          <a:noFill/>
          <a:ln w="19050">
            <a:solidFill>
              <a:srgbClr val="CBD5E1"/>
            </a:solidFill>
            <a:prstDash val="solid"/>
            <a:tailEnd type="triangle"/>
          </a:ln>
        </p:spPr>
      </p:sp>
      <p:sp>
        <p:nvSpPr>
          <p:cNvPr id="26" name="Arrow"/>
          <p:cNvSpPr/>
          <p:nvPr/>
        </p:nvSpPr>
        <p:spPr>
          <a:xfrm>
            <a:off x="10202875" y="3154807"/>
            <a:ext cx="0" cy="155448"/>
          </a:xfrm>
          <a:prstGeom prst="line">
            <a:avLst/>
          </a:prstGeom>
          <a:noFill/>
          <a:ln w="19050">
            <a:solidFill>
              <a:srgbClr val="CBD5E1"/>
            </a:solidFill>
            <a:prstDash val="solid"/>
            <a:tailEnd type="triangle"/>
          </a:ln>
        </p:spPr>
      </p:sp>
      <p:sp>
        <p:nvSpPr>
          <p:cNvPr id="27" name="Arrow"/>
          <p:cNvSpPr/>
          <p:nvPr/>
        </p:nvSpPr>
        <p:spPr>
          <a:xfrm>
            <a:off x="12898526" y="3154807"/>
            <a:ext cx="0" cy="155448"/>
          </a:xfrm>
          <a:prstGeom prst="line">
            <a:avLst/>
          </a:prstGeom>
          <a:noFill/>
          <a:ln w="19050">
            <a:solidFill>
              <a:srgbClr val="CBD5E1"/>
            </a:solidFill>
            <a:prstDash val="solid"/>
            <a:tailEnd type="triangle"/>
          </a:ln>
        </p:spPr>
      </p:sp>
      <p:sp>
        <p:nvSpPr>
          <p:cNvPr id="28" name="Branch question"/>
          <p:cNvSpPr/>
          <p:nvPr/>
        </p:nvSpPr>
        <p:spPr>
          <a:xfrm>
            <a:off x="6782880" y="2825623"/>
            <a:ext cx="2253361"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050" b="1" dirty="0">
                <a:solidFill>
                  <a:srgbClr val="075A8C"/>
                </a:solidFill>
              </a:rPr>
              <a:t>If not: which cause category?</a:t>
            </a:r>
            <a:endParaRPr lang="en-US" sz="1050" dirty="0"/>
          </a:p>
        </p:txBody>
      </p:sp>
      <p:sp>
        <p:nvSpPr>
          <p:cNvPr id="29" name="Branch Metabolic"/>
          <p:cNvSpPr/>
          <p:nvPr/>
        </p:nvSpPr>
        <p:spPr>
          <a:xfrm>
            <a:off x="841248" y="3337687"/>
            <a:ext cx="2549347" cy="318262"/>
          </a:xfrm>
          <a:prstGeom prst="roundRect">
            <a:avLst>
              <a:gd name="adj" fmla="val 20112"/>
            </a:avLst>
          </a:prstGeom>
          <a:solidFill>
            <a:srgbClr val="B54708"/>
          </a:solidFill>
          <a:ln w="12700">
            <a:solidFill>
              <a:srgbClr val="B54708"/>
            </a:solidFill>
          </a:ln>
        </p:spPr>
        <p:txBody>
          <a:bodyPr wrap="square" lIns="68580" tIns="68580" rIns="68580" bIns="68580" rtlCol="0" anchor="ctr"/>
          <a:lstStyle/>
          <a:p>
            <a:pPr indent="0" marL="0">
              <a:buNone/>
            </a:pPr>
            <a:r>
              <a:rPr lang="en-US" sz="1150" b="1" dirty="0">
                <a:solidFill>
                  <a:srgbClr val="FFFFFF"/>
                </a:solidFill>
                <a:latin typeface="Poppins" pitchFamily="34" charset="0"/>
                <a:ea typeface="Poppins" pitchFamily="34" charset="-122"/>
                <a:cs typeface="Poppins" pitchFamily="34" charset="-120"/>
              </a:rPr>
              <a:t>Metabolic</a:t>
            </a:r>
            <a:endParaRPr lang="en-US" sz="1150" dirty="0"/>
          </a:p>
        </p:txBody>
      </p:sp>
      <p:sp>
        <p:nvSpPr>
          <p:cNvPr id="30" name="Branch Infection"/>
          <p:cNvSpPr/>
          <p:nvPr/>
        </p:nvSpPr>
        <p:spPr>
          <a:xfrm>
            <a:off x="3536899" y="3337687"/>
            <a:ext cx="2549347" cy="318262"/>
          </a:xfrm>
          <a:prstGeom prst="roundRect">
            <a:avLst>
              <a:gd name="adj" fmla="val 20112"/>
            </a:avLst>
          </a:prstGeom>
          <a:solidFill>
            <a:srgbClr val="B42318"/>
          </a:solidFill>
          <a:ln w="12700">
            <a:solidFill>
              <a:srgbClr val="B42318"/>
            </a:solidFill>
          </a:ln>
        </p:spPr>
        <p:txBody>
          <a:bodyPr wrap="square" lIns="68580" tIns="68580" rIns="68580" bIns="68580" rtlCol="0" anchor="ctr"/>
          <a:lstStyle/>
          <a:p>
            <a:pPr indent="0" marL="0">
              <a:buNone/>
            </a:pPr>
            <a:r>
              <a:rPr lang="en-US" sz="1150" b="1" dirty="0">
                <a:solidFill>
                  <a:srgbClr val="FFFFFF"/>
                </a:solidFill>
                <a:latin typeface="Poppins" pitchFamily="34" charset="0"/>
                <a:ea typeface="Poppins" pitchFamily="34" charset="-122"/>
                <a:cs typeface="Poppins" pitchFamily="34" charset="-120"/>
              </a:rPr>
              <a:t>Infection</a:t>
            </a:r>
            <a:endParaRPr lang="en-US" sz="1150" dirty="0"/>
          </a:p>
        </p:txBody>
      </p:sp>
      <p:sp>
        <p:nvSpPr>
          <p:cNvPr id="31" name="Branch Drugs &amp; toxins"/>
          <p:cNvSpPr/>
          <p:nvPr/>
        </p:nvSpPr>
        <p:spPr>
          <a:xfrm>
            <a:off x="6232550" y="3337687"/>
            <a:ext cx="2549347" cy="318262"/>
          </a:xfrm>
          <a:prstGeom prst="roundRect">
            <a:avLst>
              <a:gd name="adj" fmla="val 20112"/>
            </a:avLst>
          </a:prstGeom>
          <a:solidFill>
            <a:srgbClr val="B54708"/>
          </a:solidFill>
          <a:ln w="12700">
            <a:solidFill>
              <a:srgbClr val="B54708"/>
            </a:solidFill>
          </a:ln>
        </p:spPr>
        <p:txBody>
          <a:bodyPr wrap="square" lIns="68580" tIns="68580" rIns="68580" bIns="68580" rtlCol="0" anchor="ctr"/>
          <a:lstStyle/>
          <a:p>
            <a:pPr indent="0" marL="0">
              <a:buNone/>
            </a:pPr>
            <a:r>
              <a:rPr lang="en-US" sz="1150" b="1" dirty="0">
                <a:solidFill>
                  <a:srgbClr val="FFFFFF"/>
                </a:solidFill>
                <a:latin typeface="Poppins" pitchFamily="34" charset="0"/>
                <a:ea typeface="Poppins" pitchFamily="34" charset="-122"/>
                <a:cs typeface="Poppins" pitchFamily="34" charset="-120"/>
              </a:rPr>
              <a:t>Drugs &amp; toxins</a:t>
            </a:r>
            <a:endParaRPr lang="en-US" sz="1150" dirty="0"/>
          </a:p>
        </p:txBody>
      </p:sp>
      <p:sp>
        <p:nvSpPr>
          <p:cNvPr id="32" name="Branch Primary CNS"/>
          <p:cNvSpPr/>
          <p:nvPr/>
        </p:nvSpPr>
        <p:spPr>
          <a:xfrm>
            <a:off x="8928202" y="3337687"/>
            <a:ext cx="2549347" cy="318262"/>
          </a:xfrm>
          <a:prstGeom prst="roundRect">
            <a:avLst>
              <a:gd name="adj" fmla="val 20112"/>
            </a:avLst>
          </a:prstGeom>
          <a:solidFill>
            <a:srgbClr val="B42318"/>
          </a:solidFill>
          <a:ln w="12700">
            <a:solidFill>
              <a:srgbClr val="B42318"/>
            </a:solidFill>
          </a:ln>
        </p:spPr>
        <p:txBody>
          <a:bodyPr wrap="square" lIns="68580" tIns="68580" rIns="68580" bIns="68580" rtlCol="0" anchor="ctr"/>
          <a:lstStyle/>
          <a:p>
            <a:pPr indent="0" marL="0">
              <a:buNone/>
            </a:pPr>
            <a:r>
              <a:rPr lang="en-US" sz="1150" b="1" dirty="0">
                <a:solidFill>
                  <a:srgbClr val="FFFFFF"/>
                </a:solidFill>
                <a:latin typeface="Poppins" pitchFamily="34" charset="0"/>
                <a:ea typeface="Poppins" pitchFamily="34" charset="-122"/>
                <a:cs typeface="Poppins" pitchFamily="34" charset="-120"/>
              </a:rPr>
              <a:t>Primary CNS</a:t>
            </a:r>
            <a:endParaRPr lang="en-US" sz="1150" dirty="0"/>
          </a:p>
        </p:txBody>
      </p:sp>
      <p:sp>
        <p:nvSpPr>
          <p:cNvPr id="33" name="Branch Delirium, multifactorial"/>
          <p:cNvSpPr/>
          <p:nvPr/>
        </p:nvSpPr>
        <p:spPr>
          <a:xfrm>
            <a:off x="11623853" y="3337687"/>
            <a:ext cx="2549347" cy="318262"/>
          </a:xfrm>
          <a:prstGeom prst="roundRect">
            <a:avLst>
              <a:gd name="adj" fmla="val 20112"/>
            </a:avLst>
          </a:prstGeom>
          <a:solidFill>
            <a:srgbClr val="067647"/>
          </a:solidFill>
          <a:ln w="12700">
            <a:solidFill>
              <a:srgbClr val="067647"/>
            </a:solidFill>
          </a:ln>
        </p:spPr>
        <p:txBody>
          <a:bodyPr wrap="square" lIns="68580" tIns="68580" rIns="68580" bIns="68580" rtlCol="0" anchor="ctr"/>
          <a:lstStyle/>
          <a:p>
            <a:pPr indent="0" marL="0">
              <a:buNone/>
            </a:pPr>
            <a:r>
              <a:rPr lang="en-US" sz="1150" b="1" dirty="0">
                <a:solidFill>
                  <a:srgbClr val="FFFFFF"/>
                </a:solidFill>
                <a:latin typeface="Poppins" pitchFamily="34" charset="0"/>
                <a:ea typeface="Poppins" pitchFamily="34" charset="-122"/>
                <a:cs typeface="Poppins" pitchFamily="34" charset="-120"/>
              </a:rPr>
              <a:t>Delirium, multifactorial</a:t>
            </a:r>
            <a:endParaRPr lang="en-US" sz="1150" dirty="0"/>
          </a:p>
        </p:txBody>
      </p:sp>
      <p:sp>
        <p:nvSpPr>
          <p:cNvPr id="34" name="Row label CAUSES"/>
          <p:cNvSpPr/>
          <p:nvPr/>
        </p:nvSpPr>
        <p:spPr>
          <a:xfrm>
            <a:off x="457200" y="3747389"/>
            <a:ext cx="292608" cy="908260"/>
          </a:xfrm>
          <a:prstGeom prst="roundRect">
            <a:avLst>
              <a:gd name="adj" fmla="val 18750"/>
            </a:avLst>
          </a:prstGeom>
          <a:solidFill>
            <a:srgbClr val="0B2540"/>
          </a:solidFill>
          <a:ln/>
        </p:spPr>
      </p:sp>
      <p:sp>
        <p:nvSpPr>
          <p:cNvPr id="35" name="Row label text CAUSES"/>
          <p:cNvSpPr txBox="1"/>
          <p:nvPr/>
        </p:nvSpPr>
        <p:spPr>
          <a:xfrm rot="16200000">
            <a:off x="149374" y="4055215"/>
            <a:ext cx="908260"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6" name="causes Metabolic"/>
          <p:cNvSpPr/>
          <p:nvPr/>
        </p:nvSpPr>
        <p:spPr>
          <a:xfrm>
            <a:off x="841248" y="3747389"/>
            <a:ext cx="2549347" cy="908260"/>
          </a:xfrm>
          <a:prstGeom prst="roundRect">
            <a:avLst>
              <a:gd name="adj" fmla="val 6041"/>
            </a:avLst>
          </a:prstGeom>
          <a:solidFill>
            <a:srgbClr val="FFFFFF"/>
          </a:solidFill>
          <a:ln w="9525">
            <a:solidFill>
              <a:srgbClr val="CBD5E1"/>
            </a:solidFill>
            <a:prstDash val="solid"/>
          </a:ln>
        </p:spPr>
      </p:sp>
      <p:sp>
        <p:nvSpPr>
          <p:cNvPr id="37" name="causes items Metabolic"/>
          <p:cNvSpPr txBox="1"/>
          <p:nvPr/>
        </p:nvSpPr>
        <p:spPr>
          <a:xfrm>
            <a:off x="909828" y="3815969"/>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b="1" dirty="0">
                <a:solidFill>
                  <a:srgbClr val="B42318"/>
                </a:solidFill>
              </a:rPr>
              <a:t>Hypoglycemia, hypoxia, hypercapnia</a:t>
            </a:r>
            <a:endParaRPr lang="en-US" sz="1100" dirty="0"/>
          </a:p>
          <a:p>
            <a:pPr marL="114300" indent="-114300">
              <a:lnSpc>
                <a:spcPct val="90000"/>
              </a:lnSpc>
              <a:spcAft>
                <a:spcPts val="200"/>
              </a:spcAft>
              <a:buSzPct val="100000"/>
              <a:buChar char="•"/>
            </a:pPr>
            <a:r>
              <a:rPr lang="en-US" sz="1100" b="1" dirty="0">
                <a:solidFill>
                  <a:srgbClr val="B42318"/>
                </a:solidFill>
              </a:rPr>
              <a:t>Wernicke (thiamine deficiency)</a:t>
            </a:r>
            <a:endParaRPr lang="en-US" sz="1100" dirty="0"/>
          </a:p>
          <a:p>
            <a:pPr marL="114300" indent="-114300">
              <a:lnSpc>
                <a:spcPct val="90000"/>
              </a:lnSpc>
              <a:spcAft>
                <a:spcPts val="200"/>
              </a:spcAft>
              <a:buSzPct val="100000"/>
              <a:buChar char="•"/>
            </a:pPr>
            <a:r>
              <a:rPr lang="en-US" sz="1100" dirty="0">
                <a:solidFill>
                  <a:srgbClr val="0B1220"/>
                </a:solidFill>
              </a:rPr>
              <a:t>Na, Ca, uremia, liver, endocrine</a:t>
            </a:r>
            <a:endParaRPr lang="en-US" sz="1100" dirty="0"/>
          </a:p>
        </p:txBody>
      </p:sp>
      <p:sp>
        <p:nvSpPr>
          <p:cNvPr id="38" name="Chevron"/>
          <p:cNvSpPr/>
          <p:nvPr/>
        </p:nvSpPr>
        <p:spPr>
          <a:xfrm rot="10800000">
            <a:off x="2051914" y="4678509"/>
            <a:ext cx="128016" cy="64008"/>
          </a:xfrm>
          <a:prstGeom prst="triangle">
            <a:avLst/>
          </a:prstGeom>
          <a:solidFill>
            <a:srgbClr val="CBD5E1"/>
          </a:solidFill>
          <a:ln/>
        </p:spPr>
      </p:sp>
      <p:sp>
        <p:nvSpPr>
          <p:cNvPr id="39" name="causes Infection"/>
          <p:cNvSpPr/>
          <p:nvPr/>
        </p:nvSpPr>
        <p:spPr>
          <a:xfrm>
            <a:off x="3536899" y="3747389"/>
            <a:ext cx="2549347" cy="908260"/>
          </a:xfrm>
          <a:prstGeom prst="roundRect">
            <a:avLst>
              <a:gd name="adj" fmla="val 6041"/>
            </a:avLst>
          </a:prstGeom>
          <a:solidFill>
            <a:srgbClr val="FFFFFF"/>
          </a:solidFill>
          <a:ln w="9525">
            <a:solidFill>
              <a:srgbClr val="CBD5E1"/>
            </a:solidFill>
            <a:prstDash val="solid"/>
          </a:ln>
        </p:spPr>
      </p:sp>
      <p:sp>
        <p:nvSpPr>
          <p:cNvPr id="40" name="causes items Infection"/>
          <p:cNvSpPr txBox="1"/>
          <p:nvPr/>
        </p:nvSpPr>
        <p:spPr>
          <a:xfrm>
            <a:off x="3605479" y="3815969"/>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b="1" dirty="0">
                <a:solidFill>
                  <a:srgbClr val="B42318"/>
                </a:solidFill>
              </a:rPr>
              <a:t>Meningitis, encephalitis</a:t>
            </a:r>
            <a:endParaRPr lang="en-US" sz="1100" dirty="0"/>
          </a:p>
          <a:p>
            <a:pPr marL="114300" indent="-114300">
              <a:lnSpc>
                <a:spcPct val="90000"/>
              </a:lnSpc>
              <a:spcAft>
                <a:spcPts val="200"/>
              </a:spcAft>
              <a:buSzPct val="100000"/>
              <a:buChar char="•"/>
            </a:pPr>
            <a:r>
              <a:rPr lang="en-US" sz="1100" b="1" dirty="0">
                <a:solidFill>
                  <a:srgbClr val="B42318"/>
                </a:solidFill>
              </a:rPr>
              <a:t>Sepsis</a:t>
            </a:r>
            <a:endParaRPr lang="en-US" sz="1100" dirty="0"/>
          </a:p>
          <a:p>
            <a:pPr marL="114300" indent="-114300">
              <a:lnSpc>
                <a:spcPct val="90000"/>
              </a:lnSpc>
              <a:spcAft>
                <a:spcPts val="200"/>
              </a:spcAft>
              <a:buSzPct val="100000"/>
              <a:buChar char="•"/>
            </a:pPr>
            <a:r>
              <a:rPr lang="en-US" sz="1100" dirty="0">
                <a:solidFill>
                  <a:srgbClr val="0B1220"/>
                </a:solidFill>
              </a:rPr>
              <a:t>Pneumonia; UTI only if GU symptoms¹⁰</a:t>
            </a:r>
            <a:endParaRPr lang="en-US" sz="1100" dirty="0"/>
          </a:p>
        </p:txBody>
      </p:sp>
      <p:sp>
        <p:nvSpPr>
          <p:cNvPr id="41" name="Chevron"/>
          <p:cNvSpPr/>
          <p:nvPr/>
        </p:nvSpPr>
        <p:spPr>
          <a:xfrm rot="10800000">
            <a:off x="4747565" y="4678509"/>
            <a:ext cx="128016" cy="64008"/>
          </a:xfrm>
          <a:prstGeom prst="triangle">
            <a:avLst/>
          </a:prstGeom>
          <a:solidFill>
            <a:srgbClr val="CBD5E1"/>
          </a:solidFill>
          <a:ln/>
        </p:spPr>
      </p:sp>
      <p:sp>
        <p:nvSpPr>
          <p:cNvPr id="42" name="causes Drugs &amp; toxins"/>
          <p:cNvSpPr/>
          <p:nvPr/>
        </p:nvSpPr>
        <p:spPr>
          <a:xfrm>
            <a:off x="6232550" y="3747389"/>
            <a:ext cx="2549347" cy="908260"/>
          </a:xfrm>
          <a:prstGeom prst="roundRect">
            <a:avLst>
              <a:gd name="adj" fmla="val 6041"/>
            </a:avLst>
          </a:prstGeom>
          <a:solidFill>
            <a:srgbClr val="FFFFFF"/>
          </a:solidFill>
          <a:ln w="9525">
            <a:solidFill>
              <a:srgbClr val="CBD5E1"/>
            </a:solidFill>
            <a:prstDash val="solid"/>
          </a:ln>
        </p:spPr>
      </p:sp>
      <p:sp>
        <p:nvSpPr>
          <p:cNvPr id="43" name="causes items Drugs &amp; toxins"/>
          <p:cNvSpPr txBox="1"/>
          <p:nvPr/>
        </p:nvSpPr>
        <p:spPr>
          <a:xfrm>
            <a:off x="6301130" y="3815969"/>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b="1" dirty="0">
                <a:solidFill>
                  <a:srgbClr val="B42318"/>
                </a:solidFill>
              </a:rPr>
              <a:t>Opioid or sedative toxicity</a:t>
            </a:r>
            <a:endParaRPr lang="en-US" sz="1100" dirty="0"/>
          </a:p>
          <a:p>
            <a:pPr marL="114300" indent="-114300">
              <a:lnSpc>
                <a:spcPct val="90000"/>
              </a:lnSpc>
              <a:spcAft>
                <a:spcPts val="200"/>
              </a:spcAft>
              <a:buSzPct val="100000"/>
              <a:buChar char="•"/>
            </a:pPr>
            <a:r>
              <a:rPr lang="en-US" sz="1100" b="1" dirty="0">
                <a:solidFill>
                  <a:srgbClr val="B42318"/>
                </a:solidFill>
              </a:rPr>
              <a:t>Alcohol or benzo withdrawal</a:t>
            </a:r>
            <a:endParaRPr lang="en-US" sz="1100" dirty="0"/>
          </a:p>
          <a:p>
            <a:pPr marL="114300" indent="-114300">
              <a:lnSpc>
                <a:spcPct val="90000"/>
              </a:lnSpc>
              <a:spcAft>
                <a:spcPts val="200"/>
              </a:spcAft>
              <a:buSzPct val="100000"/>
              <a:buChar char="•"/>
            </a:pPr>
            <a:r>
              <a:rPr lang="en-US" sz="1100" dirty="0">
                <a:solidFill>
                  <a:srgbClr val="0B1220"/>
                </a:solidFill>
              </a:rPr>
              <a:t>Serotonin syndrome, NMS, anticholinergics</a:t>
            </a:r>
            <a:endParaRPr lang="en-US" sz="1100" dirty="0"/>
          </a:p>
        </p:txBody>
      </p:sp>
      <p:sp>
        <p:nvSpPr>
          <p:cNvPr id="44" name="Chevron"/>
          <p:cNvSpPr/>
          <p:nvPr/>
        </p:nvSpPr>
        <p:spPr>
          <a:xfrm rot="10800000">
            <a:off x="7443216" y="4678509"/>
            <a:ext cx="128016" cy="64008"/>
          </a:xfrm>
          <a:prstGeom prst="triangle">
            <a:avLst/>
          </a:prstGeom>
          <a:solidFill>
            <a:srgbClr val="CBD5E1"/>
          </a:solidFill>
          <a:ln/>
        </p:spPr>
      </p:sp>
      <p:sp>
        <p:nvSpPr>
          <p:cNvPr id="45" name="causes Primary CNS"/>
          <p:cNvSpPr/>
          <p:nvPr/>
        </p:nvSpPr>
        <p:spPr>
          <a:xfrm>
            <a:off x="8928202" y="3747389"/>
            <a:ext cx="2549347" cy="908260"/>
          </a:xfrm>
          <a:prstGeom prst="roundRect">
            <a:avLst>
              <a:gd name="adj" fmla="val 6041"/>
            </a:avLst>
          </a:prstGeom>
          <a:solidFill>
            <a:srgbClr val="FFFFFF"/>
          </a:solidFill>
          <a:ln w="9525">
            <a:solidFill>
              <a:srgbClr val="CBD5E1"/>
            </a:solidFill>
            <a:prstDash val="solid"/>
          </a:ln>
        </p:spPr>
      </p:sp>
      <p:sp>
        <p:nvSpPr>
          <p:cNvPr id="46" name="causes items Primary CNS"/>
          <p:cNvSpPr txBox="1"/>
          <p:nvPr/>
        </p:nvSpPr>
        <p:spPr>
          <a:xfrm>
            <a:off x="8996782" y="3815969"/>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b="1" dirty="0">
                <a:solidFill>
                  <a:srgbClr val="B42318"/>
                </a:solidFill>
              </a:rPr>
              <a:t>Stroke, ICH, herniation</a:t>
            </a:r>
            <a:endParaRPr lang="en-US" sz="1100" dirty="0"/>
          </a:p>
          <a:p>
            <a:pPr marL="114300" indent="-114300">
              <a:lnSpc>
                <a:spcPct val="90000"/>
              </a:lnSpc>
              <a:spcAft>
                <a:spcPts val="200"/>
              </a:spcAft>
              <a:buSzPct val="100000"/>
              <a:buChar char="•"/>
            </a:pPr>
            <a:r>
              <a:rPr lang="en-US" sz="1100" b="1" dirty="0">
                <a:solidFill>
                  <a:srgbClr val="B42318"/>
                </a:solidFill>
              </a:rPr>
              <a:t>Nonconvulsive status epilepticus</a:t>
            </a:r>
            <a:endParaRPr lang="en-US" sz="1100" dirty="0"/>
          </a:p>
          <a:p>
            <a:pPr marL="114300" indent="-114300">
              <a:lnSpc>
                <a:spcPct val="90000"/>
              </a:lnSpc>
              <a:spcAft>
                <a:spcPts val="200"/>
              </a:spcAft>
              <a:buSzPct val="100000"/>
              <a:buChar char="•"/>
            </a:pPr>
            <a:r>
              <a:rPr lang="en-US" sz="1100" dirty="0">
                <a:solidFill>
                  <a:srgbClr val="0B1220"/>
                </a:solidFill>
              </a:rPr>
              <a:t>Post-ictal, subdural, PRES</a:t>
            </a:r>
            <a:endParaRPr lang="en-US" sz="1100" dirty="0"/>
          </a:p>
        </p:txBody>
      </p:sp>
      <p:sp>
        <p:nvSpPr>
          <p:cNvPr id="47" name="Chevron"/>
          <p:cNvSpPr/>
          <p:nvPr/>
        </p:nvSpPr>
        <p:spPr>
          <a:xfrm rot="10800000">
            <a:off x="10138867" y="4678509"/>
            <a:ext cx="128016" cy="64008"/>
          </a:xfrm>
          <a:prstGeom prst="triangle">
            <a:avLst/>
          </a:prstGeom>
          <a:solidFill>
            <a:srgbClr val="CBD5E1"/>
          </a:solidFill>
          <a:ln/>
        </p:spPr>
      </p:sp>
      <p:sp>
        <p:nvSpPr>
          <p:cNvPr id="48" name="causes Delirium, multifactorial"/>
          <p:cNvSpPr/>
          <p:nvPr/>
        </p:nvSpPr>
        <p:spPr>
          <a:xfrm>
            <a:off x="11623853" y="3747389"/>
            <a:ext cx="2549347" cy="908260"/>
          </a:xfrm>
          <a:prstGeom prst="roundRect">
            <a:avLst>
              <a:gd name="adj" fmla="val 6041"/>
            </a:avLst>
          </a:prstGeom>
          <a:solidFill>
            <a:srgbClr val="FFFFFF"/>
          </a:solidFill>
          <a:ln w="9525">
            <a:solidFill>
              <a:srgbClr val="CBD5E1"/>
            </a:solidFill>
            <a:prstDash val="solid"/>
          </a:ln>
        </p:spPr>
      </p:sp>
      <p:sp>
        <p:nvSpPr>
          <p:cNvPr id="49" name="causes items Delirium, multifactorial"/>
          <p:cNvSpPr txBox="1"/>
          <p:nvPr/>
        </p:nvSpPr>
        <p:spPr>
          <a:xfrm>
            <a:off x="11692433" y="3815969"/>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Age, dementia, sensory loss + insult¹²</a:t>
            </a:r>
            <a:endParaRPr lang="en-US" sz="1100" dirty="0"/>
          </a:p>
          <a:p>
            <a:pPr marL="114300" indent="-114300">
              <a:lnSpc>
                <a:spcPct val="90000"/>
              </a:lnSpc>
              <a:spcAft>
                <a:spcPts val="200"/>
              </a:spcAft>
              <a:buSzPct val="100000"/>
              <a:buChar char="•"/>
            </a:pPr>
            <a:r>
              <a:rPr lang="en-US" sz="1100" dirty="0">
                <a:solidFill>
                  <a:srgbClr val="0B1220"/>
                </a:solidFill>
              </a:rPr>
              <a:t>Retention, constipation, pain</a:t>
            </a:r>
            <a:endParaRPr lang="en-US" sz="1100" dirty="0"/>
          </a:p>
        </p:txBody>
      </p:sp>
      <p:sp>
        <p:nvSpPr>
          <p:cNvPr id="50" name="Chevron"/>
          <p:cNvSpPr/>
          <p:nvPr/>
        </p:nvSpPr>
        <p:spPr>
          <a:xfrm rot="10800000">
            <a:off x="12834518" y="4678509"/>
            <a:ext cx="128016" cy="64008"/>
          </a:xfrm>
          <a:prstGeom prst="triangle">
            <a:avLst/>
          </a:prstGeom>
          <a:solidFill>
            <a:srgbClr val="CBD5E1"/>
          </a:solidFill>
          <a:ln/>
        </p:spPr>
      </p:sp>
      <p:sp>
        <p:nvSpPr>
          <p:cNvPr id="51" name="Row label CLUES"/>
          <p:cNvSpPr/>
          <p:nvPr/>
        </p:nvSpPr>
        <p:spPr>
          <a:xfrm>
            <a:off x="457200" y="4765377"/>
            <a:ext cx="292608" cy="908260"/>
          </a:xfrm>
          <a:prstGeom prst="roundRect">
            <a:avLst>
              <a:gd name="adj" fmla="val 18750"/>
            </a:avLst>
          </a:prstGeom>
          <a:solidFill>
            <a:srgbClr val="334155"/>
          </a:solidFill>
          <a:ln/>
        </p:spPr>
      </p:sp>
      <p:sp>
        <p:nvSpPr>
          <p:cNvPr id="52" name="Row label text CLUES"/>
          <p:cNvSpPr txBox="1"/>
          <p:nvPr/>
        </p:nvSpPr>
        <p:spPr>
          <a:xfrm rot="16200000">
            <a:off x="149374" y="5073202"/>
            <a:ext cx="908260"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53" name="clues Metabolic"/>
          <p:cNvSpPr/>
          <p:nvPr/>
        </p:nvSpPr>
        <p:spPr>
          <a:xfrm>
            <a:off x="841248" y="4765377"/>
            <a:ext cx="2549347" cy="908260"/>
          </a:xfrm>
          <a:prstGeom prst="roundRect">
            <a:avLst>
              <a:gd name="adj" fmla="val 6041"/>
            </a:avLst>
          </a:prstGeom>
          <a:solidFill>
            <a:srgbClr val="F7F9FC"/>
          </a:solidFill>
          <a:ln w="9525">
            <a:solidFill>
              <a:srgbClr val="E2E8F0"/>
            </a:solidFill>
            <a:prstDash val="solid"/>
          </a:ln>
        </p:spPr>
      </p:sp>
      <p:sp>
        <p:nvSpPr>
          <p:cNvPr id="54" name="clues items Metabolic"/>
          <p:cNvSpPr txBox="1"/>
          <p:nvPr/>
        </p:nvSpPr>
        <p:spPr>
          <a:xfrm>
            <a:off x="909828" y="4833957"/>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Asterixis, multifocal myoclonus¹²</a:t>
            </a:r>
            <a:endParaRPr lang="en-US" sz="1100" dirty="0"/>
          </a:p>
          <a:p>
            <a:pPr marL="114300" indent="-114300">
              <a:lnSpc>
                <a:spcPct val="90000"/>
              </a:lnSpc>
              <a:spcAft>
                <a:spcPts val="200"/>
              </a:spcAft>
              <a:buSzPct val="100000"/>
              <a:buChar char="•"/>
            </a:pPr>
            <a:r>
              <a:rPr lang="en-US" sz="1100" dirty="0">
                <a:solidFill>
                  <a:srgbClr val="0B1220"/>
                </a:solidFill>
              </a:rPr>
              <a:t>Eye palsy, ataxia, EtOH, poor diet⁴</a:t>
            </a:r>
            <a:endParaRPr lang="en-US" sz="1100" dirty="0"/>
          </a:p>
          <a:p>
            <a:pPr marL="114300" indent="-114300">
              <a:lnSpc>
                <a:spcPct val="90000"/>
              </a:lnSpc>
              <a:spcAft>
                <a:spcPts val="200"/>
              </a:spcAft>
              <a:buSzPct val="100000"/>
              <a:buChar char="•"/>
            </a:pPr>
            <a:r>
              <a:rPr lang="en-US" sz="1100" dirty="0">
                <a:solidFill>
                  <a:srgbClr val="0B1220"/>
                </a:solidFill>
              </a:rPr>
              <a:t>Hypoglycemia can mimic stroke</a:t>
            </a:r>
            <a:endParaRPr lang="en-US" sz="1100" dirty="0"/>
          </a:p>
        </p:txBody>
      </p:sp>
      <p:sp>
        <p:nvSpPr>
          <p:cNvPr id="55" name="Chevron"/>
          <p:cNvSpPr/>
          <p:nvPr/>
        </p:nvSpPr>
        <p:spPr>
          <a:xfrm rot="10800000">
            <a:off x="2051914" y="5696496"/>
            <a:ext cx="128016" cy="64008"/>
          </a:xfrm>
          <a:prstGeom prst="triangle">
            <a:avLst/>
          </a:prstGeom>
          <a:solidFill>
            <a:srgbClr val="CBD5E1"/>
          </a:solidFill>
          <a:ln/>
        </p:spPr>
      </p:sp>
      <p:sp>
        <p:nvSpPr>
          <p:cNvPr id="56" name="clues Infection"/>
          <p:cNvSpPr/>
          <p:nvPr/>
        </p:nvSpPr>
        <p:spPr>
          <a:xfrm>
            <a:off x="3536899" y="4765377"/>
            <a:ext cx="2549347" cy="908260"/>
          </a:xfrm>
          <a:prstGeom prst="roundRect">
            <a:avLst>
              <a:gd name="adj" fmla="val 6041"/>
            </a:avLst>
          </a:prstGeom>
          <a:solidFill>
            <a:srgbClr val="F7F9FC"/>
          </a:solidFill>
          <a:ln w="9525">
            <a:solidFill>
              <a:srgbClr val="E2E8F0"/>
            </a:solidFill>
            <a:prstDash val="solid"/>
          </a:ln>
        </p:spPr>
      </p:sp>
      <p:sp>
        <p:nvSpPr>
          <p:cNvPr id="57" name="clues items Infection"/>
          <p:cNvSpPr txBox="1"/>
          <p:nvPr/>
        </p:nvSpPr>
        <p:spPr>
          <a:xfrm>
            <a:off x="3605479" y="4833957"/>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Fever, headache, stiff neck, rash</a:t>
            </a:r>
            <a:endParaRPr lang="en-US" sz="1100" dirty="0"/>
          </a:p>
          <a:p>
            <a:pPr marL="114300" indent="-114300">
              <a:lnSpc>
                <a:spcPct val="90000"/>
              </a:lnSpc>
              <a:spcAft>
                <a:spcPts val="200"/>
              </a:spcAft>
              <a:buSzPct val="100000"/>
              <a:buChar char="•"/>
            </a:pPr>
            <a:r>
              <a:rPr lang="en-US" sz="1100" dirty="0">
                <a:solidFill>
                  <a:srgbClr val="0B1220"/>
                </a:solidFill>
              </a:rPr>
              <a:t>New seizure; immunosuppressed</a:t>
            </a:r>
            <a:endParaRPr lang="en-US" sz="1100" dirty="0"/>
          </a:p>
        </p:txBody>
      </p:sp>
      <p:sp>
        <p:nvSpPr>
          <p:cNvPr id="58" name="Chevron"/>
          <p:cNvSpPr/>
          <p:nvPr/>
        </p:nvSpPr>
        <p:spPr>
          <a:xfrm rot="10800000">
            <a:off x="4747565" y="5696496"/>
            <a:ext cx="128016" cy="64008"/>
          </a:xfrm>
          <a:prstGeom prst="triangle">
            <a:avLst/>
          </a:prstGeom>
          <a:solidFill>
            <a:srgbClr val="CBD5E1"/>
          </a:solidFill>
          <a:ln/>
        </p:spPr>
      </p:sp>
      <p:sp>
        <p:nvSpPr>
          <p:cNvPr id="59" name="clues Drugs &amp; toxins"/>
          <p:cNvSpPr/>
          <p:nvPr/>
        </p:nvSpPr>
        <p:spPr>
          <a:xfrm>
            <a:off x="6232550" y="4765377"/>
            <a:ext cx="2549347" cy="908260"/>
          </a:xfrm>
          <a:prstGeom prst="roundRect">
            <a:avLst>
              <a:gd name="adj" fmla="val 6041"/>
            </a:avLst>
          </a:prstGeom>
          <a:solidFill>
            <a:srgbClr val="F7F9FC"/>
          </a:solidFill>
          <a:ln w="9525">
            <a:solidFill>
              <a:srgbClr val="E2E8F0"/>
            </a:solidFill>
            <a:prstDash val="solid"/>
          </a:ln>
        </p:spPr>
      </p:sp>
      <p:sp>
        <p:nvSpPr>
          <p:cNvPr id="60" name="clues items Drugs &amp; toxins"/>
          <p:cNvSpPr txBox="1"/>
          <p:nvPr/>
        </p:nvSpPr>
        <p:spPr>
          <a:xfrm>
            <a:off x="6301130" y="4833957"/>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Drugs started, stopped or missed¹²</a:t>
            </a:r>
            <a:endParaRPr lang="en-US" sz="1100" dirty="0"/>
          </a:p>
          <a:p>
            <a:pPr marL="114300" indent="-114300">
              <a:lnSpc>
                <a:spcPct val="90000"/>
              </a:lnSpc>
              <a:spcAft>
                <a:spcPts val="200"/>
              </a:spcAft>
              <a:buSzPct val="100000"/>
              <a:buChar char="•"/>
            </a:pPr>
            <a:r>
              <a:rPr lang="en-US" sz="1100" dirty="0">
                <a:solidFill>
                  <a:srgbClr val="0B1220"/>
                </a:solidFill>
              </a:rPr>
              <a:t>Toxidrome: pupils, skin, HR, temp</a:t>
            </a:r>
            <a:endParaRPr lang="en-US" sz="1100" dirty="0"/>
          </a:p>
        </p:txBody>
      </p:sp>
      <p:sp>
        <p:nvSpPr>
          <p:cNvPr id="61" name="Chevron"/>
          <p:cNvSpPr/>
          <p:nvPr/>
        </p:nvSpPr>
        <p:spPr>
          <a:xfrm rot="10800000">
            <a:off x="7443216" y="5696496"/>
            <a:ext cx="128016" cy="64008"/>
          </a:xfrm>
          <a:prstGeom prst="triangle">
            <a:avLst/>
          </a:prstGeom>
          <a:solidFill>
            <a:srgbClr val="CBD5E1"/>
          </a:solidFill>
          <a:ln/>
        </p:spPr>
      </p:sp>
      <p:sp>
        <p:nvSpPr>
          <p:cNvPr id="62" name="clues Primary CNS"/>
          <p:cNvSpPr/>
          <p:nvPr/>
        </p:nvSpPr>
        <p:spPr>
          <a:xfrm>
            <a:off x="8928202" y="4765377"/>
            <a:ext cx="2549347" cy="908260"/>
          </a:xfrm>
          <a:prstGeom prst="roundRect">
            <a:avLst>
              <a:gd name="adj" fmla="val 6041"/>
            </a:avLst>
          </a:prstGeom>
          <a:solidFill>
            <a:srgbClr val="F7F9FC"/>
          </a:solidFill>
          <a:ln w="9525">
            <a:solidFill>
              <a:srgbClr val="E2E8F0"/>
            </a:solidFill>
            <a:prstDash val="solid"/>
          </a:ln>
        </p:spPr>
      </p:sp>
      <p:sp>
        <p:nvSpPr>
          <p:cNvPr id="63" name="clues items Primary CNS"/>
          <p:cNvSpPr txBox="1"/>
          <p:nvPr/>
        </p:nvSpPr>
        <p:spPr>
          <a:xfrm>
            <a:off x="8996782" y="4833957"/>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Focal deficit, gaze deviation, pupils</a:t>
            </a:r>
            <a:endParaRPr lang="en-US" sz="1100" dirty="0"/>
          </a:p>
          <a:p>
            <a:pPr marL="114300" indent="-114300">
              <a:lnSpc>
                <a:spcPct val="90000"/>
              </a:lnSpc>
              <a:spcAft>
                <a:spcPts val="200"/>
              </a:spcAft>
              <a:buSzPct val="100000"/>
              <a:buChar char="•"/>
            </a:pPr>
            <a:r>
              <a:rPr lang="en-US" sz="1100" dirty="0">
                <a:solidFill>
                  <a:srgbClr val="0B1220"/>
                </a:solidFill>
              </a:rPr>
              <a:t>Unexplained coma; subtle twitching⁷</a:t>
            </a:r>
            <a:endParaRPr lang="en-US" sz="1100" dirty="0"/>
          </a:p>
        </p:txBody>
      </p:sp>
      <p:sp>
        <p:nvSpPr>
          <p:cNvPr id="64" name="Chevron"/>
          <p:cNvSpPr/>
          <p:nvPr/>
        </p:nvSpPr>
        <p:spPr>
          <a:xfrm rot="10800000">
            <a:off x="10138867" y="5696496"/>
            <a:ext cx="128016" cy="64008"/>
          </a:xfrm>
          <a:prstGeom prst="triangle">
            <a:avLst/>
          </a:prstGeom>
          <a:solidFill>
            <a:srgbClr val="CBD5E1"/>
          </a:solidFill>
          <a:ln/>
        </p:spPr>
      </p:sp>
      <p:sp>
        <p:nvSpPr>
          <p:cNvPr id="65" name="clues Delirium, multifactorial"/>
          <p:cNvSpPr/>
          <p:nvPr/>
        </p:nvSpPr>
        <p:spPr>
          <a:xfrm>
            <a:off x="11623853" y="4765377"/>
            <a:ext cx="2549347" cy="908260"/>
          </a:xfrm>
          <a:prstGeom prst="roundRect">
            <a:avLst>
              <a:gd name="adj" fmla="val 6041"/>
            </a:avLst>
          </a:prstGeom>
          <a:solidFill>
            <a:srgbClr val="F7F9FC"/>
          </a:solidFill>
          <a:ln w="9525">
            <a:solidFill>
              <a:srgbClr val="E2E8F0"/>
            </a:solidFill>
            <a:prstDash val="solid"/>
          </a:ln>
        </p:spPr>
      </p:sp>
      <p:sp>
        <p:nvSpPr>
          <p:cNvPr id="66" name="clues items Delirium, multifactorial"/>
          <p:cNvSpPr txBox="1"/>
          <p:nvPr/>
        </p:nvSpPr>
        <p:spPr>
          <a:xfrm>
            <a:off x="11692433" y="4833957"/>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No single cause once 1–4 excluded¹²</a:t>
            </a:r>
            <a:endParaRPr lang="en-US" sz="1100" dirty="0"/>
          </a:p>
          <a:p>
            <a:pPr marL="114300" indent="-114300">
              <a:lnSpc>
                <a:spcPct val="90000"/>
              </a:lnSpc>
              <a:spcAft>
                <a:spcPts val="200"/>
              </a:spcAft>
              <a:buSzPct val="100000"/>
              <a:buChar char="•"/>
            </a:pPr>
            <a:r>
              <a:rPr lang="en-US" sz="1100" dirty="0">
                <a:solidFill>
                  <a:srgbClr val="0B1220"/>
                </a:solidFill>
              </a:rPr>
              <a:t>Hypoactive: quiet, sleepy, missed</a:t>
            </a:r>
            <a:endParaRPr lang="en-US" sz="1100" dirty="0"/>
          </a:p>
        </p:txBody>
      </p:sp>
      <p:sp>
        <p:nvSpPr>
          <p:cNvPr id="67" name="Chevron"/>
          <p:cNvSpPr/>
          <p:nvPr/>
        </p:nvSpPr>
        <p:spPr>
          <a:xfrm rot="10800000">
            <a:off x="12834518" y="5696496"/>
            <a:ext cx="128016" cy="64008"/>
          </a:xfrm>
          <a:prstGeom prst="triangle">
            <a:avLst/>
          </a:prstGeom>
          <a:solidFill>
            <a:srgbClr val="CBD5E1"/>
          </a:solidFill>
          <a:ln/>
        </p:spPr>
      </p:sp>
      <p:sp>
        <p:nvSpPr>
          <p:cNvPr id="68" name="Row label WORKUP"/>
          <p:cNvSpPr/>
          <p:nvPr/>
        </p:nvSpPr>
        <p:spPr>
          <a:xfrm>
            <a:off x="457200" y="5783364"/>
            <a:ext cx="292608" cy="752354"/>
          </a:xfrm>
          <a:prstGeom prst="roundRect">
            <a:avLst>
              <a:gd name="adj" fmla="val 18750"/>
            </a:avLst>
          </a:prstGeom>
          <a:solidFill>
            <a:srgbClr val="0A6AA3"/>
          </a:solidFill>
          <a:ln/>
        </p:spPr>
      </p:sp>
      <p:sp>
        <p:nvSpPr>
          <p:cNvPr id="69" name="Row label text WORKUP"/>
          <p:cNvSpPr txBox="1"/>
          <p:nvPr/>
        </p:nvSpPr>
        <p:spPr>
          <a:xfrm rot="16200000">
            <a:off x="227327" y="6013237"/>
            <a:ext cx="752354"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70" name="workup Metabolic"/>
          <p:cNvSpPr/>
          <p:nvPr/>
        </p:nvSpPr>
        <p:spPr>
          <a:xfrm>
            <a:off x="841248" y="5783364"/>
            <a:ext cx="2549347" cy="752354"/>
          </a:xfrm>
          <a:prstGeom prst="roundRect">
            <a:avLst>
              <a:gd name="adj" fmla="val 7292"/>
            </a:avLst>
          </a:prstGeom>
          <a:solidFill>
            <a:srgbClr val="0A6AA3">
              <a:alpha val="9000"/>
            </a:srgbClr>
          </a:solidFill>
          <a:ln/>
        </p:spPr>
      </p:sp>
      <p:sp>
        <p:nvSpPr>
          <p:cNvPr id="71" name="workup items Metabolic"/>
          <p:cNvSpPr txBox="1"/>
          <p:nvPr/>
        </p:nvSpPr>
        <p:spPr>
          <a:xfrm>
            <a:off x="909828" y="5851944"/>
            <a:ext cx="2412187" cy="61519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Lytes, Ca, creatinine, LFTs, VBG¹²</a:t>
            </a:r>
            <a:endParaRPr lang="en-US" sz="1100" dirty="0"/>
          </a:p>
          <a:p>
            <a:pPr marL="114300" indent="-114300">
              <a:lnSpc>
                <a:spcPct val="90000"/>
              </a:lnSpc>
              <a:spcAft>
                <a:spcPts val="200"/>
              </a:spcAft>
              <a:buSzPct val="100000"/>
              <a:buChar char="•"/>
            </a:pPr>
            <a:r>
              <a:rPr lang="en-US" sz="1100" dirty="0">
                <a:solidFill>
                  <a:srgbClr val="0B1220"/>
                </a:solidFill>
              </a:rPr>
              <a:t>TSH, ammonia, cortisol if needed</a:t>
            </a:r>
            <a:endParaRPr lang="en-US" sz="1100" dirty="0"/>
          </a:p>
        </p:txBody>
      </p:sp>
      <p:sp>
        <p:nvSpPr>
          <p:cNvPr id="72" name="Chevron"/>
          <p:cNvSpPr/>
          <p:nvPr/>
        </p:nvSpPr>
        <p:spPr>
          <a:xfrm rot="10800000">
            <a:off x="2051914" y="6558578"/>
            <a:ext cx="128016" cy="64008"/>
          </a:xfrm>
          <a:prstGeom prst="triangle">
            <a:avLst/>
          </a:prstGeom>
          <a:solidFill>
            <a:srgbClr val="CBD5E1"/>
          </a:solidFill>
          <a:ln/>
        </p:spPr>
      </p:sp>
      <p:sp>
        <p:nvSpPr>
          <p:cNvPr id="73" name="workup Infection"/>
          <p:cNvSpPr/>
          <p:nvPr/>
        </p:nvSpPr>
        <p:spPr>
          <a:xfrm>
            <a:off x="3536899" y="5783364"/>
            <a:ext cx="2549347" cy="752354"/>
          </a:xfrm>
          <a:prstGeom prst="roundRect">
            <a:avLst>
              <a:gd name="adj" fmla="val 7292"/>
            </a:avLst>
          </a:prstGeom>
          <a:solidFill>
            <a:srgbClr val="0A6AA3">
              <a:alpha val="9000"/>
            </a:srgbClr>
          </a:solidFill>
          <a:ln/>
        </p:spPr>
      </p:sp>
      <p:sp>
        <p:nvSpPr>
          <p:cNvPr id="74" name="workup items Infection"/>
          <p:cNvSpPr txBox="1"/>
          <p:nvPr/>
        </p:nvSpPr>
        <p:spPr>
          <a:xfrm>
            <a:off x="3605479" y="5851944"/>
            <a:ext cx="2412187" cy="61519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Blood cultures, CXR, lactate¹⁰</a:t>
            </a:r>
            <a:endParaRPr lang="en-US" sz="1100" dirty="0"/>
          </a:p>
          <a:p>
            <a:pPr marL="114300" indent="-114300">
              <a:lnSpc>
                <a:spcPct val="90000"/>
              </a:lnSpc>
              <a:spcAft>
                <a:spcPts val="200"/>
              </a:spcAft>
              <a:buSzPct val="100000"/>
              <a:buChar char="•"/>
            </a:pPr>
            <a:r>
              <a:rPr lang="en-US" sz="1100" dirty="0">
                <a:solidFill>
                  <a:srgbClr val="0B1220"/>
                </a:solidFill>
              </a:rPr>
              <a:t>CT 1st: focal, seizure, GCS &lt;10, immunosupp.⁶</a:t>
            </a:r>
            <a:endParaRPr lang="en-US" sz="1100" dirty="0"/>
          </a:p>
        </p:txBody>
      </p:sp>
      <p:sp>
        <p:nvSpPr>
          <p:cNvPr id="75" name="Chevron"/>
          <p:cNvSpPr/>
          <p:nvPr/>
        </p:nvSpPr>
        <p:spPr>
          <a:xfrm rot="10800000">
            <a:off x="4747565" y="6558578"/>
            <a:ext cx="128016" cy="64008"/>
          </a:xfrm>
          <a:prstGeom prst="triangle">
            <a:avLst/>
          </a:prstGeom>
          <a:solidFill>
            <a:srgbClr val="CBD5E1"/>
          </a:solidFill>
          <a:ln/>
        </p:spPr>
      </p:sp>
      <p:sp>
        <p:nvSpPr>
          <p:cNvPr id="76" name="workup Drugs &amp; toxins"/>
          <p:cNvSpPr/>
          <p:nvPr/>
        </p:nvSpPr>
        <p:spPr>
          <a:xfrm>
            <a:off x="6232550" y="5783364"/>
            <a:ext cx="2549347" cy="752354"/>
          </a:xfrm>
          <a:prstGeom prst="roundRect">
            <a:avLst>
              <a:gd name="adj" fmla="val 7292"/>
            </a:avLst>
          </a:prstGeom>
          <a:solidFill>
            <a:srgbClr val="0A6AA3">
              <a:alpha val="9000"/>
            </a:srgbClr>
          </a:solidFill>
          <a:ln/>
        </p:spPr>
      </p:sp>
      <p:sp>
        <p:nvSpPr>
          <p:cNvPr id="77" name="workup items Drugs &amp; toxins"/>
          <p:cNvSpPr txBox="1"/>
          <p:nvPr/>
        </p:nvSpPr>
        <p:spPr>
          <a:xfrm>
            <a:off x="6301130" y="5851944"/>
            <a:ext cx="2412187" cy="61519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Med review; tox screen, levels</a:t>
            </a:r>
            <a:endParaRPr lang="en-US" sz="1100" dirty="0"/>
          </a:p>
          <a:p>
            <a:pPr marL="114300" indent="-114300">
              <a:lnSpc>
                <a:spcPct val="90000"/>
              </a:lnSpc>
              <a:spcAft>
                <a:spcPts val="200"/>
              </a:spcAft>
              <a:buSzPct val="100000"/>
              <a:buChar char="•"/>
            </a:pPr>
            <a:r>
              <a:rPr lang="en-US" sz="1100" dirty="0">
                <a:solidFill>
                  <a:srgbClr val="0B1220"/>
                </a:solidFill>
              </a:rPr>
              <a:t>Acetaminophen, salicylate; ECG (QTc)</a:t>
            </a:r>
            <a:endParaRPr lang="en-US" sz="1100" dirty="0"/>
          </a:p>
        </p:txBody>
      </p:sp>
      <p:sp>
        <p:nvSpPr>
          <p:cNvPr id="78" name="Chevron"/>
          <p:cNvSpPr/>
          <p:nvPr/>
        </p:nvSpPr>
        <p:spPr>
          <a:xfrm rot="10800000">
            <a:off x="7443216" y="6558578"/>
            <a:ext cx="128016" cy="64008"/>
          </a:xfrm>
          <a:prstGeom prst="triangle">
            <a:avLst/>
          </a:prstGeom>
          <a:solidFill>
            <a:srgbClr val="CBD5E1"/>
          </a:solidFill>
          <a:ln/>
        </p:spPr>
      </p:sp>
      <p:sp>
        <p:nvSpPr>
          <p:cNvPr id="79" name="workup Primary CNS"/>
          <p:cNvSpPr/>
          <p:nvPr/>
        </p:nvSpPr>
        <p:spPr>
          <a:xfrm>
            <a:off x="8928202" y="5783364"/>
            <a:ext cx="2549347" cy="752354"/>
          </a:xfrm>
          <a:prstGeom prst="roundRect">
            <a:avLst>
              <a:gd name="adj" fmla="val 7292"/>
            </a:avLst>
          </a:prstGeom>
          <a:solidFill>
            <a:srgbClr val="0A6AA3">
              <a:alpha val="9000"/>
            </a:srgbClr>
          </a:solidFill>
          <a:ln/>
        </p:spPr>
      </p:sp>
      <p:sp>
        <p:nvSpPr>
          <p:cNvPr id="80" name="workup items Primary CNS"/>
          <p:cNvSpPr txBox="1"/>
          <p:nvPr/>
        </p:nvSpPr>
        <p:spPr>
          <a:xfrm>
            <a:off x="8996782" y="5851944"/>
            <a:ext cx="2412187" cy="61519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CT ± CTA head and neck¹²</a:t>
            </a:r>
            <a:endParaRPr lang="en-US" sz="1100" dirty="0"/>
          </a:p>
          <a:p>
            <a:pPr marL="114300" indent="-114300">
              <a:lnSpc>
                <a:spcPct val="90000"/>
              </a:lnSpc>
              <a:spcAft>
                <a:spcPts val="200"/>
              </a:spcAft>
              <a:buSzPct val="100000"/>
              <a:buChar char="•"/>
            </a:pPr>
            <a:r>
              <a:rPr lang="en-US" sz="1100" dirty="0">
                <a:solidFill>
                  <a:srgbClr val="0B1220"/>
                </a:solidFill>
              </a:rPr>
              <a:t>Urgent EEG if coma unexplained⁷</a:t>
            </a:r>
            <a:endParaRPr lang="en-US" sz="1100" dirty="0"/>
          </a:p>
          <a:p>
            <a:pPr marL="114300" indent="-114300">
              <a:lnSpc>
                <a:spcPct val="90000"/>
              </a:lnSpc>
              <a:spcAft>
                <a:spcPts val="200"/>
              </a:spcAft>
              <a:buSzPct val="100000"/>
              <a:buChar char="•"/>
            </a:pPr>
            <a:r>
              <a:rPr lang="en-US" sz="1100" dirty="0">
                <a:solidFill>
                  <a:srgbClr val="0B1220"/>
                </a:solidFill>
              </a:rPr>
              <a:t>MRI if CT negative or subacute¹²</a:t>
            </a:r>
            <a:endParaRPr lang="en-US" sz="1100" dirty="0"/>
          </a:p>
        </p:txBody>
      </p:sp>
      <p:sp>
        <p:nvSpPr>
          <p:cNvPr id="81" name="Chevron"/>
          <p:cNvSpPr/>
          <p:nvPr/>
        </p:nvSpPr>
        <p:spPr>
          <a:xfrm rot="10800000">
            <a:off x="10138867" y="6558578"/>
            <a:ext cx="128016" cy="64008"/>
          </a:xfrm>
          <a:prstGeom prst="triangle">
            <a:avLst/>
          </a:prstGeom>
          <a:solidFill>
            <a:srgbClr val="CBD5E1"/>
          </a:solidFill>
          <a:ln/>
        </p:spPr>
      </p:sp>
      <p:sp>
        <p:nvSpPr>
          <p:cNvPr id="82" name="workup Delirium, multifactorial"/>
          <p:cNvSpPr/>
          <p:nvPr/>
        </p:nvSpPr>
        <p:spPr>
          <a:xfrm>
            <a:off x="11623853" y="5783364"/>
            <a:ext cx="2549347" cy="752354"/>
          </a:xfrm>
          <a:prstGeom prst="roundRect">
            <a:avLst>
              <a:gd name="adj" fmla="val 7292"/>
            </a:avLst>
          </a:prstGeom>
          <a:solidFill>
            <a:srgbClr val="0A6AA3">
              <a:alpha val="9000"/>
            </a:srgbClr>
          </a:solidFill>
          <a:ln/>
        </p:spPr>
      </p:sp>
      <p:sp>
        <p:nvSpPr>
          <p:cNvPr id="83" name="workup items Delirium, multifactorial"/>
          <p:cNvSpPr txBox="1"/>
          <p:nvPr/>
        </p:nvSpPr>
        <p:spPr>
          <a:xfrm>
            <a:off x="11692433" y="5851944"/>
            <a:ext cx="2412187" cy="61519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Rescreen daily: CAM or 4AT¹˒²</a:t>
            </a:r>
            <a:endParaRPr lang="en-US" sz="1100" dirty="0"/>
          </a:p>
          <a:p>
            <a:pPr marL="114300" indent="-114300">
              <a:lnSpc>
                <a:spcPct val="90000"/>
              </a:lnSpc>
              <a:spcAft>
                <a:spcPts val="200"/>
              </a:spcAft>
              <a:buSzPct val="100000"/>
              <a:buChar char="•"/>
            </a:pPr>
            <a:r>
              <a:rPr lang="en-US" sz="1100" dirty="0">
                <a:solidFill>
                  <a:srgbClr val="0B1220"/>
                </a:solidFill>
              </a:rPr>
              <a:t>Bladder scan; bowel and pain review¹²</a:t>
            </a:r>
            <a:endParaRPr lang="en-US" sz="1100" dirty="0"/>
          </a:p>
        </p:txBody>
      </p:sp>
      <p:sp>
        <p:nvSpPr>
          <p:cNvPr id="84" name="Chevron"/>
          <p:cNvSpPr/>
          <p:nvPr/>
        </p:nvSpPr>
        <p:spPr>
          <a:xfrm rot="10800000">
            <a:off x="12834518" y="6558578"/>
            <a:ext cx="128016" cy="64008"/>
          </a:xfrm>
          <a:prstGeom prst="triangle">
            <a:avLst/>
          </a:prstGeom>
          <a:solidFill>
            <a:srgbClr val="CBD5E1"/>
          </a:solidFill>
          <a:ln/>
        </p:spPr>
      </p:sp>
      <p:sp>
        <p:nvSpPr>
          <p:cNvPr id="85" name="Row label MANAGE"/>
          <p:cNvSpPr/>
          <p:nvPr/>
        </p:nvSpPr>
        <p:spPr>
          <a:xfrm>
            <a:off x="457200" y="6645446"/>
            <a:ext cx="292608" cy="908260"/>
          </a:xfrm>
          <a:prstGeom prst="roundRect">
            <a:avLst>
              <a:gd name="adj" fmla="val 18750"/>
            </a:avLst>
          </a:prstGeom>
          <a:solidFill>
            <a:srgbClr val="067647"/>
          </a:solidFill>
          <a:ln/>
        </p:spPr>
      </p:sp>
      <p:sp>
        <p:nvSpPr>
          <p:cNvPr id="86" name="Row label text MANAGE"/>
          <p:cNvSpPr txBox="1"/>
          <p:nvPr/>
        </p:nvSpPr>
        <p:spPr>
          <a:xfrm rot="16200000">
            <a:off x="149374" y="6953272"/>
            <a:ext cx="908260"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87" name="management Metabolic"/>
          <p:cNvSpPr/>
          <p:nvPr/>
        </p:nvSpPr>
        <p:spPr>
          <a:xfrm>
            <a:off x="841248" y="6645446"/>
            <a:ext cx="2549347" cy="908260"/>
          </a:xfrm>
          <a:prstGeom prst="roundRect">
            <a:avLst>
              <a:gd name="adj" fmla="val 6041"/>
            </a:avLst>
          </a:prstGeom>
          <a:solidFill>
            <a:srgbClr val="067647">
              <a:alpha val="9000"/>
            </a:srgbClr>
          </a:solidFill>
          <a:ln/>
        </p:spPr>
      </p:sp>
      <p:sp>
        <p:nvSpPr>
          <p:cNvPr id="88" name="management items Metabolic"/>
          <p:cNvSpPr txBox="1"/>
          <p:nvPr/>
        </p:nvSpPr>
        <p:spPr>
          <a:xfrm>
            <a:off x="909828" y="6714026"/>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Thiamine 200 mg IV TID if Wernicke⁴</a:t>
            </a:r>
            <a:endParaRPr lang="en-US" sz="1100" dirty="0"/>
          </a:p>
          <a:p>
            <a:pPr marL="114300" indent="-114300">
              <a:lnSpc>
                <a:spcPct val="90000"/>
              </a:lnSpc>
              <a:spcAft>
                <a:spcPts val="200"/>
              </a:spcAft>
              <a:buSzPct val="100000"/>
              <a:buChar char="•"/>
            </a:pPr>
            <a:r>
              <a:rPr lang="en-US" sz="1100" dirty="0">
                <a:solidFill>
                  <a:srgbClr val="0B1220"/>
                </a:solidFill>
              </a:rPr>
              <a:t>Low Na + symptoms: 3% NaCl¹¹</a:t>
            </a:r>
            <a:endParaRPr lang="en-US" sz="1100" dirty="0"/>
          </a:p>
          <a:p>
            <a:pPr marL="114300" indent="-114300">
              <a:lnSpc>
                <a:spcPct val="90000"/>
              </a:lnSpc>
              <a:spcAft>
                <a:spcPts val="200"/>
              </a:spcAft>
              <a:buSzPct val="100000"/>
              <a:buChar char="•"/>
            </a:pPr>
            <a:r>
              <a:rPr lang="en-US" sz="1100" dirty="0">
                <a:solidFill>
                  <a:srgbClr val="0B1220"/>
                </a:solidFill>
              </a:rPr>
              <a:t>Lactulose for liver; NIV for CO2</a:t>
            </a:r>
            <a:endParaRPr lang="en-US" sz="1100" dirty="0"/>
          </a:p>
        </p:txBody>
      </p:sp>
      <p:sp>
        <p:nvSpPr>
          <p:cNvPr id="89" name="management Infection"/>
          <p:cNvSpPr/>
          <p:nvPr/>
        </p:nvSpPr>
        <p:spPr>
          <a:xfrm>
            <a:off x="3536899" y="6645446"/>
            <a:ext cx="2549347" cy="908260"/>
          </a:xfrm>
          <a:prstGeom prst="roundRect">
            <a:avLst>
              <a:gd name="adj" fmla="val 6041"/>
            </a:avLst>
          </a:prstGeom>
          <a:solidFill>
            <a:srgbClr val="067647">
              <a:alpha val="9000"/>
            </a:srgbClr>
          </a:solidFill>
          <a:ln/>
        </p:spPr>
      </p:sp>
      <p:sp>
        <p:nvSpPr>
          <p:cNvPr id="90" name="management items Infection"/>
          <p:cNvSpPr txBox="1"/>
          <p:nvPr/>
        </p:nvSpPr>
        <p:spPr>
          <a:xfrm>
            <a:off x="3605479" y="6714026"/>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Meningitis: dex + antibiotics before CT⁶</a:t>
            </a:r>
            <a:endParaRPr lang="en-US" sz="1100" dirty="0"/>
          </a:p>
          <a:p>
            <a:pPr marL="114300" indent="-114300">
              <a:lnSpc>
                <a:spcPct val="90000"/>
              </a:lnSpc>
              <a:spcAft>
                <a:spcPts val="200"/>
              </a:spcAft>
              <a:buSzPct val="100000"/>
              <a:buChar char="•"/>
            </a:pPr>
            <a:r>
              <a:rPr lang="en-US" sz="1100" dirty="0">
                <a:solidFill>
                  <a:srgbClr val="0B1220"/>
                </a:solidFill>
              </a:rPr>
              <a:t>Acyclovir if encephalitis possible</a:t>
            </a:r>
            <a:endParaRPr lang="en-US" sz="1100" dirty="0"/>
          </a:p>
        </p:txBody>
      </p:sp>
      <p:sp>
        <p:nvSpPr>
          <p:cNvPr id="91" name="management Drugs &amp; toxins"/>
          <p:cNvSpPr/>
          <p:nvPr/>
        </p:nvSpPr>
        <p:spPr>
          <a:xfrm>
            <a:off x="6232550" y="6645446"/>
            <a:ext cx="2549347" cy="908260"/>
          </a:xfrm>
          <a:prstGeom prst="roundRect">
            <a:avLst>
              <a:gd name="adj" fmla="val 6041"/>
            </a:avLst>
          </a:prstGeom>
          <a:solidFill>
            <a:srgbClr val="067647">
              <a:alpha val="9000"/>
            </a:srgbClr>
          </a:solidFill>
          <a:ln/>
        </p:spPr>
      </p:sp>
      <p:sp>
        <p:nvSpPr>
          <p:cNvPr id="92" name="management items Drugs &amp; toxins"/>
          <p:cNvSpPr txBox="1"/>
          <p:nvPr/>
        </p:nvSpPr>
        <p:spPr>
          <a:xfrm>
            <a:off x="6301130" y="6714026"/>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Stop deliriogenic drugs⁸</a:t>
            </a:r>
            <a:endParaRPr lang="en-US" sz="1100" dirty="0"/>
          </a:p>
          <a:p>
            <a:pPr marL="114300" indent="-114300">
              <a:lnSpc>
                <a:spcPct val="90000"/>
              </a:lnSpc>
              <a:spcAft>
                <a:spcPts val="200"/>
              </a:spcAft>
              <a:buSzPct val="100000"/>
              <a:buChar char="•"/>
            </a:pPr>
            <a:r>
              <a:rPr lang="en-US" sz="1100" dirty="0">
                <a:solidFill>
                  <a:srgbClr val="0B1220"/>
                </a:solidFill>
              </a:rPr>
              <a:t>Benzos only for withdrawal, seizure⁸</a:t>
            </a:r>
            <a:endParaRPr lang="en-US" sz="1100" dirty="0"/>
          </a:p>
        </p:txBody>
      </p:sp>
      <p:sp>
        <p:nvSpPr>
          <p:cNvPr id="93" name="management Primary CNS"/>
          <p:cNvSpPr/>
          <p:nvPr/>
        </p:nvSpPr>
        <p:spPr>
          <a:xfrm>
            <a:off x="8928202" y="6645446"/>
            <a:ext cx="2549347" cy="908260"/>
          </a:xfrm>
          <a:prstGeom prst="roundRect">
            <a:avLst>
              <a:gd name="adj" fmla="val 6041"/>
            </a:avLst>
          </a:prstGeom>
          <a:solidFill>
            <a:srgbClr val="067647">
              <a:alpha val="9000"/>
            </a:srgbClr>
          </a:solidFill>
          <a:ln/>
        </p:spPr>
      </p:sp>
      <p:sp>
        <p:nvSpPr>
          <p:cNvPr id="94" name="management items Primary CNS"/>
          <p:cNvSpPr txBox="1"/>
          <p:nvPr/>
        </p:nvSpPr>
        <p:spPr>
          <a:xfrm>
            <a:off x="8996782" y="6714026"/>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Code stroke; bleed: neurosurgery¹²</a:t>
            </a:r>
            <a:endParaRPr lang="en-US" sz="1100" dirty="0"/>
          </a:p>
          <a:p>
            <a:pPr marL="114300" indent="-114300">
              <a:lnSpc>
                <a:spcPct val="90000"/>
              </a:lnSpc>
              <a:spcAft>
                <a:spcPts val="200"/>
              </a:spcAft>
              <a:buSzPct val="100000"/>
              <a:buChar char="•"/>
            </a:pPr>
            <a:r>
              <a:rPr lang="en-US" sz="1100" dirty="0">
                <a:solidFill>
                  <a:srgbClr val="0B1220"/>
                </a:solidFill>
              </a:rPr>
              <a:t>Status: benzo, then ASM load⁵˒¹²</a:t>
            </a:r>
            <a:endParaRPr lang="en-US" sz="1100" dirty="0"/>
          </a:p>
          <a:p>
            <a:pPr marL="114300" indent="-114300">
              <a:lnSpc>
                <a:spcPct val="90000"/>
              </a:lnSpc>
              <a:spcAft>
                <a:spcPts val="200"/>
              </a:spcAft>
              <a:buSzPct val="100000"/>
              <a:buChar char="•"/>
            </a:pPr>
            <a:r>
              <a:rPr lang="en-US" sz="1100" dirty="0">
                <a:solidFill>
                  <a:srgbClr val="0B1220"/>
                </a:solidFill>
              </a:rPr>
              <a:t>HOB 30°; reverse anticoagulant¹²</a:t>
            </a:r>
            <a:endParaRPr lang="en-US" sz="1100" dirty="0"/>
          </a:p>
        </p:txBody>
      </p:sp>
      <p:sp>
        <p:nvSpPr>
          <p:cNvPr id="95" name="management Delirium, multifactorial"/>
          <p:cNvSpPr/>
          <p:nvPr/>
        </p:nvSpPr>
        <p:spPr>
          <a:xfrm>
            <a:off x="11623853" y="6645446"/>
            <a:ext cx="2549347" cy="908260"/>
          </a:xfrm>
          <a:prstGeom prst="roundRect">
            <a:avLst>
              <a:gd name="adj" fmla="val 6041"/>
            </a:avLst>
          </a:prstGeom>
          <a:solidFill>
            <a:srgbClr val="067647">
              <a:alpha val="9000"/>
            </a:srgbClr>
          </a:solidFill>
          <a:ln/>
        </p:spPr>
      </p:sp>
      <p:sp>
        <p:nvSpPr>
          <p:cNvPr id="96" name="management items Delirium, multifactorial"/>
          <p:cNvSpPr txBox="1"/>
          <p:nvPr/>
        </p:nvSpPr>
        <p:spPr>
          <a:xfrm>
            <a:off x="11692433" y="6714026"/>
            <a:ext cx="2412187" cy="77110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00" dirty="0">
                <a:solidFill>
                  <a:srgbClr val="0B1220"/>
                </a:solidFill>
              </a:rPr>
              <a:t>Reorient, glasses, sleep, walk⁸˒¹²</a:t>
            </a:r>
            <a:endParaRPr lang="en-US" sz="1100" dirty="0"/>
          </a:p>
          <a:p>
            <a:pPr marL="114300" indent="-114300">
              <a:lnSpc>
                <a:spcPct val="90000"/>
              </a:lnSpc>
              <a:spcAft>
                <a:spcPts val="200"/>
              </a:spcAft>
              <a:buSzPct val="100000"/>
              <a:buChar char="•"/>
            </a:pPr>
            <a:r>
              <a:rPr lang="en-US" sz="1100" dirty="0">
                <a:solidFill>
                  <a:srgbClr val="0B1220"/>
                </a:solidFill>
              </a:rPr>
              <a:t>Antipsychotic only if unsafe⁸˒¹²</a:t>
            </a:r>
            <a:endParaRPr lang="en-US" sz="1100" dirty="0"/>
          </a:p>
          <a:p>
            <a:pPr marL="114300" indent="-114300">
              <a:lnSpc>
                <a:spcPct val="90000"/>
              </a:lnSpc>
              <a:spcAft>
                <a:spcPts val="200"/>
              </a:spcAft>
              <a:buSzPct val="100000"/>
              <a:buChar char="•"/>
            </a:pPr>
            <a:r>
              <a:rPr lang="en-US" sz="1100" dirty="0">
                <a:solidFill>
                  <a:srgbClr val="0B1220"/>
                </a:solidFill>
              </a:rPr>
              <a:t>Avoid benzos and restraints⁸</a:t>
            </a:r>
            <a:endParaRPr lang="en-US" sz="1100" dirty="0"/>
          </a:p>
        </p:txBody>
      </p:sp>
      <p:pic>
        <p:nvPicPr>
          <p:cNvPr id="97" name="Logo" descr="Stethopedia">    </p:cNvPr>
          <p:cNvPicPr>
            <a:picLocks noChangeAspect="1"/>
          </p:cNvPicPr>
          <p:nvPr/>
        </p:nvPicPr>
        <p:blipFill>
          <a:blip r:embed="rId1"/>
          <a:stretch>
            <a:fillRect/>
          </a:stretch>
        </p:blipFill>
        <p:spPr>
          <a:xfrm>
            <a:off x="457200" y="7700010"/>
            <a:ext cx="201168" cy="201168"/>
          </a:xfrm>
          <a:prstGeom prst="rect">
            <a:avLst/>
          </a:prstGeom>
        </p:spPr>
      </p:pic>
      <p:sp>
        <p:nvSpPr>
          <p:cNvPr id="98" name="Brand"/>
          <p:cNvSpPr txBox="1"/>
          <p:nvPr/>
        </p:nvSpPr>
        <p:spPr>
          <a:xfrm>
            <a:off x="731520" y="7681722"/>
            <a:ext cx="2733789"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stethopedia.ca/approach/altered-mental-status</a:t>
            </a:r>
            <a:endParaRPr lang="en-US" sz="900" dirty="0"/>
          </a:p>
        </p:txBody>
      </p:sp>
      <p:sp>
        <p:nvSpPr>
          <p:cNvPr id="99" name="Evidence"/>
          <p:cNvSpPr txBox="1"/>
          <p:nvPr/>
        </p:nvSpPr>
        <p:spPr>
          <a:xfrm>
            <a:off x="3785349" y="7681722"/>
            <a:ext cx="10387851" cy="438150"/>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Wong 2010, JAMA</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Tieges 2021, Age Ageing</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Lega 2023, Can J Diabetes</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Galvin 2010, Eur J Neurol</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Glauser 2016, Epilepsy Curr</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van de Beek 2016, Clin Microbiol Infect</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Towne 2000, Neurology</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Marcantonio 2017, N Engl J Med</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Schabelman 2012, J Emerg Med</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Nicolle 2019, Clin Infect Dis</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¹¹ Spasovski 2014, Eur J Endocrinol</a:t>
            </a:r>
            <a:pPr indent="0" marL="0">
              <a:buNone/>
            </a:pPr>
            <a:r>
              <a:rPr lang="en-US" sz="850" dirty="0">
                <a:solidFill>
                  <a:srgbClr val="64748B"/>
                </a:solidFill>
              </a:rPr>
              <a:t>   </a:t>
            </a:r>
            <a:pPr indent="0" marL="0">
              <a:buNone/>
            </a:pPr>
            <a:r>
              <a:rPr lang="en-US" sz="850" dirty="0">
                <a:solidFill>
                  <a:srgbClr val="64748B"/>
                </a:solidFill>
              </a:rPr>
              <a:t>¹² Manual 2024–25, pp. 193, 198–199, 204, 212</a:t>
            </a:r>
            <a:endParaRPr lang="en-US" sz="8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Headache</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NEUROLOGY &amp; MENTAL STATUS</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100%</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Ottawa SAH Rule³</a:t>
            </a:r>
            <a:endParaRPr lang="en-US" sz="850" dirty="0"/>
          </a:p>
          <a:p>
            <a:pPr indent="0" marL="0">
              <a:buNone/>
            </a:pPr>
            <a:r>
              <a:rPr lang="en-US" sz="1050" dirty="0">
                <a:solidFill>
                  <a:srgbClr val="334155"/>
                </a:solidFill>
              </a:rPr>
              <a:t>sensitivity if any of 6 (spec 15.3%): nontraumatic, peak ≤1 h, intact</a:t>
            </a:r>
            <a:endParaRPr lang="en-US" sz="850" dirty="0"/>
          </a:p>
        </p:txBody>
      </p:sp>
      <p:sp>
        <p:nvSpPr>
          <p:cNvPr id="7" name="Presentation"/>
          <p:cNvSpPr/>
          <p:nvPr/>
        </p:nvSpPr>
        <p:spPr>
          <a:xfrm>
            <a:off x="457200" y="1261872"/>
            <a:ext cx="1783080" cy="1193394"/>
          </a:xfrm>
          <a:prstGeom prst="roundRect">
            <a:avLst>
              <a:gd name="adj" fmla="val 5364"/>
            </a:avLst>
          </a:prstGeom>
          <a:solidFill>
            <a:srgbClr val="0B2540"/>
          </a:solidFill>
          <a:ln w="12700">
            <a:solidFill>
              <a:srgbClr val="0B2540"/>
            </a:solidFill>
          </a:ln>
        </p:spPr>
        <p:txBody>
          <a:bodyPr wrap="square" lIns="68580" tIns="68580" rIns="68580" bIns="68580" rtlCol="0" anchor="ctr"/>
          <a:lstStyle/>
          <a:p>
            <a:pPr algn="l" indent="0" marL="0">
              <a:buNone/>
            </a:pPr>
            <a:r>
              <a:rPr lang="en-US" sz="1150" b="1" dirty="0">
                <a:solidFill>
                  <a:srgbClr val="FFFFFF"/>
                </a:solidFill>
              </a:rPr>
              <a:t>Headache that is new, changed, or unlike the usual pattern</a:t>
            </a:r>
            <a:endParaRPr lang="en-US" sz="1150" dirty="0"/>
          </a:p>
        </p:txBody>
      </p:sp>
      <p:sp>
        <p:nvSpPr>
          <p:cNvPr id="8" name="Step 1"/>
          <p:cNvSpPr/>
          <p:nvPr/>
        </p:nvSpPr>
        <p:spPr>
          <a:xfrm>
            <a:off x="2514600" y="1261872"/>
            <a:ext cx="2057400" cy="1193394"/>
          </a:xfrm>
          <a:prstGeom prst="roundRect">
            <a:avLst>
              <a:gd name="adj" fmla="val 5364"/>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Onset, tempo, pattern vs usual; vitals, fundi, neuro exam, temporal arteries¹˒¹²</a:t>
            </a:r>
            <a:endParaRPr lang="en-US" sz="1150" dirty="0"/>
          </a:p>
        </p:txBody>
      </p:sp>
      <p:sp>
        <p:nvSpPr>
          <p:cNvPr id="9" name="Step 2"/>
          <p:cNvSpPr/>
          <p:nvPr/>
        </p:nvSpPr>
        <p:spPr>
          <a:xfrm>
            <a:off x="4846320" y="1261872"/>
            <a:ext cx="2057400" cy="1193394"/>
          </a:xfrm>
          <a:prstGeom prst="roundRect">
            <a:avLst>
              <a:gd name="adj" fmla="val 5364"/>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Pregnant: BP (preeclampsia); red painful eye: glaucoma; housemates ill: CO level¹</a:t>
            </a:r>
            <a:endParaRPr lang="en-US" sz="1150" dirty="0"/>
          </a:p>
        </p:txBody>
      </p:sp>
      <p:sp>
        <p:nvSpPr>
          <p:cNvPr id="10" name="Decision"/>
          <p:cNvSpPr/>
          <p:nvPr/>
        </p:nvSpPr>
        <p:spPr>
          <a:xfrm>
            <a:off x="7178040" y="1261872"/>
            <a:ext cx="1463040" cy="1193394"/>
          </a:xfrm>
          <a:prstGeom prst="roundRect">
            <a:avLst>
              <a:gd name="adj" fmla="val 5364"/>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50" b="1" dirty="0">
                <a:solidFill>
                  <a:srgbClr val="075A8C"/>
                </a:solidFill>
                <a:latin typeface="Poppins" pitchFamily="34" charset="0"/>
                <a:ea typeface="Poppins" pitchFamily="34" charset="-122"/>
                <a:cs typeface="Poppins" pitchFamily="34" charset="-120"/>
              </a:rPr>
              <a:t>Any red flag (SNNOOP10)?</a:t>
            </a:r>
            <a:endParaRPr lang="en-US" sz="1150" dirty="0"/>
          </a:p>
        </p:txBody>
      </p:sp>
      <p:sp>
        <p:nvSpPr>
          <p:cNvPr id="11" name="Arrow"/>
          <p:cNvSpPr/>
          <p:nvPr/>
        </p:nvSpPr>
        <p:spPr>
          <a:xfrm>
            <a:off x="2276856" y="1858569"/>
            <a:ext cx="201168" cy="0"/>
          </a:xfrm>
          <a:prstGeom prst="line">
            <a:avLst/>
          </a:prstGeom>
          <a:noFill/>
          <a:ln w="19050">
            <a:solidFill>
              <a:srgbClr val="CBD5E1"/>
            </a:solidFill>
            <a:prstDash val="solid"/>
            <a:tailEnd type="triangle"/>
          </a:ln>
        </p:spPr>
      </p:sp>
      <p:sp>
        <p:nvSpPr>
          <p:cNvPr id="12" name="Arrow"/>
          <p:cNvSpPr/>
          <p:nvPr/>
        </p:nvSpPr>
        <p:spPr>
          <a:xfrm>
            <a:off x="4608576" y="1858569"/>
            <a:ext cx="201168" cy="0"/>
          </a:xfrm>
          <a:prstGeom prst="line">
            <a:avLst/>
          </a:prstGeom>
          <a:noFill/>
          <a:ln w="19050">
            <a:solidFill>
              <a:srgbClr val="CBD5E1"/>
            </a:solidFill>
            <a:prstDash val="solid"/>
            <a:tailEnd type="triangle"/>
          </a:ln>
        </p:spPr>
      </p:sp>
      <p:sp>
        <p:nvSpPr>
          <p:cNvPr id="13" name="Arrow"/>
          <p:cNvSpPr/>
          <p:nvPr/>
        </p:nvSpPr>
        <p:spPr>
          <a:xfrm>
            <a:off x="6940296" y="1858569"/>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193394"/>
          </a:xfrm>
          <a:prstGeom prst="roundRect">
            <a:avLst>
              <a:gd name="adj" fmla="val 5364"/>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26136"/>
          </a:xfrm>
          <a:prstGeom prst="roundRect">
            <a:avLst>
              <a:gd name="adj" fmla="val 19626"/>
            </a:avLst>
          </a:prstGeom>
          <a:solidFill>
            <a:srgbClr val="B42318"/>
          </a:solidFill>
          <a:ln w="15875">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Red flag: same-day workup; treat the emergency¹˒¹²</a:t>
            </a:r>
            <a:endParaRPr lang="en-US" sz="1200" dirty="0"/>
          </a:p>
        </p:txBody>
      </p:sp>
      <p:sp>
        <p:nvSpPr>
          <p:cNvPr id="16" name="Red flag items 1"/>
          <p:cNvSpPr txBox="1"/>
          <p:nvPr/>
        </p:nvSpPr>
        <p:spPr>
          <a:xfrm>
            <a:off x="8983980" y="1633728"/>
            <a:ext cx="2505456" cy="524866"/>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Sudden: peak ≤1 h, or on exertion</a:t>
            </a:r>
            <a:endParaRPr lang="en-US" sz="1100" dirty="0"/>
          </a:p>
          <a:p>
            <a:pPr marL="114300" indent="-114300">
              <a:lnSpc>
                <a:spcPct val="90000"/>
              </a:lnSpc>
              <a:spcAft>
                <a:spcPts val="150"/>
              </a:spcAft>
              <a:buSzPct val="100000"/>
              <a:buChar char="•"/>
            </a:pPr>
            <a:r>
              <a:rPr lang="en-US" sz="1100" dirty="0">
                <a:solidFill>
                  <a:srgbClr val="0B1220"/>
                </a:solidFill>
              </a:rPr>
              <a:t>Fever, stiff neck, rash, confusion</a:t>
            </a:r>
            <a:endParaRPr lang="en-US" sz="1100" dirty="0"/>
          </a:p>
          <a:p>
            <a:pPr marL="114300" indent="-114300">
              <a:lnSpc>
                <a:spcPct val="90000"/>
              </a:lnSpc>
              <a:spcAft>
                <a:spcPts val="150"/>
              </a:spcAft>
              <a:buSzPct val="100000"/>
              <a:buChar char="•"/>
            </a:pPr>
            <a:r>
              <a:rPr lang="en-US" sz="1100" dirty="0">
                <a:solidFill>
                  <a:srgbClr val="0B1220"/>
                </a:solidFill>
              </a:rPr>
              <a:t>Focal signs, seizure, papilledema</a:t>
            </a:r>
            <a:endParaRPr lang="en-US" sz="1100" dirty="0"/>
          </a:p>
        </p:txBody>
      </p:sp>
      <p:sp>
        <p:nvSpPr>
          <p:cNvPr id="17" name="Red flag items 2"/>
          <p:cNvSpPr txBox="1"/>
          <p:nvPr/>
        </p:nvSpPr>
        <p:spPr>
          <a:xfrm>
            <a:off x="11599164" y="1633728"/>
            <a:ext cx="2505456" cy="524866"/>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New after age 50; jaw claudication</a:t>
            </a:r>
            <a:endParaRPr lang="en-US" sz="1100" dirty="0"/>
          </a:p>
          <a:p>
            <a:pPr marL="114300" indent="-114300">
              <a:lnSpc>
                <a:spcPct val="90000"/>
              </a:lnSpc>
              <a:spcAft>
                <a:spcPts val="150"/>
              </a:spcAft>
              <a:buSzPct val="100000"/>
              <a:buChar char="•"/>
            </a:pPr>
            <a:r>
              <a:rPr lang="en-US" sz="1100" dirty="0">
                <a:solidFill>
                  <a:srgbClr val="0B1220"/>
                </a:solidFill>
              </a:rPr>
              <a:t>Cancer, immunosupp., pregnancy</a:t>
            </a:r>
            <a:endParaRPr lang="en-US" sz="1100" dirty="0"/>
          </a:p>
          <a:p>
            <a:pPr marL="114300" indent="-114300">
              <a:lnSpc>
                <a:spcPct val="90000"/>
              </a:lnSpc>
              <a:spcAft>
                <a:spcPts val="150"/>
              </a:spcAft>
              <a:buSzPct val="100000"/>
              <a:buChar char="•"/>
            </a:pPr>
            <a:r>
              <a:rPr lang="en-US" sz="1100" dirty="0">
                <a:solidFill>
                  <a:srgbClr val="0B1220"/>
                </a:solidFill>
              </a:rPr>
              <a:t>Positional, Valsalva, post-trauma</a:t>
            </a:r>
            <a:endParaRPr lang="en-US" sz="1100" dirty="0"/>
          </a:p>
        </p:txBody>
      </p:sp>
      <p:sp>
        <p:nvSpPr>
          <p:cNvPr id="18" name="Red flag action"/>
          <p:cNvSpPr txBox="1"/>
          <p:nvPr/>
        </p:nvSpPr>
        <p:spPr>
          <a:xfrm>
            <a:off x="8983980" y="2231746"/>
            <a:ext cx="5120640" cy="173228"/>
          </a:xfrm>
          <a:prstGeom prst="rect">
            <a:avLst/>
          </a:prstGeom>
          <a:noFill/>
          <a:ln/>
        </p:spPr>
        <p:txBody>
          <a:bodyPr wrap="square" lIns="0" tIns="0" rIns="0" bIns="0" rtlCol="0" anchor="b"/>
          <a:lstStyle/>
          <a:p>
            <a:pPr indent="0" marL="0">
              <a:buNone/>
            </a:pPr>
            <a:r>
              <a:rPr lang="en-US" sz="1100" b="1" dirty="0">
                <a:solidFill>
                  <a:srgbClr val="B42318"/>
                </a:solidFill>
              </a:rPr>
              <a:t>→ Meningitis or GCA: cultures/ESR, then treat before LP or biopsy⁷˒¹¹</a:t>
            </a:r>
            <a:endParaRPr lang="en-US" sz="1100" dirty="0"/>
          </a:p>
        </p:txBody>
      </p:sp>
      <p:sp>
        <p:nvSpPr>
          <p:cNvPr id="19" name="Yes arrow"/>
          <p:cNvSpPr/>
          <p:nvPr/>
        </p:nvSpPr>
        <p:spPr>
          <a:xfrm>
            <a:off x="8677656" y="1858569"/>
            <a:ext cx="201168" cy="0"/>
          </a:xfrm>
          <a:prstGeom prst="line">
            <a:avLst/>
          </a:prstGeom>
          <a:noFill/>
          <a:ln w="22225">
            <a:solidFill>
              <a:srgbClr val="B42318"/>
            </a:solidFill>
            <a:prstDash val="solid"/>
            <a:tailEnd type="triangle"/>
          </a:ln>
        </p:spPr>
      </p:sp>
      <p:sp>
        <p:nvSpPr>
          <p:cNvPr id="20" name="Yes label"/>
          <p:cNvSpPr txBox="1"/>
          <p:nvPr/>
        </p:nvSpPr>
        <p:spPr>
          <a:xfrm>
            <a:off x="8641080" y="1639113"/>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455266"/>
            <a:ext cx="0" cy="438912"/>
          </a:xfrm>
          <a:prstGeom prst="line">
            <a:avLst/>
          </a:prstGeom>
          <a:noFill/>
          <a:ln w="19050">
            <a:solidFill>
              <a:srgbClr val="CBD5E1"/>
            </a:solidFill>
            <a:prstDash val="solid"/>
          </a:ln>
        </p:spPr>
      </p:sp>
      <p:sp>
        <p:nvSpPr>
          <p:cNvPr id="22" name="Bus"/>
          <p:cNvSpPr/>
          <p:nvPr/>
        </p:nvSpPr>
        <p:spPr>
          <a:xfrm>
            <a:off x="2452878" y="2894178"/>
            <a:ext cx="10108692" cy="0"/>
          </a:xfrm>
          <a:prstGeom prst="line">
            <a:avLst/>
          </a:prstGeom>
          <a:noFill/>
          <a:ln w="19050">
            <a:solidFill>
              <a:srgbClr val="CBD5E1"/>
            </a:solidFill>
            <a:prstDash val="solid"/>
          </a:ln>
        </p:spPr>
      </p:sp>
      <p:sp>
        <p:nvSpPr>
          <p:cNvPr id="23" name="Arrow"/>
          <p:cNvSpPr/>
          <p:nvPr/>
        </p:nvSpPr>
        <p:spPr>
          <a:xfrm>
            <a:off x="2452878" y="2894178"/>
            <a:ext cx="0" cy="155448"/>
          </a:xfrm>
          <a:prstGeom prst="line">
            <a:avLst/>
          </a:prstGeom>
          <a:noFill/>
          <a:ln w="19050">
            <a:solidFill>
              <a:srgbClr val="CBD5E1"/>
            </a:solidFill>
            <a:prstDash val="solid"/>
            <a:tailEnd type="triangle"/>
          </a:ln>
        </p:spPr>
      </p:sp>
      <p:sp>
        <p:nvSpPr>
          <p:cNvPr id="24" name="Arrow"/>
          <p:cNvSpPr/>
          <p:nvPr/>
        </p:nvSpPr>
        <p:spPr>
          <a:xfrm>
            <a:off x="5822442" y="2894178"/>
            <a:ext cx="0" cy="155448"/>
          </a:xfrm>
          <a:prstGeom prst="line">
            <a:avLst/>
          </a:prstGeom>
          <a:noFill/>
          <a:ln w="19050">
            <a:solidFill>
              <a:srgbClr val="CBD5E1"/>
            </a:solidFill>
            <a:prstDash val="solid"/>
            <a:tailEnd type="triangle"/>
          </a:ln>
        </p:spPr>
      </p:sp>
      <p:sp>
        <p:nvSpPr>
          <p:cNvPr id="25" name="Arrow"/>
          <p:cNvSpPr/>
          <p:nvPr/>
        </p:nvSpPr>
        <p:spPr>
          <a:xfrm>
            <a:off x="9192006" y="2894178"/>
            <a:ext cx="0" cy="155448"/>
          </a:xfrm>
          <a:prstGeom prst="line">
            <a:avLst/>
          </a:prstGeom>
          <a:noFill/>
          <a:ln w="19050">
            <a:solidFill>
              <a:srgbClr val="CBD5E1"/>
            </a:solidFill>
            <a:prstDash val="solid"/>
            <a:tailEnd type="triangle"/>
          </a:ln>
        </p:spPr>
      </p:sp>
      <p:sp>
        <p:nvSpPr>
          <p:cNvPr id="26" name="Arrow"/>
          <p:cNvSpPr/>
          <p:nvPr/>
        </p:nvSpPr>
        <p:spPr>
          <a:xfrm>
            <a:off x="12561570" y="2894178"/>
            <a:ext cx="0" cy="155448"/>
          </a:xfrm>
          <a:prstGeom prst="line">
            <a:avLst/>
          </a:prstGeom>
          <a:noFill/>
          <a:ln w="19050">
            <a:solidFill>
              <a:srgbClr val="CBD5E1"/>
            </a:solidFill>
            <a:prstDash val="solid"/>
            <a:tailEnd type="triangle"/>
          </a:ln>
        </p:spPr>
      </p:sp>
      <p:sp>
        <p:nvSpPr>
          <p:cNvPr id="27" name="Branch question"/>
          <p:cNvSpPr/>
          <p:nvPr/>
        </p:nvSpPr>
        <p:spPr>
          <a:xfrm>
            <a:off x="6525719" y="2564994"/>
            <a:ext cx="2767681"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00" b="1" dirty="0">
                <a:solidFill>
                  <a:srgbClr val="075A8C"/>
                </a:solidFill>
              </a:rPr>
              <a:t>Then: primary or secondary cause?</a:t>
            </a:r>
            <a:endParaRPr lang="en-US" sz="1100" dirty="0"/>
          </a:p>
        </p:txBody>
      </p:sp>
      <p:sp>
        <p:nvSpPr>
          <p:cNvPr id="28" name="Branch Primary"/>
          <p:cNvSpPr/>
          <p:nvPr/>
        </p:nvSpPr>
        <p:spPr>
          <a:xfrm>
            <a:off x="841248" y="3077058"/>
            <a:ext cx="3223260" cy="326136"/>
          </a:xfrm>
          <a:prstGeom prst="roundRect">
            <a:avLst>
              <a:gd name="adj" fmla="val 19626"/>
            </a:avLst>
          </a:prstGeom>
          <a:solidFill>
            <a:srgbClr val="067647"/>
          </a:solidFill>
          <a:ln w="12700">
            <a:solidFill>
              <a:srgbClr val="067647"/>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Primary</a:t>
            </a:r>
            <a:pPr indent="0" marL="0">
              <a:buNone/>
            </a:pPr>
            <a:r>
              <a:rPr lang="en-US" sz="1000" dirty="0">
                <a:solidFill>
                  <a:srgbClr val="FFFFFF"/>
                </a:solidFill>
              </a:rPr>
              <a:t>  most common</a:t>
            </a:r>
            <a:endParaRPr lang="en-US" sz="1200" dirty="0"/>
          </a:p>
        </p:txBody>
      </p:sp>
      <p:sp>
        <p:nvSpPr>
          <p:cNvPr id="29" name="Branch Vascular"/>
          <p:cNvSpPr/>
          <p:nvPr/>
        </p:nvSpPr>
        <p:spPr>
          <a:xfrm>
            <a:off x="4210812" y="3077058"/>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Vascular</a:t>
            </a:r>
            <a:pPr indent="0" marL="0">
              <a:buNone/>
            </a:pPr>
            <a:r>
              <a:rPr lang="en-US" sz="1000" dirty="0">
                <a:solidFill>
                  <a:srgbClr val="FFFFFF"/>
                </a:solidFill>
              </a:rPr>
              <a:t>  thunderclap</a:t>
            </a:r>
            <a:endParaRPr lang="en-US" sz="1200" dirty="0"/>
          </a:p>
        </p:txBody>
      </p:sp>
      <p:sp>
        <p:nvSpPr>
          <p:cNvPr id="30" name="Branch Infection, inflammation"/>
          <p:cNvSpPr/>
          <p:nvPr/>
        </p:nvSpPr>
        <p:spPr>
          <a:xfrm>
            <a:off x="7580376" y="3077058"/>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Infection, inflammation</a:t>
            </a:r>
            <a:pPr indent="0" marL="0">
              <a:buNone/>
            </a:pPr>
            <a:r>
              <a:rPr lang="en-US" sz="1000" dirty="0">
                <a:solidFill>
                  <a:srgbClr val="FFFFFF"/>
                </a:solidFill>
              </a:rPr>
              <a:t>  fever or &gt;50 y</a:t>
            </a:r>
            <a:endParaRPr lang="en-US" sz="1200" dirty="0"/>
          </a:p>
        </p:txBody>
      </p:sp>
      <p:sp>
        <p:nvSpPr>
          <p:cNvPr id="31" name="Branch Mass or pressure"/>
          <p:cNvSpPr/>
          <p:nvPr/>
        </p:nvSpPr>
        <p:spPr>
          <a:xfrm>
            <a:off x="10949940" y="3077058"/>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Mass or pressure</a:t>
            </a:r>
            <a:pPr indent="0" marL="0">
              <a:buNone/>
            </a:pPr>
            <a:r>
              <a:rPr lang="en-US" sz="1000" dirty="0">
                <a:solidFill>
                  <a:srgbClr val="FFFFFF"/>
                </a:solidFill>
              </a:rPr>
              <a:t>  progressive</a:t>
            </a:r>
            <a:endParaRPr lang="en-US" sz="1200" dirty="0"/>
          </a:p>
        </p:txBody>
      </p:sp>
      <p:sp>
        <p:nvSpPr>
          <p:cNvPr id="32" name="Row label CAUSES"/>
          <p:cNvSpPr/>
          <p:nvPr/>
        </p:nvSpPr>
        <p:spPr>
          <a:xfrm>
            <a:off x="457200" y="3494634"/>
            <a:ext cx="292608" cy="737686"/>
          </a:xfrm>
          <a:prstGeom prst="roundRect">
            <a:avLst>
              <a:gd name="adj" fmla="val 18750"/>
            </a:avLst>
          </a:prstGeom>
          <a:solidFill>
            <a:srgbClr val="0B2540"/>
          </a:solidFill>
          <a:ln/>
        </p:spPr>
      </p:sp>
      <p:sp>
        <p:nvSpPr>
          <p:cNvPr id="33" name="Row label text CAUSES"/>
          <p:cNvSpPr txBox="1"/>
          <p:nvPr/>
        </p:nvSpPr>
        <p:spPr>
          <a:xfrm rot="16200000">
            <a:off x="234661" y="3717173"/>
            <a:ext cx="73768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Primary"/>
          <p:cNvSpPr/>
          <p:nvPr/>
        </p:nvSpPr>
        <p:spPr>
          <a:xfrm>
            <a:off x="841248" y="3494634"/>
            <a:ext cx="3223260" cy="737686"/>
          </a:xfrm>
          <a:prstGeom prst="roundRect">
            <a:avLst>
              <a:gd name="adj" fmla="val 7437"/>
            </a:avLst>
          </a:prstGeom>
          <a:solidFill>
            <a:srgbClr val="FFFFFF"/>
          </a:solidFill>
          <a:ln w="9525">
            <a:solidFill>
              <a:srgbClr val="CBD5E1"/>
            </a:solidFill>
            <a:prstDash val="solid"/>
          </a:ln>
        </p:spPr>
      </p:sp>
      <p:sp>
        <p:nvSpPr>
          <p:cNvPr id="35" name="causes items Primary"/>
          <p:cNvSpPr txBox="1"/>
          <p:nvPr/>
        </p:nvSpPr>
        <p:spPr>
          <a:xfrm>
            <a:off x="909828" y="3563214"/>
            <a:ext cx="3086100" cy="60052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Migraine ± aura</a:t>
            </a:r>
            <a:endParaRPr lang="en-US" sz="1150" dirty="0"/>
          </a:p>
          <a:p>
            <a:pPr marL="114300" indent="-114300">
              <a:lnSpc>
                <a:spcPct val="90000"/>
              </a:lnSpc>
              <a:spcAft>
                <a:spcPts val="200"/>
              </a:spcAft>
              <a:buSzPct val="100000"/>
              <a:buChar char="•"/>
            </a:pPr>
            <a:r>
              <a:rPr lang="en-US" sz="1150" dirty="0">
                <a:solidFill>
                  <a:srgbClr val="0B1220"/>
                </a:solidFill>
              </a:rPr>
              <a:t>Tension-type; medication overuse</a:t>
            </a:r>
            <a:endParaRPr lang="en-US" sz="1150" dirty="0"/>
          </a:p>
          <a:p>
            <a:pPr marL="114300" indent="-114300">
              <a:lnSpc>
                <a:spcPct val="90000"/>
              </a:lnSpc>
              <a:spcAft>
                <a:spcPts val="200"/>
              </a:spcAft>
              <a:buSzPct val="100000"/>
              <a:buChar char="•"/>
            </a:pPr>
            <a:r>
              <a:rPr lang="en-US" sz="1150" dirty="0">
                <a:solidFill>
                  <a:srgbClr val="0B1220"/>
                </a:solidFill>
              </a:rPr>
              <a:t>Cluster, other autonomic types</a:t>
            </a:r>
            <a:endParaRPr lang="en-US" sz="1150" dirty="0"/>
          </a:p>
        </p:txBody>
      </p:sp>
      <p:sp>
        <p:nvSpPr>
          <p:cNvPr id="36" name="Chevron"/>
          <p:cNvSpPr/>
          <p:nvPr/>
        </p:nvSpPr>
        <p:spPr>
          <a:xfrm rot="10800000">
            <a:off x="2388870" y="4255179"/>
            <a:ext cx="128016" cy="64008"/>
          </a:xfrm>
          <a:prstGeom prst="triangle">
            <a:avLst/>
          </a:prstGeom>
          <a:solidFill>
            <a:srgbClr val="CBD5E1"/>
          </a:solidFill>
          <a:ln/>
        </p:spPr>
      </p:sp>
      <p:sp>
        <p:nvSpPr>
          <p:cNvPr id="37" name="causes Vascular"/>
          <p:cNvSpPr/>
          <p:nvPr/>
        </p:nvSpPr>
        <p:spPr>
          <a:xfrm>
            <a:off x="4210812" y="3494634"/>
            <a:ext cx="3223260" cy="737686"/>
          </a:xfrm>
          <a:prstGeom prst="roundRect">
            <a:avLst>
              <a:gd name="adj" fmla="val 7437"/>
            </a:avLst>
          </a:prstGeom>
          <a:solidFill>
            <a:srgbClr val="FFFFFF"/>
          </a:solidFill>
          <a:ln w="9525">
            <a:solidFill>
              <a:srgbClr val="CBD5E1"/>
            </a:solidFill>
            <a:prstDash val="solid"/>
          </a:ln>
        </p:spPr>
      </p:sp>
      <p:sp>
        <p:nvSpPr>
          <p:cNvPr id="38" name="causes items Vascular"/>
          <p:cNvSpPr txBox="1"/>
          <p:nvPr/>
        </p:nvSpPr>
        <p:spPr>
          <a:xfrm>
            <a:off x="4279392" y="3563214"/>
            <a:ext cx="3086100" cy="60052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Subarachnoid hemorrhage</a:t>
            </a:r>
            <a:endParaRPr lang="en-US" sz="1150" dirty="0"/>
          </a:p>
          <a:p>
            <a:pPr marL="114300" indent="-114300">
              <a:lnSpc>
                <a:spcPct val="90000"/>
              </a:lnSpc>
              <a:spcAft>
                <a:spcPts val="200"/>
              </a:spcAft>
              <a:buSzPct val="100000"/>
              <a:buChar char="•"/>
            </a:pPr>
            <a:r>
              <a:rPr lang="en-US" sz="1150" b="1" dirty="0">
                <a:solidFill>
                  <a:srgbClr val="B42318"/>
                </a:solidFill>
              </a:rPr>
              <a:t>ICH, venous thrombosis, dissection</a:t>
            </a:r>
            <a:endParaRPr lang="en-US" sz="1150" dirty="0"/>
          </a:p>
          <a:p>
            <a:pPr marL="114300" indent="-114300">
              <a:lnSpc>
                <a:spcPct val="90000"/>
              </a:lnSpc>
              <a:spcAft>
                <a:spcPts val="200"/>
              </a:spcAft>
              <a:buSzPct val="100000"/>
              <a:buChar char="•"/>
            </a:pPr>
            <a:r>
              <a:rPr lang="en-US" sz="1150" b="1" dirty="0">
                <a:solidFill>
                  <a:srgbClr val="B42318"/>
                </a:solidFill>
              </a:rPr>
              <a:t>Pituitary apoplexy; also RCVS, PRES</a:t>
            </a:r>
            <a:endParaRPr lang="en-US" sz="1150" dirty="0"/>
          </a:p>
        </p:txBody>
      </p:sp>
      <p:sp>
        <p:nvSpPr>
          <p:cNvPr id="39" name="Chevron"/>
          <p:cNvSpPr/>
          <p:nvPr/>
        </p:nvSpPr>
        <p:spPr>
          <a:xfrm rot="10800000">
            <a:off x="5758434" y="4255179"/>
            <a:ext cx="128016" cy="64008"/>
          </a:xfrm>
          <a:prstGeom prst="triangle">
            <a:avLst/>
          </a:prstGeom>
          <a:solidFill>
            <a:srgbClr val="CBD5E1"/>
          </a:solidFill>
          <a:ln/>
        </p:spPr>
      </p:sp>
      <p:sp>
        <p:nvSpPr>
          <p:cNvPr id="40" name="causes Infection, inflammation"/>
          <p:cNvSpPr/>
          <p:nvPr/>
        </p:nvSpPr>
        <p:spPr>
          <a:xfrm>
            <a:off x="7580376" y="3494634"/>
            <a:ext cx="3223260" cy="737686"/>
          </a:xfrm>
          <a:prstGeom prst="roundRect">
            <a:avLst>
              <a:gd name="adj" fmla="val 7437"/>
            </a:avLst>
          </a:prstGeom>
          <a:solidFill>
            <a:srgbClr val="FFFFFF"/>
          </a:solidFill>
          <a:ln w="9525">
            <a:solidFill>
              <a:srgbClr val="CBD5E1"/>
            </a:solidFill>
            <a:prstDash val="solid"/>
          </a:ln>
        </p:spPr>
      </p:sp>
      <p:sp>
        <p:nvSpPr>
          <p:cNvPr id="41" name="causes items Infection, inflammation"/>
          <p:cNvSpPr txBox="1"/>
          <p:nvPr/>
        </p:nvSpPr>
        <p:spPr>
          <a:xfrm>
            <a:off x="7648956" y="3563214"/>
            <a:ext cx="3086100" cy="60052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Bacterial meningitis</a:t>
            </a:r>
            <a:endParaRPr lang="en-US" sz="1150" dirty="0"/>
          </a:p>
          <a:p>
            <a:pPr marL="114300" indent="-114300">
              <a:lnSpc>
                <a:spcPct val="90000"/>
              </a:lnSpc>
              <a:spcAft>
                <a:spcPts val="200"/>
              </a:spcAft>
              <a:buSzPct val="100000"/>
              <a:buChar char="•"/>
            </a:pPr>
            <a:r>
              <a:rPr lang="en-US" sz="1150" b="1" dirty="0">
                <a:solidFill>
                  <a:srgbClr val="B42318"/>
                </a:solidFill>
              </a:rPr>
              <a:t>Encephalitis, brain abscess</a:t>
            </a:r>
            <a:endParaRPr lang="en-US" sz="1150" dirty="0"/>
          </a:p>
          <a:p>
            <a:pPr marL="114300" indent="-114300">
              <a:lnSpc>
                <a:spcPct val="90000"/>
              </a:lnSpc>
              <a:spcAft>
                <a:spcPts val="200"/>
              </a:spcAft>
              <a:buSzPct val="100000"/>
              <a:buChar char="•"/>
            </a:pPr>
            <a:r>
              <a:rPr lang="en-US" sz="1150" b="1" dirty="0">
                <a:solidFill>
                  <a:srgbClr val="B42318"/>
                </a:solidFill>
              </a:rPr>
              <a:t>Giant cell arteritis</a:t>
            </a:r>
            <a:endParaRPr lang="en-US" sz="1150" dirty="0"/>
          </a:p>
        </p:txBody>
      </p:sp>
      <p:sp>
        <p:nvSpPr>
          <p:cNvPr id="42" name="Chevron"/>
          <p:cNvSpPr/>
          <p:nvPr/>
        </p:nvSpPr>
        <p:spPr>
          <a:xfrm rot="10800000">
            <a:off x="9127998" y="4255179"/>
            <a:ext cx="128016" cy="64008"/>
          </a:xfrm>
          <a:prstGeom prst="triangle">
            <a:avLst/>
          </a:prstGeom>
          <a:solidFill>
            <a:srgbClr val="CBD5E1"/>
          </a:solidFill>
          <a:ln/>
        </p:spPr>
      </p:sp>
      <p:sp>
        <p:nvSpPr>
          <p:cNvPr id="43" name="causes Mass or pressure"/>
          <p:cNvSpPr/>
          <p:nvPr/>
        </p:nvSpPr>
        <p:spPr>
          <a:xfrm>
            <a:off x="10949940" y="3494634"/>
            <a:ext cx="3223260" cy="737686"/>
          </a:xfrm>
          <a:prstGeom prst="roundRect">
            <a:avLst>
              <a:gd name="adj" fmla="val 7437"/>
            </a:avLst>
          </a:prstGeom>
          <a:solidFill>
            <a:srgbClr val="FFFFFF"/>
          </a:solidFill>
          <a:ln w="9525">
            <a:solidFill>
              <a:srgbClr val="CBD5E1"/>
            </a:solidFill>
            <a:prstDash val="solid"/>
          </a:ln>
        </p:spPr>
      </p:sp>
      <p:sp>
        <p:nvSpPr>
          <p:cNvPr id="44" name="causes items Mass or pressure"/>
          <p:cNvSpPr txBox="1"/>
          <p:nvPr/>
        </p:nvSpPr>
        <p:spPr>
          <a:xfrm>
            <a:off x="11018520" y="3563214"/>
            <a:ext cx="3086100" cy="60052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Tumour, abscess, hydrocephalus</a:t>
            </a:r>
            <a:endParaRPr lang="en-US" sz="1150" dirty="0"/>
          </a:p>
          <a:p>
            <a:pPr marL="114300" indent="-114300">
              <a:lnSpc>
                <a:spcPct val="90000"/>
              </a:lnSpc>
              <a:spcAft>
                <a:spcPts val="200"/>
              </a:spcAft>
              <a:buSzPct val="100000"/>
              <a:buChar char="•"/>
            </a:pPr>
            <a:r>
              <a:rPr lang="en-US" sz="1150" dirty="0">
                <a:solidFill>
                  <a:srgbClr val="0B1220"/>
                </a:solidFill>
              </a:rPr>
              <a:t>Idiopathic intracranial HTN</a:t>
            </a:r>
            <a:endParaRPr lang="en-US" sz="1150" dirty="0"/>
          </a:p>
          <a:p>
            <a:pPr marL="114300" indent="-114300">
              <a:lnSpc>
                <a:spcPct val="90000"/>
              </a:lnSpc>
              <a:spcAft>
                <a:spcPts val="200"/>
              </a:spcAft>
              <a:buSzPct val="100000"/>
              <a:buChar char="•"/>
            </a:pPr>
            <a:r>
              <a:rPr lang="en-US" sz="1150" dirty="0">
                <a:solidFill>
                  <a:srgbClr val="0B1220"/>
                </a:solidFill>
              </a:rPr>
              <a:t>Low pressure: post-LP, CSF leak</a:t>
            </a:r>
            <a:endParaRPr lang="en-US" sz="1150" dirty="0"/>
          </a:p>
        </p:txBody>
      </p:sp>
      <p:sp>
        <p:nvSpPr>
          <p:cNvPr id="45" name="Chevron"/>
          <p:cNvSpPr/>
          <p:nvPr/>
        </p:nvSpPr>
        <p:spPr>
          <a:xfrm rot="10800000">
            <a:off x="12497562" y="4255179"/>
            <a:ext cx="128016" cy="64008"/>
          </a:xfrm>
          <a:prstGeom prst="triangle">
            <a:avLst/>
          </a:prstGeom>
          <a:solidFill>
            <a:srgbClr val="CBD5E1"/>
          </a:solidFill>
          <a:ln/>
        </p:spPr>
      </p:sp>
      <p:sp>
        <p:nvSpPr>
          <p:cNvPr id="46" name="Row label CLUES"/>
          <p:cNvSpPr/>
          <p:nvPr/>
        </p:nvSpPr>
        <p:spPr>
          <a:xfrm>
            <a:off x="457200" y="4342047"/>
            <a:ext cx="292608" cy="1063669"/>
          </a:xfrm>
          <a:prstGeom prst="roundRect">
            <a:avLst>
              <a:gd name="adj" fmla="val 18750"/>
            </a:avLst>
          </a:prstGeom>
          <a:solidFill>
            <a:srgbClr val="334155"/>
          </a:solidFill>
          <a:ln/>
        </p:spPr>
      </p:sp>
      <p:sp>
        <p:nvSpPr>
          <p:cNvPr id="47" name="Row label text CLUES"/>
          <p:cNvSpPr txBox="1"/>
          <p:nvPr/>
        </p:nvSpPr>
        <p:spPr>
          <a:xfrm rot="16200000">
            <a:off x="71669" y="4727578"/>
            <a:ext cx="1063669"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Primary"/>
          <p:cNvSpPr/>
          <p:nvPr/>
        </p:nvSpPr>
        <p:spPr>
          <a:xfrm>
            <a:off x="841248" y="4342047"/>
            <a:ext cx="3223260" cy="1063669"/>
          </a:xfrm>
          <a:prstGeom prst="roundRect">
            <a:avLst>
              <a:gd name="adj" fmla="val 5158"/>
            </a:avLst>
          </a:prstGeom>
          <a:solidFill>
            <a:srgbClr val="F7F9FC"/>
          </a:solidFill>
          <a:ln w="9525">
            <a:solidFill>
              <a:srgbClr val="E2E8F0"/>
            </a:solidFill>
            <a:prstDash val="solid"/>
          </a:ln>
        </p:spPr>
      </p:sp>
      <p:sp>
        <p:nvSpPr>
          <p:cNvPr id="49" name="clues items Primary"/>
          <p:cNvSpPr txBox="1"/>
          <p:nvPr/>
        </p:nvSpPr>
        <p:spPr>
          <a:xfrm>
            <a:off x="909828" y="4410627"/>
            <a:ext cx="3086100" cy="92650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POUND 4 of 5: migraine (LR 24)⁶</a:t>
            </a:r>
            <a:endParaRPr lang="en-US" sz="1150" dirty="0"/>
          </a:p>
          <a:p>
            <a:pPr marL="114300" indent="-114300">
              <a:lnSpc>
                <a:spcPct val="90000"/>
              </a:lnSpc>
              <a:spcAft>
                <a:spcPts val="200"/>
              </a:spcAft>
              <a:buSzPct val="100000"/>
              <a:buChar char="•"/>
            </a:pPr>
            <a:r>
              <a:rPr lang="en-US" sz="1150" dirty="0">
                <a:solidFill>
                  <a:srgbClr val="0B1220"/>
                </a:solidFill>
              </a:rPr>
              <a:t>Band-like, mild, no nausea: tension</a:t>
            </a:r>
            <a:endParaRPr lang="en-US" sz="1150" dirty="0"/>
          </a:p>
          <a:p>
            <a:pPr marL="114300" indent="-114300">
              <a:lnSpc>
                <a:spcPct val="90000"/>
              </a:lnSpc>
              <a:spcAft>
                <a:spcPts val="200"/>
              </a:spcAft>
              <a:buSzPct val="100000"/>
              <a:buChar char="•"/>
            </a:pPr>
            <a:r>
              <a:rPr lang="en-US" sz="1150" dirty="0">
                <a:solidFill>
                  <a:srgbClr val="0B1220"/>
                </a:solidFill>
              </a:rPr>
              <a:t>Brief orbital pain, tearing: cluster</a:t>
            </a:r>
            <a:endParaRPr lang="en-US" sz="1150" dirty="0"/>
          </a:p>
        </p:txBody>
      </p:sp>
      <p:sp>
        <p:nvSpPr>
          <p:cNvPr id="50" name="Chevron"/>
          <p:cNvSpPr/>
          <p:nvPr/>
        </p:nvSpPr>
        <p:spPr>
          <a:xfrm rot="10800000">
            <a:off x="2388870" y="5428577"/>
            <a:ext cx="128016" cy="64008"/>
          </a:xfrm>
          <a:prstGeom prst="triangle">
            <a:avLst/>
          </a:prstGeom>
          <a:solidFill>
            <a:srgbClr val="CBD5E1"/>
          </a:solidFill>
          <a:ln/>
        </p:spPr>
      </p:sp>
      <p:sp>
        <p:nvSpPr>
          <p:cNvPr id="51" name="clues Vascular"/>
          <p:cNvSpPr/>
          <p:nvPr/>
        </p:nvSpPr>
        <p:spPr>
          <a:xfrm>
            <a:off x="4210812" y="4342047"/>
            <a:ext cx="3223260" cy="1063669"/>
          </a:xfrm>
          <a:prstGeom prst="roundRect">
            <a:avLst>
              <a:gd name="adj" fmla="val 5158"/>
            </a:avLst>
          </a:prstGeom>
          <a:solidFill>
            <a:srgbClr val="F7F9FC"/>
          </a:solidFill>
          <a:ln w="9525">
            <a:solidFill>
              <a:srgbClr val="E2E8F0"/>
            </a:solidFill>
            <a:prstDash val="solid"/>
          </a:ln>
        </p:spPr>
      </p:sp>
      <p:sp>
        <p:nvSpPr>
          <p:cNvPr id="52" name="clues items Vascular"/>
          <p:cNvSpPr txBox="1"/>
          <p:nvPr/>
        </p:nvSpPr>
        <p:spPr>
          <a:xfrm>
            <a:off x="4279392" y="4410627"/>
            <a:ext cx="3086100" cy="92650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Ottawa: ≥40 y, neck pain, witnessed LOC³</a:t>
            </a:r>
            <a:endParaRPr lang="en-US" sz="1150" dirty="0"/>
          </a:p>
          <a:p>
            <a:pPr marL="114300" indent="-114300">
              <a:lnSpc>
                <a:spcPct val="90000"/>
              </a:lnSpc>
              <a:spcAft>
                <a:spcPts val="200"/>
              </a:spcAft>
              <a:buSzPct val="100000"/>
              <a:buChar char="•"/>
            </a:pPr>
            <a:r>
              <a:rPr lang="en-US" sz="1150" dirty="0">
                <a:solidFill>
                  <a:srgbClr val="0B1220"/>
                </a:solidFill>
              </a:rPr>
              <a:t>Exertion, instant peak, ↓neck flexion³</a:t>
            </a:r>
            <a:endParaRPr lang="en-US" sz="1150" dirty="0"/>
          </a:p>
          <a:p>
            <a:pPr marL="114300" indent="-114300">
              <a:lnSpc>
                <a:spcPct val="90000"/>
              </a:lnSpc>
              <a:spcAft>
                <a:spcPts val="200"/>
              </a:spcAft>
              <a:buSzPct val="100000"/>
              <a:buChar char="•"/>
            </a:pPr>
            <a:r>
              <a:rPr lang="en-US" sz="1150" dirty="0">
                <a:solidFill>
                  <a:srgbClr val="0B1220"/>
                </a:solidFill>
              </a:rPr>
              <a:t>Horner: dissection; OCP, puerperium: CVT¹²</a:t>
            </a:r>
            <a:endParaRPr lang="en-US" sz="1150" dirty="0"/>
          </a:p>
        </p:txBody>
      </p:sp>
      <p:sp>
        <p:nvSpPr>
          <p:cNvPr id="53" name="Chevron"/>
          <p:cNvSpPr/>
          <p:nvPr/>
        </p:nvSpPr>
        <p:spPr>
          <a:xfrm rot="10800000">
            <a:off x="5758434" y="5428577"/>
            <a:ext cx="128016" cy="64008"/>
          </a:xfrm>
          <a:prstGeom prst="triangle">
            <a:avLst/>
          </a:prstGeom>
          <a:solidFill>
            <a:srgbClr val="CBD5E1"/>
          </a:solidFill>
          <a:ln/>
        </p:spPr>
      </p:sp>
      <p:sp>
        <p:nvSpPr>
          <p:cNvPr id="54" name="clues Infection, inflammation"/>
          <p:cNvSpPr/>
          <p:nvPr/>
        </p:nvSpPr>
        <p:spPr>
          <a:xfrm>
            <a:off x="7580376" y="4342047"/>
            <a:ext cx="3223260" cy="1063669"/>
          </a:xfrm>
          <a:prstGeom prst="roundRect">
            <a:avLst>
              <a:gd name="adj" fmla="val 5158"/>
            </a:avLst>
          </a:prstGeom>
          <a:solidFill>
            <a:srgbClr val="F7F9FC"/>
          </a:solidFill>
          <a:ln w="9525">
            <a:solidFill>
              <a:srgbClr val="E2E8F0"/>
            </a:solidFill>
            <a:prstDash val="solid"/>
          </a:ln>
        </p:spPr>
      </p:sp>
      <p:sp>
        <p:nvSpPr>
          <p:cNvPr id="55" name="clues items Infection, inflammation"/>
          <p:cNvSpPr txBox="1"/>
          <p:nvPr/>
        </p:nvSpPr>
        <p:spPr>
          <a:xfrm>
            <a:off x="7648956" y="4410627"/>
            <a:ext cx="3086100" cy="92650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Fever, neck stiffness, confusion¹¹</a:t>
            </a:r>
            <a:endParaRPr lang="en-US" sz="1150" dirty="0"/>
          </a:p>
          <a:p>
            <a:pPr marL="114300" indent="-114300">
              <a:lnSpc>
                <a:spcPct val="90000"/>
              </a:lnSpc>
              <a:spcAft>
                <a:spcPts val="200"/>
              </a:spcAft>
              <a:buSzPct val="100000"/>
              <a:buChar char="•"/>
            </a:pPr>
            <a:r>
              <a:rPr lang="en-US" sz="1150" dirty="0">
                <a:solidFill>
                  <a:srgbClr val="0B1220"/>
                </a:solidFill>
              </a:rPr>
              <a:t>Jaw claudication (LR 4.2), diplopia⁸</a:t>
            </a:r>
            <a:endParaRPr lang="en-US" sz="1150" dirty="0"/>
          </a:p>
          <a:p>
            <a:pPr marL="114300" indent="-114300">
              <a:lnSpc>
                <a:spcPct val="90000"/>
              </a:lnSpc>
              <a:spcAft>
                <a:spcPts val="200"/>
              </a:spcAft>
              <a:buSzPct val="100000"/>
              <a:buChar char="•"/>
            </a:pPr>
            <a:r>
              <a:rPr lang="en-US" sz="1150" dirty="0">
                <a:solidFill>
                  <a:srgbClr val="0B1220"/>
                </a:solidFill>
              </a:rPr>
              <a:t>Normal ESR: GCA less likely (LR 0.2)⁸</a:t>
            </a:r>
            <a:endParaRPr lang="en-US" sz="1150" dirty="0"/>
          </a:p>
        </p:txBody>
      </p:sp>
      <p:sp>
        <p:nvSpPr>
          <p:cNvPr id="56" name="Chevron"/>
          <p:cNvSpPr/>
          <p:nvPr/>
        </p:nvSpPr>
        <p:spPr>
          <a:xfrm rot="10800000">
            <a:off x="9127998" y="5428577"/>
            <a:ext cx="128016" cy="64008"/>
          </a:xfrm>
          <a:prstGeom prst="triangle">
            <a:avLst/>
          </a:prstGeom>
          <a:solidFill>
            <a:srgbClr val="CBD5E1"/>
          </a:solidFill>
          <a:ln/>
        </p:spPr>
      </p:sp>
      <p:sp>
        <p:nvSpPr>
          <p:cNvPr id="57" name="clues Mass or pressure"/>
          <p:cNvSpPr/>
          <p:nvPr/>
        </p:nvSpPr>
        <p:spPr>
          <a:xfrm>
            <a:off x="10949940" y="4342047"/>
            <a:ext cx="3223260" cy="1063669"/>
          </a:xfrm>
          <a:prstGeom prst="roundRect">
            <a:avLst>
              <a:gd name="adj" fmla="val 5158"/>
            </a:avLst>
          </a:prstGeom>
          <a:solidFill>
            <a:srgbClr val="F7F9FC"/>
          </a:solidFill>
          <a:ln w="9525">
            <a:solidFill>
              <a:srgbClr val="E2E8F0"/>
            </a:solidFill>
            <a:prstDash val="solid"/>
          </a:ln>
        </p:spPr>
      </p:sp>
      <p:sp>
        <p:nvSpPr>
          <p:cNvPr id="58" name="clues items Mass or pressure"/>
          <p:cNvSpPr txBox="1"/>
          <p:nvPr/>
        </p:nvSpPr>
        <p:spPr>
          <a:xfrm>
            <a:off x="11018520" y="4410627"/>
            <a:ext cx="3086100" cy="92650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Worse with Valsalva (LR 2.3)⁶</a:t>
            </a:r>
            <a:endParaRPr lang="en-US" sz="1150" dirty="0"/>
          </a:p>
          <a:p>
            <a:pPr marL="114300" indent="-114300">
              <a:lnSpc>
                <a:spcPct val="90000"/>
              </a:lnSpc>
              <a:spcAft>
                <a:spcPts val="200"/>
              </a:spcAft>
              <a:buSzPct val="100000"/>
              <a:buChar char="•"/>
            </a:pPr>
            <a:r>
              <a:rPr lang="en-US" sz="1150" dirty="0">
                <a:solidFill>
                  <a:srgbClr val="0B1220"/>
                </a:solidFill>
              </a:rPr>
              <a:t>Worse lying down; morning vomiting¹</a:t>
            </a:r>
            <a:endParaRPr lang="en-US" sz="1150" dirty="0"/>
          </a:p>
          <a:p>
            <a:pPr marL="114300" indent="-114300">
              <a:lnSpc>
                <a:spcPct val="90000"/>
              </a:lnSpc>
              <a:spcAft>
                <a:spcPts val="200"/>
              </a:spcAft>
              <a:buSzPct val="100000"/>
              <a:buChar char="•"/>
            </a:pPr>
            <a:r>
              <a:rPr lang="en-US" sz="1150" dirty="0">
                <a:solidFill>
                  <a:srgbClr val="0B1220"/>
                </a:solidFill>
              </a:rPr>
              <a:t>Papilledema, diplopia, ↓LOC¹²</a:t>
            </a:r>
            <a:endParaRPr lang="en-US" sz="1150" dirty="0"/>
          </a:p>
        </p:txBody>
      </p:sp>
      <p:sp>
        <p:nvSpPr>
          <p:cNvPr id="59" name="Chevron"/>
          <p:cNvSpPr/>
          <p:nvPr/>
        </p:nvSpPr>
        <p:spPr>
          <a:xfrm rot="10800000">
            <a:off x="12497562" y="5428577"/>
            <a:ext cx="128016" cy="64008"/>
          </a:xfrm>
          <a:prstGeom prst="triangle">
            <a:avLst/>
          </a:prstGeom>
          <a:solidFill>
            <a:srgbClr val="CBD5E1"/>
          </a:solidFill>
          <a:ln/>
        </p:spPr>
      </p:sp>
      <p:sp>
        <p:nvSpPr>
          <p:cNvPr id="60" name="Row label WORKUP"/>
          <p:cNvSpPr/>
          <p:nvPr/>
        </p:nvSpPr>
        <p:spPr>
          <a:xfrm>
            <a:off x="457200" y="5515445"/>
            <a:ext cx="292608" cy="900678"/>
          </a:xfrm>
          <a:prstGeom prst="roundRect">
            <a:avLst>
              <a:gd name="adj" fmla="val 18750"/>
            </a:avLst>
          </a:prstGeom>
          <a:solidFill>
            <a:srgbClr val="0A6AA3"/>
          </a:solidFill>
          <a:ln/>
        </p:spPr>
      </p:sp>
      <p:sp>
        <p:nvSpPr>
          <p:cNvPr id="61" name="Row label text WORKUP"/>
          <p:cNvSpPr txBox="1"/>
          <p:nvPr/>
        </p:nvSpPr>
        <p:spPr>
          <a:xfrm rot="16200000">
            <a:off x="153165" y="5819480"/>
            <a:ext cx="90067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Primary"/>
          <p:cNvSpPr/>
          <p:nvPr/>
        </p:nvSpPr>
        <p:spPr>
          <a:xfrm>
            <a:off x="841248" y="5515445"/>
            <a:ext cx="3223260" cy="900678"/>
          </a:xfrm>
          <a:prstGeom prst="roundRect">
            <a:avLst>
              <a:gd name="adj" fmla="val 6091"/>
            </a:avLst>
          </a:prstGeom>
          <a:solidFill>
            <a:srgbClr val="0A6AA3">
              <a:alpha val="9000"/>
            </a:srgbClr>
          </a:solidFill>
          <a:ln/>
        </p:spPr>
      </p:sp>
      <p:sp>
        <p:nvSpPr>
          <p:cNvPr id="63" name="workup items Primary"/>
          <p:cNvSpPr txBox="1"/>
          <p:nvPr/>
        </p:nvSpPr>
        <p:spPr>
          <a:xfrm>
            <a:off x="909828" y="5584025"/>
            <a:ext cx="3086100" cy="76351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Migraine/tension, normal exam: no scan⁶</a:t>
            </a:r>
            <a:endParaRPr lang="en-US" sz="1150" dirty="0"/>
          </a:p>
          <a:p>
            <a:pPr marL="114300" indent="-114300">
              <a:lnSpc>
                <a:spcPct val="90000"/>
              </a:lnSpc>
              <a:spcAft>
                <a:spcPts val="200"/>
              </a:spcAft>
              <a:buSzPct val="100000"/>
              <a:buChar char="•"/>
            </a:pPr>
            <a:r>
              <a:rPr lang="en-US" sz="1150" dirty="0">
                <a:solidFill>
                  <a:srgbClr val="0B1220"/>
                </a:solidFill>
              </a:rPr>
              <a:t>New cluster-type: MRI (LR 10.7)⁶˒¹²</a:t>
            </a:r>
            <a:endParaRPr lang="en-US" sz="1150" dirty="0"/>
          </a:p>
          <a:p>
            <a:pPr marL="114300" indent="-114300">
              <a:lnSpc>
                <a:spcPct val="90000"/>
              </a:lnSpc>
              <a:spcAft>
                <a:spcPts val="200"/>
              </a:spcAft>
              <a:buSzPct val="100000"/>
              <a:buChar char="•"/>
            </a:pPr>
            <a:r>
              <a:rPr lang="en-US" sz="1150" dirty="0">
                <a:solidFill>
                  <a:srgbClr val="0B1220"/>
                </a:solidFill>
              </a:rPr>
              <a:t>Headache ≥8 d/mo: overuse risk; diary⁴</a:t>
            </a:r>
            <a:endParaRPr lang="en-US" sz="1150" dirty="0"/>
          </a:p>
        </p:txBody>
      </p:sp>
      <p:sp>
        <p:nvSpPr>
          <p:cNvPr id="64" name="Chevron"/>
          <p:cNvSpPr/>
          <p:nvPr/>
        </p:nvSpPr>
        <p:spPr>
          <a:xfrm rot="10800000">
            <a:off x="2388870" y="6438983"/>
            <a:ext cx="128016" cy="64008"/>
          </a:xfrm>
          <a:prstGeom prst="triangle">
            <a:avLst/>
          </a:prstGeom>
          <a:solidFill>
            <a:srgbClr val="CBD5E1"/>
          </a:solidFill>
          <a:ln/>
        </p:spPr>
      </p:sp>
      <p:sp>
        <p:nvSpPr>
          <p:cNvPr id="65" name="workup Vascular"/>
          <p:cNvSpPr/>
          <p:nvPr/>
        </p:nvSpPr>
        <p:spPr>
          <a:xfrm>
            <a:off x="4210812" y="5515445"/>
            <a:ext cx="3223260" cy="900678"/>
          </a:xfrm>
          <a:prstGeom prst="roundRect">
            <a:avLst>
              <a:gd name="adj" fmla="val 6091"/>
            </a:avLst>
          </a:prstGeom>
          <a:solidFill>
            <a:srgbClr val="0A6AA3">
              <a:alpha val="9000"/>
            </a:srgbClr>
          </a:solidFill>
          <a:ln/>
        </p:spPr>
      </p:sp>
      <p:sp>
        <p:nvSpPr>
          <p:cNvPr id="66" name="workup items Vascular"/>
          <p:cNvSpPr txBox="1"/>
          <p:nvPr/>
        </p:nvSpPr>
        <p:spPr>
          <a:xfrm>
            <a:off x="4279392" y="5584025"/>
            <a:ext cx="3086100" cy="76351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Alert, intact, CT ≤6 h negative: no SAH²</a:t>
            </a:r>
            <a:endParaRPr lang="en-US" sz="1150" dirty="0"/>
          </a:p>
          <a:p>
            <a:pPr marL="114300" indent="-114300">
              <a:lnSpc>
                <a:spcPct val="90000"/>
              </a:lnSpc>
              <a:spcAft>
                <a:spcPts val="200"/>
              </a:spcAft>
              <a:buSzPct val="100000"/>
              <a:buChar char="•"/>
            </a:pPr>
            <a:r>
              <a:rPr lang="en-US" sz="1150" dirty="0">
                <a:solidFill>
                  <a:srgbClr val="0B1220"/>
                </a:solidFill>
              </a:rPr>
              <a:t>CT &gt;6 h negative: LP or CTA²</a:t>
            </a:r>
            <a:endParaRPr lang="en-US" sz="1150" dirty="0"/>
          </a:p>
          <a:p>
            <a:pPr marL="114300" indent="-114300">
              <a:lnSpc>
                <a:spcPct val="90000"/>
              </a:lnSpc>
              <a:spcAft>
                <a:spcPts val="200"/>
              </a:spcAft>
              <a:buSzPct val="100000"/>
              <a:buChar char="•"/>
            </a:pPr>
            <a:r>
              <a:rPr lang="en-US" sz="1150" dirty="0">
                <a:solidFill>
                  <a:srgbClr val="0B1220"/>
                </a:solidFill>
              </a:rPr>
              <a:t>CTA head/neck; CT or MR venography¹²</a:t>
            </a:r>
            <a:endParaRPr lang="en-US" sz="1150" dirty="0"/>
          </a:p>
        </p:txBody>
      </p:sp>
      <p:sp>
        <p:nvSpPr>
          <p:cNvPr id="67" name="Chevron"/>
          <p:cNvSpPr/>
          <p:nvPr/>
        </p:nvSpPr>
        <p:spPr>
          <a:xfrm rot="10800000">
            <a:off x="5758434" y="6438983"/>
            <a:ext cx="128016" cy="64008"/>
          </a:xfrm>
          <a:prstGeom prst="triangle">
            <a:avLst/>
          </a:prstGeom>
          <a:solidFill>
            <a:srgbClr val="CBD5E1"/>
          </a:solidFill>
          <a:ln/>
        </p:spPr>
      </p:sp>
      <p:sp>
        <p:nvSpPr>
          <p:cNvPr id="68" name="workup Infection, inflammation"/>
          <p:cNvSpPr/>
          <p:nvPr/>
        </p:nvSpPr>
        <p:spPr>
          <a:xfrm>
            <a:off x="7580376" y="5515445"/>
            <a:ext cx="3223260" cy="900678"/>
          </a:xfrm>
          <a:prstGeom prst="roundRect">
            <a:avLst>
              <a:gd name="adj" fmla="val 6091"/>
            </a:avLst>
          </a:prstGeom>
          <a:solidFill>
            <a:srgbClr val="0A6AA3">
              <a:alpha val="9000"/>
            </a:srgbClr>
          </a:solidFill>
          <a:ln/>
        </p:spPr>
      </p:sp>
      <p:sp>
        <p:nvSpPr>
          <p:cNvPr id="69" name="workup items Infection, inflammation"/>
          <p:cNvSpPr txBox="1"/>
          <p:nvPr/>
        </p:nvSpPr>
        <p:spPr>
          <a:xfrm>
            <a:off x="7648956" y="5584025"/>
            <a:ext cx="3086100" cy="76351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Blood cultures, then LP¹¹</a:t>
            </a:r>
            <a:endParaRPr lang="en-US" sz="1150" dirty="0"/>
          </a:p>
          <a:p>
            <a:pPr marL="114300" indent="-114300">
              <a:lnSpc>
                <a:spcPct val="90000"/>
              </a:lnSpc>
              <a:spcAft>
                <a:spcPts val="200"/>
              </a:spcAft>
              <a:buSzPct val="100000"/>
              <a:buChar char="•"/>
            </a:pPr>
            <a:r>
              <a:rPr lang="en-US" sz="1150" dirty="0">
                <a:solidFill>
                  <a:srgbClr val="0B1220"/>
                </a:solidFill>
              </a:rPr>
              <a:t>CT 1st: focal, seizure, GCS &lt;10, immunosupp.¹¹</a:t>
            </a:r>
            <a:endParaRPr lang="en-US" sz="1150" dirty="0"/>
          </a:p>
          <a:p>
            <a:pPr marL="114300" indent="-114300">
              <a:lnSpc>
                <a:spcPct val="90000"/>
              </a:lnSpc>
              <a:spcAft>
                <a:spcPts val="200"/>
              </a:spcAft>
              <a:buSzPct val="100000"/>
              <a:buChar char="•"/>
            </a:pPr>
            <a:r>
              <a:rPr lang="en-US" sz="1150" dirty="0">
                <a:solidFill>
                  <a:srgbClr val="0B1220"/>
                </a:solidFill>
              </a:rPr>
              <a:t>ESR, CRP; temporal artery US or biopsy⁹</a:t>
            </a:r>
            <a:endParaRPr lang="en-US" sz="1150" dirty="0"/>
          </a:p>
        </p:txBody>
      </p:sp>
      <p:sp>
        <p:nvSpPr>
          <p:cNvPr id="70" name="Chevron"/>
          <p:cNvSpPr/>
          <p:nvPr/>
        </p:nvSpPr>
        <p:spPr>
          <a:xfrm rot="10800000">
            <a:off x="9127998" y="6438983"/>
            <a:ext cx="128016" cy="64008"/>
          </a:xfrm>
          <a:prstGeom prst="triangle">
            <a:avLst/>
          </a:prstGeom>
          <a:solidFill>
            <a:srgbClr val="CBD5E1"/>
          </a:solidFill>
          <a:ln/>
        </p:spPr>
      </p:sp>
      <p:sp>
        <p:nvSpPr>
          <p:cNvPr id="71" name="workup Mass or pressure"/>
          <p:cNvSpPr/>
          <p:nvPr/>
        </p:nvSpPr>
        <p:spPr>
          <a:xfrm>
            <a:off x="10949940" y="5515445"/>
            <a:ext cx="3223260" cy="900678"/>
          </a:xfrm>
          <a:prstGeom prst="roundRect">
            <a:avLst>
              <a:gd name="adj" fmla="val 6091"/>
            </a:avLst>
          </a:prstGeom>
          <a:solidFill>
            <a:srgbClr val="0A6AA3">
              <a:alpha val="9000"/>
            </a:srgbClr>
          </a:solidFill>
          <a:ln/>
        </p:spPr>
      </p:sp>
      <p:sp>
        <p:nvSpPr>
          <p:cNvPr id="72" name="workup items Mass or pressure"/>
          <p:cNvSpPr txBox="1"/>
          <p:nvPr/>
        </p:nvSpPr>
        <p:spPr>
          <a:xfrm>
            <a:off x="11018520" y="5584025"/>
            <a:ext cx="3086100" cy="76351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Abnormal exam: image (LR 5.3)⁶</a:t>
            </a:r>
            <a:endParaRPr lang="en-US" sz="1150" dirty="0"/>
          </a:p>
          <a:p>
            <a:pPr marL="114300" indent="-114300">
              <a:lnSpc>
                <a:spcPct val="90000"/>
              </a:lnSpc>
              <a:spcAft>
                <a:spcPts val="200"/>
              </a:spcAft>
              <a:buSzPct val="100000"/>
              <a:buChar char="•"/>
            </a:pPr>
            <a:r>
              <a:rPr lang="en-US" sz="1150" dirty="0">
                <a:solidFill>
                  <a:srgbClr val="0B1220"/>
                </a:solidFill>
              </a:rPr>
              <a:t>MRI with gadolinium¹</a:t>
            </a:r>
            <a:endParaRPr lang="en-US" sz="1150" dirty="0"/>
          </a:p>
          <a:p>
            <a:pPr marL="114300" indent="-114300">
              <a:lnSpc>
                <a:spcPct val="90000"/>
              </a:lnSpc>
              <a:spcAft>
                <a:spcPts val="200"/>
              </a:spcAft>
              <a:buSzPct val="100000"/>
              <a:buChar char="•"/>
            </a:pPr>
            <a:r>
              <a:rPr lang="en-US" sz="1150" dirty="0">
                <a:solidFill>
                  <a:srgbClr val="0B1220"/>
                </a:solidFill>
              </a:rPr>
              <a:t>LP opening pressure after imaging</a:t>
            </a:r>
            <a:endParaRPr lang="en-US" sz="1150" dirty="0"/>
          </a:p>
        </p:txBody>
      </p:sp>
      <p:sp>
        <p:nvSpPr>
          <p:cNvPr id="73" name="Chevron"/>
          <p:cNvSpPr/>
          <p:nvPr/>
        </p:nvSpPr>
        <p:spPr>
          <a:xfrm rot="10800000">
            <a:off x="12497562" y="6438983"/>
            <a:ext cx="128016" cy="64008"/>
          </a:xfrm>
          <a:prstGeom prst="triangle">
            <a:avLst/>
          </a:prstGeom>
          <a:solidFill>
            <a:srgbClr val="CBD5E1"/>
          </a:solidFill>
          <a:ln/>
        </p:spPr>
      </p:sp>
      <p:sp>
        <p:nvSpPr>
          <p:cNvPr id="74" name="Row label MANAGE"/>
          <p:cNvSpPr/>
          <p:nvPr/>
        </p:nvSpPr>
        <p:spPr>
          <a:xfrm>
            <a:off x="457200" y="6525851"/>
            <a:ext cx="292608" cy="1063669"/>
          </a:xfrm>
          <a:prstGeom prst="roundRect">
            <a:avLst>
              <a:gd name="adj" fmla="val 18750"/>
            </a:avLst>
          </a:prstGeom>
          <a:solidFill>
            <a:srgbClr val="067647"/>
          </a:solidFill>
          <a:ln/>
        </p:spPr>
      </p:sp>
      <p:sp>
        <p:nvSpPr>
          <p:cNvPr id="75" name="Row label text MANAGE"/>
          <p:cNvSpPr txBox="1"/>
          <p:nvPr/>
        </p:nvSpPr>
        <p:spPr>
          <a:xfrm rot="16200000">
            <a:off x="71669" y="6911381"/>
            <a:ext cx="1063669"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Primary"/>
          <p:cNvSpPr/>
          <p:nvPr/>
        </p:nvSpPr>
        <p:spPr>
          <a:xfrm>
            <a:off x="841248" y="6525851"/>
            <a:ext cx="3223260" cy="1063669"/>
          </a:xfrm>
          <a:prstGeom prst="roundRect">
            <a:avLst>
              <a:gd name="adj" fmla="val 5158"/>
            </a:avLst>
          </a:prstGeom>
          <a:solidFill>
            <a:srgbClr val="067647">
              <a:alpha val="9000"/>
            </a:srgbClr>
          </a:solidFill>
          <a:ln/>
        </p:spPr>
      </p:sp>
      <p:sp>
        <p:nvSpPr>
          <p:cNvPr id="77" name="management items Primary"/>
          <p:cNvSpPr txBox="1"/>
          <p:nvPr/>
        </p:nvSpPr>
        <p:spPr>
          <a:xfrm>
            <a:off x="909828" y="6594431"/>
            <a:ext cx="3086100" cy="92650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ED: IV prochlorperazine or GON block¹⁰</a:t>
            </a:r>
            <a:endParaRPr lang="en-US" sz="1150" dirty="0"/>
          </a:p>
          <a:p>
            <a:pPr marL="114300" indent="-114300">
              <a:lnSpc>
                <a:spcPct val="90000"/>
              </a:lnSpc>
              <a:spcAft>
                <a:spcPts val="200"/>
              </a:spcAft>
              <a:buSzPct val="100000"/>
              <a:buChar char="•"/>
            </a:pPr>
            <a:r>
              <a:rPr lang="en-US" sz="1150" dirty="0">
                <a:solidFill>
                  <a:srgbClr val="0B1220"/>
                </a:solidFill>
              </a:rPr>
              <a:t>Ketorolac, metoclopramide; no opioids¹⁰</a:t>
            </a:r>
            <a:endParaRPr lang="en-US" sz="1150" dirty="0"/>
          </a:p>
          <a:p>
            <a:pPr marL="114300" indent="-114300">
              <a:lnSpc>
                <a:spcPct val="90000"/>
              </a:lnSpc>
              <a:spcAft>
                <a:spcPts val="200"/>
              </a:spcAft>
              <a:buSzPct val="100000"/>
              <a:buChar char="•"/>
            </a:pPr>
            <a:r>
              <a:rPr lang="en-US" sz="1150" dirty="0">
                <a:solidFill>
                  <a:srgbClr val="0B1220"/>
                </a:solidFill>
              </a:rPr>
              <a:t>Acute drugs ≤2 d/wk; prevent if ≥4 bad d/mo⁴˒¹²</a:t>
            </a:r>
            <a:endParaRPr lang="en-US" sz="1150" dirty="0"/>
          </a:p>
        </p:txBody>
      </p:sp>
      <p:sp>
        <p:nvSpPr>
          <p:cNvPr id="78" name="management Vascular"/>
          <p:cNvSpPr/>
          <p:nvPr/>
        </p:nvSpPr>
        <p:spPr>
          <a:xfrm>
            <a:off x="4210812" y="6525851"/>
            <a:ext cx="3223260" cy="1063669"/>
          </a:xfrm>
          <a:prstGeom prst="roundRect">
            <a:avLst>
              <a:gd name="adj" fmla="val 5158"/>
            </a:avLst>
          </a:prstGeom>
          <a:solidFill>
            <a:srgbClr val="067647">
              <a:alpha val="9000"/>
            </a:srgbClr>
          </a:solidFill>
          <a:ln/>
        </p:spPr>
      </p:sp>
      <p:sp>
        <p:nvSpPr>
          <p:cNvPr id="79" name="management items Vascular"/>
          <p:cNvSpPr txBox="1"/>
          <p:nvPr/>
        </p:nvSpPr>
        <p:spPr>
          <a:xfrm>
            <a:off x="4279392" y="6594431"/>
            <a:ext cx="3086100" cy="92650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Neurosurgery; reverse anticoag; lower BP⁵˒¹²</a:t>
            </a:r>
            <a:endParaRPr lang="en-US" sz="1150" dirty="0"/>
          </a:p>
          <a:p>
            <a:pPr marL="114300" indent="-114300">
              <a:lnSpc>
                <a:spcPct val="90000"/>
              </a:lnSpc>
              <a:spcAft>
                <a:spcPts val="200"/>
              </a:spcAft>
              <a:buSzPct val="100000"/>
              <a:buChar char="•"/>
            </a:pPr>
            <a:r>
              <a:rPr lang="en-US" sz="1150" dirty="0">
                <a:solidFill>
                  <a:srgbClr val="0B1220"/>
                </a:solidFill>
              </a:rPr>
              <a:t>aSAH: oral nimodipine; secure aneurysm⁵</a:t>
            </a:r>
            <a:endParaRPr lang="en-US" sz="1150" dirty="0"/>
          </a:p>
          <a:p>
            <a:pPr marL="114300" indent="-114300">
              <a:lnSpc>
                <a:spcPct val="90000"/>
              </a:lnSpc>
              <a:spcAft>
                <a:spcPts val="200"/>
              </a:spcAft>
              <a:buSzPct val="100000"/>
              <a:buChar char="•"/>
            </a:pPr>
            <a:r>
              <a:rPr lang="en-US" sz="1150" dirty="0">
                <a:solidFill>
                  <a:srgbClr val="0B1220"/>
                </a:solidFill>
              </a:rPr>
              <a:t>CVT: anticoagulate even if bleed¹²</a:t>
            </a:r>
            <a:endParaRPr lang="en-US" sz="1150" dirty="0"/>
          </a:p>
        </p:txBody>
      </p:sp>
      <p:sp>
        <p:nvSpPr>
          <p:cNvPr id="80" name="management Infection, inflammation"/>
          <p:cNvSpPr/>
          <p:nvPr/>
        </p:nvSpPr>
        <p:spPr>
          <a:xfrm>
            <a:off x="7580376" y="6525851"/>
            <a:ext cx="3223260" cy="1063669"/>
          </a:xfrm>
          <a:prstGeom prst="roundRect">
            <a:avLst>
              <a:gd name="adj" fmla="val 5158"/>
            </a:avLst>
          </a:prstGeom>
          <a:solidFill>
            <a:srgbClr val="067647">
              <a:alpha val="9000"/>
            </a:srgbClr>
          </a:solidFill>
          <a:ln/>
        </p:spPr>
      </p:sp>
      <p:sp>
        <p:nvSpPr>
          <p:cNvPr id="81" name="management items Infection, inflammation"/>
          <p:cNvSpPr txBox="1"/>
          <p:nvPr/>
        </p:nvSpPr>
        <p:spPr>
          <a:xfrm>
            <a:off x="7648956" y="6594431"/>
            <a:ext cx="3086100" cy="92650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Antibiotics + dexamethasone ± acyclovir¹¹</a:t>
            </a:r>
            <a:endParaRPr lang="en-US" sz="1150" dirty="0"/>
          </a:p>
          <a:p>
            <a:pPr marL="114300" indent="-114300">
              <a:lnSpc>
                <a:spcPct val="90000"/>
              </a:lnSpc>
              <a:spcAft>
                <a:spcPts val="200"/>
              </a:spcAft>
              <a:buSzPct val="100000"/>
              <a:buChar char="•"/>
            </a:pPr>
            <a:r>
              <a:rPr lang="en-US" sz="1150" dirty="0">
                <a:solidFill>
                  <a:srgbClr val="0B1220"/>
                </a:solidFill>
              </a:rPr>
              <a:t>GCA: prednisone 40–60 mg now; rheum ≤24 h⁷</a:t>
            </a:r>
            <a:endParaRPr lang="en-US" sz="1150" dirty="0"/>
          </a:p>
          <a:p>
            <a:pPr marL="114300" indent="-114300">
              <a:lnSpc>
                <a:spcPct val="90000"/>
              </a:lnSpc>
              <a:spcAft>
                <a:spcPts val="200"/>
              </a:spcAft>
              <a:buSzPct val="100000"/>
              <a:buChar char="•"/>
            </a:pPr>
            <a:r>
              <a:rPr lang="en-US" sz="1150" dirty="0">
                <a:solidFill>
                  <a:srgbClr val="0B1220"/>
                </a:solidFill>
              </a:rPr>
              <a:t>GCA with vision loss: emergency⁷</a:t>
            </a:r>
            <a:endParaRPr lang="en-US" sz="1150" dirty="0"/>
          </a:p>
        </p:txBody>
      </p:sp>
      <p:sp>
        <p:nvSpPr>
          <p:cNvPr id="82" name="management Mass or pressure"/>
          <p:cNvSpPr/>
          <p:nvPr/>
        </p:nvSpPr>
        <p:spPr>
          <a:xfrm>
            <a:off x="10949940" y="6525851"/>
            <a:ext cx="3223260" cy="1063669"/>
          </a:xfrm>
          <a:prstGeom prst="roundRect">
            <a:avLst>
              <a:gd name="adj" fmla="val 5158"/>
            </a:avLst>
          </a:prstGeom>
          <a:solidFill>
            <a:srgbClr val="067647">
              <a:alpha val="9000"/>
            </a:srgbClr>
          </a:solidFill>
          <a:ln/>
        </p:spPr>
      </p:sp>
      <p:sp>
        <p:nvSpPr>
          <p:cNvPr id="83" name="management items Mass or pressure"/>
          <p:cNvSpPr txBox="1"/>
          <p:nvPr/>
        </p:nvSpPr>
        <p:spPr>
          <a:xfrm>
            <a:off x="11018520" y="6594431"/>
            <a:ext cx="3086100" cy="926509"/>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HOB 30–45°, osmotherapy, neurosurgery¹²</a:t>
            </a:r>
            <a:endParaRPr lang="en-US" sz="1150" dirty="0"/>
          </a:p>
          <a:p>
            <a:pPr marL="114300" indent="-114300">
              <a:lnSpc>
                <a:spcPct val="90000"/>
              </a:lnSpc>
              <a:spcAft>
                <a:spcPts val="200"/>
              </a:spcAft>
              <a:buSzPct val="100000"/>
              <a:buChar char="•"/>
            </a:pPr>
            <a:r>
              <a:rPr lang="en-US" sz="1150" dirty="0">
                <a:solidFill>
                  <a:srgbClr val="0B1220"/>
                </a:solidFill>
              </a:rPr>
              <a:t>Tumour edema: dexamethasone¹²</a:t>
            </a:r>
            <a:endParaRPr lang="en-US" sz="1150" dirty="0"/>
          </a:p>
        </p:txBody>
      </p:sp>
      <p:pic>
        <p:nvPicPr>
          <p:cNvPr id="84"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5" name="Brand"/>
          <p:cNvSpPr txBox="1"/>
          <p:nvPr/>
        </p:nvSpPr>
        <p:spPr>
          <a:xfrm>
            <a:off x="731520" y="7717536"/>
            <a:ext cx="2075243"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stethopedia.ca/approach/headache</a:t>
            </a:r>
            <a:endParaRPr lang="en-US" sz="900" dirty="0"/>
          </a:p>
        </p:txBody>
      </p:sp>
      <p:sp>
        <p:nvSpPr>
          <p:cNvPr id="86" name="Evidence"/>
          <p:cNvSpPr txBox="1"/>
          <p:nvPr/>
        </p:nvSpPr>
        <p:spPr>
          <a:xfrm>
            <a:off x="3126803" y="7717536"/>
            <a:ext cx="11046397"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Do 2019, Neurology</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Godwin 2019, Ann Emerg Med</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Perry 2013, JAMA</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Medrea 2024, Can J Neurol Sci</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Hoh 2023, Stroke</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Detsky 2006, JAMA</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Mukhtyar 2026, Ann Rheum Dis</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Smetana 2002, JAMA</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Dejaco 2024, Ann Rheum Dis</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Robblee 2026, Headache</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¹¹ van de Beek 2016, Clin Microbiol Infect</a:t>
            </a:r>
            <a:pPr indent="0" marL="0">
              <a:buNone/>
            </a:pPr>
            <a:r>
              <a:rPr lang="en-US" sz="850" dirty="0">
                <a:solidFill>
                  <a:srgbClr val="64748B"/>
                </a:solidFill>
              </a:rPr>
              <a:t>   </a:t>
            </a:r>
            <a:pPr indent="0" marL="0">
              <a:buNone/>
            </a:pPr>
            <a:r>
              <a:rPr lang="en-US" sz="850" dirty="0">
                <a:solidFill>
                  <a:srgbClr val="64748B"/>
                </a:solidFill>
              </a:rPr>
              <a:t>¹² Manual 2024–25, pp. 195, 197–198</a:t>
            </a:r>
            <a:endParaRPr lang="en-US" sz="8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Weakness</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NEUROLOGY &amp; MENTAL STATUS</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382822"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NNT 2.6</a:t>
            </a:r>
            <a:endParaRPr lang="en-US" sz="2600" dirty="0"/>
          </a:p>
        </p:txBody>
      </p:sp>
      <p:sp>
        <p:nvSpPr>
          <p:cNvPr id="6" name="Key rule text"/>
          <p:cNvSpPr txBox="1"/>
          <p:nvPr/>
        </p:nvSpPr>
        <p:spPr>
          <a:xfrm>
            <a:off x="10106198" y="301752"/>
            <a:ext cx="3938986"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Thrombectomy for LVO (HERMES)⁴</a:t>
            </a:r>
            <a:endParaRPr lang="en-US" sz="850" dirty="0"/>
          </a:p>
          <a:p>
            <a:pPr indent="0" marL="0">
              <a:buNone/>
            </a:pPr>
            <a:r>
              <a:rPr lang="en-US" sz="1050" dirty="0">
                <a:solidFill>
                  <a:srgbClr val="334155"/>
                </a:solidFill>
              </a:rPr>
              <a:t>to cut 90-day disability by ≥1 mRS level in anterior LVO stroke</a:t>
            </a:r>
            <a:endParaRPr lang="en-US" sz="850" dirty="0"/>
          </a:p>
        </p:txBody>
      </p:sp>
      <p:sp>
        <p:nvSpPr>
          <p:cNvPr id="7" name="Presentation"/>
          <p:cNvSpPr/>
          <p:nvPr/>
        </p:nvSpPr>
        <p:spPr>
          <a:xfrm>
            <a:off x="457200" y="1261872"/>
            <a:ext cx="1783080" cy="1349299"/>
          </a:xfrm>
          <a:prstGeom prst="roundRect">
            <a:avLst>
              <a:gd name="adj" fmla="val 4744"/>
            </a:avLst>
          </a:prstGeom>
          <a:solidFill>
            <a:srgbClr val="0B2540"/>
          </a:solidFill>
          <a:ln w="12700">
            <a:solidFill>
              <a:srgbClr val="0B2540"/>
            </a:solidFill>
          </a:ln>
        </p:spPr>
        <p:txBody>
          <a:bodyPr wrap="square" lIns="68580" tIns="68580" rIns="68580" bIns="68580" rtlCol="0" anchor="ctr"/>
          <a:lstStyle/>
          <a:p>
            <a:pPr algn="l" indent="0" marL="0">
              <a:buNone/>
            </a:pPr>
            <a:r>
              <a:rPr lang="en-US" sz="1150" b="1" dirty="0">
                <a:solidFill>
                  <a:srgbClr val="FFFFFF"/>
                </a:solidFill>
              </a:rPr>
              <a:t>Weakness: true loss of power, not fatigue or pain-limited effort</a:t>
            </a:r>
            <a:endParaRPr lang="en-US" sz="1150" dirty="0"/>
          </a:p>
        </p:txBody>
      </p:sp>
      <p:sp>
        <p:nvSpPr>
          <p:cNvPr id="8" name="Step 1"/>
          <p:cNvSpPr/>
          <p:nvPr/>
        </p:nvSpPr>
        <p:spPr>
          <a:xfrm>
            <a:off x="2514600" y="1261872"/>
            <a:ext cx="2057400" cy="1349299"/>
          </a:xfrm>
          <a:prstGeom prst="roundRect">
            <a:avLst>
              <a:gd name="adj" fmla="val 4744"/>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Tempo, last known well; UMN vs LMN signs, pattern, sensory level, bulbar signs¹¹</a:t>
            </a:r>
            <a:endParaRPr lang="en-US" sz="1150" dirty="0"/>
          </a:p>
        </p:txBody>
      </p:sp>
      <p:sp>
        <p:nvSpPr>
          <p:cNvPr id="9" name="Step 2"/>
          <p:cNvSpPr/>
          <p:nvPr/>
        </p:nvSpPr>
        <p:spPr>
          <a:xfrm>
            <a:off x="4846320" y="1261872"/>
            <a:ext cx="2057400" cy="1349299"/>
          </a:xfrm>
          <a:prstGeom prst="roundRect">
            <a:avLst>
              <a:gd name="adj" fmla="val 4744"/>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Glucose, K, Ca, Mg, PO4, CK, ECG; serial VC and NIF if LMN, NMJ or bulbar⁵˒¹¹</a:t>
            </a:r>
            <a:endParaRPr lang="en-US" sz="1150" dirty="0"/>
          </a:p>
        </p:txBody>
      </p:sp>
      <p:sp>
        <p:nvSpPr>
          <p:cNvPr id="10" name="Decision"/>
          <p:cNvSpPr/>
          <p:nvPr/>
        </p:nvSpPr>
        <p:spPr>
          <a:xfrm>
            <a:off x="7178040" y="1261872"/>
            <a:ext cx="1463040" cy="1349299"/>
          </a:xfrm>
          <a:prstGeom prst="roundRect">
            <a:avLst>
              <a:gd name="adj" fmla="val 4744"/>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50" b="1" dirty="0">
                <a:solidFill>
                  <a:srgbClr val="075A8C"/>
                </a:solidFill>
                <a:latin typeface="Poppins" pitchFamily="34" charset="0"/>
                <a:ea typeface="Poppins" pitchFamily="34" charset="-122"/>
                <a:cs typeface="Poppins" pitchFamily="34" charset="-120"/>
              </a:rPr>
              <a:t>Stroke, cord or breathing threat?</a:t>
            </a:r>
            <a:endParaRPr lang="en-US" sz="1150" dirty="0"/>
          </a:p>
        </p:txBody>
      </p:sp>
      <p:sp>
        <p:nvSpPr>
          <p:cNvPr id="11" name="Arrow"/>
          <p:cNvSpPr/>
          <p:nvPr/>
        </p:nvSpPr>
        <p:spPr>
          <a:xfrm>
            <a:off x="2276856" y="1936521"/>
            <a:ext cx="201168" cy="0"/>
          </a:xfrm>
          <a:prstGeom prst="line">
            <a:avLst/>
          </a:prstGeom>
          <a:noFill/>
          <a:ln w="19050">
            <a:solidFill>
              <a:srgbClr val="CBD5E1"/>
            </a:solidFill>
            <a:prstDash val="solid"/>
            <a:tailEnd type="triangle"/>
          </a:ln>
        </p:spPr>
      </p:sp>
      <p:sp>
        <p:nvSpPr>
          <p:cNvPr id="12" name="Arrow"/>
          <p:cNvSpPr/>
          <p:nvPr/>
        </p:nvSpPr>
        <p:spPr>
          <a:xfrm>
            <a:off x="4608576" y="1936521"/>
            <a:ext cx="201168" cy="0"/>
          </a:xfrm>
          <a:prstGeom prst="line">
            <a:avLst/>
          </a:prstGeom>
          <a:noFill/>
          <a:ln w="19050">
            <a:solidFill>
              <a:srgbClr val="CBD5E1"/>
            </a:solidFill>
            <a:prstDash val="solid"/>
            <a:tailEnd type="triangle"/>
          </a:ln>
        </p:spPr>
      </p:sp>
      <p:sp>
        <p:nvSpPr>
          <p:cNvPr id="13" name="Arrow"/>
          <p:cNvSpPr/>
          <p:nvPr/>
        </p:nvSpPr>
        <p:spPr>
          <a:xfrm>
            <a:off x="6940296" y="1936521"/>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349299"/>
          </a:xfrm>
          <a:prstGeom prst="roundRect">
            <a:avLst>
              <a:gd name="adj" fmla="val 4744"/>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26136"/>
          </a:xfrm>
          <a:prstGeom prst="roundRect">
            <a:avLst>
              <a:gd name="adj" fmla="val 19626"/>
            </a:avLst>
          </a:prstGeom>
          <a:solidFill>
            <a:srgbClr val="B42318"/>
          </a:solidFill>
          <a:ln w="15875">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Emergency: code stroke, spine MRI or ICU²˒¹⁰˒¹¹</a:t>
            </a:r>
            <a:endParaRPr lang="en-US" sz="1200" dirty="0"/>
          </a:p>
        </p:txBody>
      </p:sp>
      <p:sp>
        <p:nvSpPr>
          <p:cNvPr id="16" name="Red flag items 1"/>
          <p:cNvSpPr txBox="1"/>
          <p:nvPr/>
        </p:nvSpPr>
        <p:spPr>
          <a:xfrm>
            <a:off x="8983980" y="1633728"/>
            <a:ext cx="250545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Sudden face, arm, speech deficit¹</a:t>
            </a:r>
            <a:endParaRPr lang="en-US" sz="1100" dirty="0"/>
          </a:p>
          <a:p>
            <a:pPr marL="114300" indent="-114300">
              <a:lnSpc>
                <a:spcPct val="90000"/>
              </a:lnSpc>
              <a:spcAft>
                <a:spcPts val="150"/>
              </a:spcAft>
              <a:buSzPct val="100000"/>
              <a:buChar char="•"/>
            </a:pPr>
            <a:r>
              <a:rPr lang="en-US" sz="1100" dirty="0">
                <a:solidFill>
                  <a:srgbClr val="0B1220"/>
                </a:solidFill>
              </a:rPr>
              <a:t>Sensory level, saddle loss, retention</a:t>
            </a:r>
            <a:endParaRPr lang="en-US" sz="1100" dirty="0"/>
          </a:p>
          <a:p>
            <a:pPr marL="114300" indent="-114300">
              <a:lnSpc>
                <a:spcPct val="90000"/>
              </a:lnSpc>
              <a:spcAft>
                <a:spcPts val="150"/>
              </a:spcAft>
              <a:buSzPct val="100000"/>
              <a:buChar char="•"/>
            </a:pPr>
            <a:r>
              <a:rPr lang="en-US" sz="1100" dirty="0">
                <a:solidFill>
                  <a:srgbClr val="0B1220"/>
                </a:solidFill>
              </a:rPr>
              <a:t>VC &lt;20 mL/kg or weak NIF⁵</a:t>
            </a:r>
            <a:endParaRPr lang="en-US" sz="1100" dirty="0"/>
          </a:p>
        </p:txBody>
      </p:sp>
      <p:sp>
        <p:nvSpPr>
          <p:cNvPr id="17" name="Red flag items 2"/>
          <p:cNvSpPr txBox="1"/>
          <p:nvPr/>
        </p:nvSpPr>
        <p:spPr>
          <a:xfrm>
            <a:off x="11599164" y="1633728"/>
            <a:ext cx="250545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Bulbar signs, dyspnea, weak cough</a:t>
            </a:r>
            <a:endParaRPr lang="en-US" sz="1100" dirty="0"/>
          </a:p>
          <a:p>
            <a:pPr marL="114300" indent="-114300">
              <a:lnSpc>
                <a:spcPct val="90000"/>
              </a:lnSpc>
              <a:spcAft>
                <a:spcPts val="150"/>
              </a:spcAft>
              <a:buSzPct val="100000"/>
              <a:buChar char="•"/>
            </a:pPr>
            <a:r>
              <a:rPr lang="en-US" sz="1100" dirty="0">
                <a:solidFill>
                  <a:srgbClr val="0B1220"/>
                </a:solidFill>
              </a:rPr>
              <a:t>Rapid ascending weakness</a:t>
            </a:r>
            <a:endParaRPr lang="en-US" sz="1100" dirty="0"/>
          </a:p>
          <a:p>
            <a:pPr marL="114300" indent="-114300">
              <a:lnSpc>
                <a:spcPct val="90000"/>
              </a:lnSpc>
              <a:spcAft>
                <a:spcPts val="150"/>
              </a:spcAft>
              <a:buSzPct val="100000"/>
              <a:buChar char="•"/>
            </a:pPr>
            <a:r>
              <a:rPr lang="en-US" sz="1100" dirty="0">
                <a:solidFill>
                  <a:srgbClr val="0B1220"/>
                </a:solidFill>
              </a:rPr>
              <a:t>Flaccid; peaked T or U waves</a:t>
            </a:r>
            <a:endParaRPr lang="en-US" sz="1100" dirty="0"/>
          </a:p>
        </p:txBody>
      </p:sp>
      <p:sp>
        <p:nvSpPr>
          <p:cNvPr id="18" name="Red flag action"/>
          <p:cNvSpPr txBox="1"/>
          <p:nvPr/>
        </p:nvSpPr>
        <p:spPr>
          <a:xfrm>
            <a:off x="8983980" y="2387651"/>
            <a:ext cx="5120640" cy="173228"/>
          </a:xfrm>
          <a:prstGeom prst="rect">
            <a:avLst/>
          </a:prstGeom>
          <a:noFill/>
          <a:ln/>
        </p:spPr>
        <p:txBody>
          <a:bodyPr wrap="square" lIns="0" tIns="0" rIns="0" bIns="0" rtlCol="0" anchor="b"/>
          <a:lstStyle/>
          <a:p>
            <a:pPr indent="0" marL="0">
              <a:buNone/>
            </a:pPr>
            <a:r>
              <a:rPr lang="en-US" sz="1100" b="1" dirty="0">
                <a:solidFill>
                  <a:srgbClr val="B42318"/>
                </a:solidFill>
              </a:rPr>
              <a:t>→ Stroke: glucose, CT + CTA; cord: stat MRI spine; failing VC: ICU²˒¹⁰</a:t>
            </a:r>
            <a:endParaRPr lang="en-US" sz="1100" dirty="0"/>
          </a:p>
        </p:txBody>
      </p:sp>
      <p:sp>
        <p:nvSpPr>
          <p:cNvPr id="19" name="Yes arrow"/>
          <p:cNvSpPr/>
          <p:nvPr/>
        </p:nvSpPr>
        <p:spPr>
          <a:xfrm>
            <a:off x="8677656" y="1936521"/>
            <a:ext cx="201168" cy="0"/>
          </a:xfrm>
          <a:prstGeom prst="line">
            <a:avLst/>
          </a:prstGeom>
          <a:noFill/>
          <a:ln w="22225">
            <a:solidFill>
              <a:srgbClr val="B42318"/>
            </a:solidFill>
            <a:prstDash val="solid"/>
            <a:tailEnd type="triangle"/>
          </a:ln>
        </p:spPr>
      </p:sp>
      <p:sp>
        <p:nvSpPr>
          <p:cNvPr id="20" name="Yes label"/>
          <p:cNvSpPr txBox="1"/>
          <p:nvPr/>
        </p:nvSpPr>
        <p:spPr>
          <a:xfrm>
            <a:off x="8641080" y="1717065"/>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611171"/>
            <a:ext cx="0" cy="438912"/>
          </a:xfrm>
          <a:prstGeom prst="line">
            <a:avLst/>
          </a:prstGeom>
          <a:noFill/>
          <a:ln w="19050">
            <a:solidFill>
              <a:srgbClr val="CBD5E1"/>
            </a:solidFill>
            <a:prstDash val="solid"/>
          </a:ln>
        </p:spPr>
      </p:sp>
      <p:sp>
        <p:nvSpPr>
          <p:cNvPr id="22" name="Bus"/>
          <p:cNvSpPr/>
          <p:nvPr/>
        </p:nvSpPr>
        <p:spPr>
          <a:xfrm>
            <a:off x="2452878" y="3050083"/>
            <a:ext cx="10108692" cy="0"/>
          </a:xfrm>
          <a:prstGeom prst="line">
            <a:avLst/>
          </a:prstGeom>
          <a:noFill/>
          <a:ln w="19050">
            <a:solidFill>
              <a:srgbClr val="CBD5E1"/>
            </a:solidFill>
            <a:prstDash val="solid"/>
          </a:ln>
        </p:spPr>
      </p:sp>
      <p:sp>
        <p:nvSpPr>
          <p:cNvPr id="23" name="Arrow"/>
          <p:cNvSpPr/>
          <p:nvPr/>
        </p:nvSpPr>
        <p:spPr>
          <a:xfrm>
            <a:off x="2452878" y="3050083"/>
            <a:ext cx="0" cy="155448"/>
          </a:xfrm>
          <a:prstGeom prst="line">
            <a:avLst/>
          </a:prstGeom>
          <a:noFill/>
          <a:ln w="19050">
            <a:solidFill>
              <a:srgbClr val="CBD5E1"/>
            </a:solidFill>
            <a:prstDash val="solid"/>
            <a:tailEnd type="triangle"/>
          </a:ln>
        </p:spPr>
      </p:sp>
      <p:sp>
        <p:nvSpPr>
          <p:cNvPr id="24" name="Arrow"/>
          <p:cNvSpPr/>
          <p:nvPr/>
        </p:nvSpPr>
        <p:spPr>
          <a:xfrm>
            <a:off x="5822442" y="3050083"/>
            <a:ext cx="0" cy="155448"/>
          </a:xfrm>
          <a:prstGeom prst="line">
            <a:avLst/>
          </a:prstGeom>
          <a:noFill/>
          <a:ln w="19050">
            <a:solidFill>
              <a:srgbClr val="CBD5E1"/>
            </a:solidFill>
            <a:prstDash val="solid"/>
            <a:tailEnd type="triangle"/>
          </a:ln>
        </p:spPr>
      </p:sp>
      <p:sp>
        <p:nvSpPr>
          <p:cNvPr id="25" name="Arrow"/>
          <p:cNvSpPr/>
          <p:nvPr/>
        </p:nvSpPr>
        <p:spPr>
          <a:xfrm>
            <a:off x="9192006" y="3050083"/>
            <a:ext cx="0" cy="155448"/>
          </a:xfrm>
          <a:prstGeom prst="line">
            <a:avLst/>
          </a:prstGeom>
          <a:noFill/>
          <a:ln w="19050">
            <a:solidFill>
              <a:srgbClr val="CBD5E1"/>
            </a:solidFill>
            <a:prstDash val="solid"/>
            <a:tailEnd type="triangle"/>
          </a:ln>
        </p:spPr>
      </p:sp>
      <p:sp>
        <p:nvSpPr>
          <p:cNvPr id="26" name="Arrow"/>
          <p:cNvSpPr/>
          <p:nvPr/>
        </p:nvSpPr>
        <p:spPr>
          <a:xfrm>
            <a:off x="12561570" y="3050083"/>
            <a:ext cx="0" cy="155448"/>
          </a:xfrm>
          <a:prstGeom prst="line">
            <a:avLst/>
          </a:prstGeom>
          <a:noFill/>
          <a:ln w="19050">
            <a:solidFill>
              <a:srgbClr val="CBD5E1"/>
            </a:solidFill>
            <a:prstDash val="solid"/>
            <a:tailEnd type="triangle"/>
          </a:ln>
        </p:spPr>
      </p:sp>
      <p:sp>
        <p:nvSpPr>
          <p:cNvPr id="27" name="Branch question"/>
          <p:cNvSpPr/>
          <p:nvPr/>
        </p:nvSpPr>
        <p:spPr>
          <a:xfrm>
            <a:off x="6853022" y="2720899"/>
            <a:ext cx="2113076"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00" b="1" dirty="0">
                <a:solidFill>
                  <a:srgbClr val="075A8C"/>
                </a:solidFill>
              </a:rPr>
              <a:t>If not: where is the lesion?</a:t>
            </a:r>
            <a:endParaRPr lang="en-US" sz="1100" dirty="0"/>
          </a:p>
        </p:txBody>
      </p:sp>
      <p:sp>
        <p:nvSpPr>
          <p:cNvPr id="28" name="Branch Brain (UMN)"/>
          <p:cNvSpPr/>
          <p:nvPr/>
        </p:nvSpPr>
        <p:spPr>
          <a:xfrm>
            <a:off x="841248" y="3232963"/>
            <a:ext cx="3223260" cy="515112"/>
          </a:xfrm>
          <a:prstGeom prst="roundRect">
            <a:avLst>
              <a:gd name="adj" fmla="val 124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Brain (UMN)</a:t>
            </a:r>
            <a:pPr indent="0" marL="0">
              <a:buNone/>
            </a:pPr>
            <a:r>
              <a:rPr lang="en-US" sz="1000" dirty="0">
                <a:solidFill>
                  <a:srgbClr val="FFFFFF"/>
                </a:solidFill>
              </a:rPr>
              <a:t>  sudden, focal</a:t>
            </a:r>
            <a:endParaRPr lang="en-US" sz="1200" dirty="0"/>
          </a:p>
        </p:txBody>
      </p:sp>
      <p:sp>
        <p:nvSpPr>
          <p:cNvPr id="29" name="Branch Spinal cord, cauda equina"/>
          <p:cNvSpPr/>
          <p:nvPr/>
        </p:nvSpPr>
        <p:spPr>
          <a:xfrm>
            <a:off x="4210812" y="3232963"/>
            <a:ext cx="3223260" cy="515112"/>
          </a:xfrm>
          <a:prstGeom prst="roundRect">
            <a:avLst>
              <a:gd name="adj" fmla="val 124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Spinal cord, cauda equina</a:t>
            </a:r>
            <a:pPr indent="0" marL="0">
              <a:buNone/>
            </a:pPr>
            <a:r>
              <a:rPr lang="en-US" sz="1000" dirty="0">
                <a:solidFill>
                  <a:srgbClr val="FFFFFF"/>
                </a:solidFill>
              </a:rPr>
              <a:t>  level, saddle</a:t>
            </a:r>
            <a:endParaRPr lang="en-US" sz="1200" dirty="0"/>
          </a:p>
        </p:txBody>
      </p:sp>
      <p:sp>
        <p:nvSpPr>
          <p:cNvPr id="30" name="Branch Horn, root and nerve"/>
          <p:cNvSpPr/>
          <p:nvPr/>
        </p:nvSpPr>
        <p:spPr>
          <a:xfrm>
            <a:off x="7580376" y="3232963"/>
            <a:ext cx="3223260" cy="515112"/>
          </a:xfrm>
          <a:prstGeom prst="roundRect">
            <a:avLst>
              <a:gd name="adj" fmla="val 124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Horn, root and nerve</a:t>
            </a:r>
            <a:pPr indent="0" marL="0">
              <a:buNone/>
            </a:pPr>
            <a:r>
              <a:rPr lang="en-US" sz="1000" dirty="0">
                <a:solidFill>
                  <a:srgbClr val="FFFFFF"/>
                </a:solidFill>
              </a:rPr>
              <a:t>  LMN signs</a:t>
            </a:r>
            <a:endParaRPr lang="en-US" sz="1200" dirty="0"/>
          </a:p>
        </p:txBody>
      </p:sp>
      <p:sp>
        <p:nvSpPr>
          <p:cNvPr id="31" name="Branch Junction and muscle"/>
          <p:cNvSpPr/>
          <p:nvPr/>
        </p:nvSpPr>
        <p:spPr>
          <a:xfrm>
            <a:off x="10949940" y="3232963"/>
            <a:ext cx="3223260" cy="515112"/>
          </a:xfrm>
          <a:prstGeom prst="roundRect">
            <a:avLst>
              <a:gd name="adj" fmla="val 124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Junction and muscle</a:t>
            </a:r>
            <a:pPr indent="0" marL="0">
              <a:buNone/>
            </a:pPr>
            <a:r>
              <a:rPr lang="en-US" sz="1000" dirty="0">
                <a:solidFill>
                  <a:srgbClr val="FFFFFF"/>
                </a:solidFill>
              </a:rPr>
              <a:t>  proximal</a:t>
            </a:r>
            <a:endParaRPr lang="en-US" sz="1200" dirty="0"/>
          </a:p>
        </p:txBody>
      </p:sp>
      <p:sp>
        <p:nvSpPr>
          <p:cNvPr id="32" name="Row label CAUSES"/>
          <p:cNvSpPr/>
          <p:nvPr/>
        </p:nvSpPr>
        <p:spPr>
          <a:xfrm>
            <a:off x="457200" y="3839515"/>
            <a:ext cx="292608" cy="732961"/>
          </a:xfrm>
          <a:prstGeom prst="roundRect">
            <a:avLst>
              <a:gd name="adj" fmla="val 18750"/>
            </a:avLst>
          </a:prstGeom>
          <a:solidFill>
            <a:srgbClr val="0B2540"/>
          </a:solidFill>
          <a:ln/>
        </p:spPr>
      </p:sp>
      <p:sp>
        <p:nvSpPr>
          <p:cNvPr id="33" name="Row label text CAUSES"/>
          <p:cNvSpPr txBox="1"/>
          <p:nvPr/>
        </p:nvSpPr>
        <p:spPr>
          <a:xfrm rot="16200000">
            <a:off x="237023" y="4059692"/>
            <a:ext cx="732961"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Brain (UMN)"/>
          <p:cNvSpPr/>
          <p:nvPr/>
        </p:nvSpPr>
        <p:spPr>
          <a:xfrm>
            <a:off x="841248" y="3839515"/>
            <a:ext cx="3223260" cy="732961"/>
          </a:xfrm>
          <a:prstGeom prst="roundRect">
            <a:avLst>
              <a:gd name="adj" fmla="val 7485"/>
            </a:avLst>
          </a:prstGeom>
          <a:solidFill>
            <a:srgbClr val="FFFFFF"/>
          </a:solidFill>
          <a:ln w="9525">
            <a:solidFill>
              <a:srgbClr val="CBD5E1"/>
            </a:solidFill>
            <a:prstDash val="solid"/>
          </a:ln>
        </p:spPr>
      </p:sp>
      <p:sp>
        <p:nvSpPr>
          <p:cNvPr id="35" name="causes items Brain (UMN)"/>
          <p:cNvSpPr txBox="1"/>
          <p:nvPr/>
        </p:nvSpPr>
        <p:spPr>
          <a:xfrm>
            <a:off x="909828" y="3908095"/>
            <a:ext cx="3086100" cy="5958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Ischemic stroke</a:t>
            </a:r>
            <a:endParaRPr lang="en-US" sz="1150" dirty="0"/>
          </a:p>
          <a:p>
            <a:pPr marL="114300" indent="-114300">
              <a:lnSpc>
                <a:spcPct val="90000"/>
              </a:lnSpc>
              <a:spcAft>
                <a:spcPts val="200"/>
              </a:spcAft>
              <a:buSzPct val="100000"/>
              <a:buChar char="•"/>
            </a:pPr>
            <a:r>
              <a:rPr lang="en-US" sz="1150" b="1" dirty="0">
                <a:solidFill>
                  <a:srgbClr val="B42318"/>
                </a:solidFill>
              </a:rPr>
              <a:t>Intracerebral hemorrhage</a:t>
            </a:r>
            <a:endParaRPr lang="en-US" sz="1150" dirty="0"/>
          </a:p>
          <a:p>
            <a:pPr marL="114300" indent="-114300">
              <a:lnSpc>
                <a:spcPct val="90000"/>
              </a:lnSpc>
              <a:spcAft>
                <a:spcPts val="200"/>
              </a:spcAft>
              <a:buSzPct val="100000"/>
              <a:buChar char="•"/>
            </a:pPr>
            <a:r>
              <a:rPr lang="en-US" sz="1150" dirty="0">
                <a:solidFill>
                  <a:srgbClr val="0B1220"/>
                </a:solidFill>
              </a:rPr>
              <a:t>Tumour, abscess, MS; Todd paresis</a:t>
            </a:r>
            <a:endParaRPr lang="en-US" sz="1150" dirty="0"/>
          </a:p>
        </p:txBody>
      </p:sp>
      <p:sp>
        <p:nvSpPr>
          <p:cNvPr id="36" name="Chevron"/>
          <p:cNvSpPr/>
          <p:nvPr/>
        </p:nvSpPr>
        <p:spPr>
          <a:xfrm rot="10800000">
            <a:off x="2388870" y="4595336"/>
            <a:ext cx="128016" cy="64008"/>
          </a:xfrm>
          <a:prstGeom prst="triangle">
            <a:avLst/>
          </a:prstGeom>
          <a:solidFill>
            <a:srgbClr val="CBD5E1"/>
          </a:solidFill>
          <a:ln/>
        </p:spPr>
      </p:sp>
      <p:sp>
        <p:nvSpPr>
          <p:cNvPr id="37" name="causes Spinal cord, cauda equina"/>
          <p:cNvSpPr/>
          <p:nvPr/>
        </p:nvSpPr>
        <p:spPr>
          <a:xfrm>
            <a:off x="4210812" y="3839515"/>
            <a:ext cx="3223260" cy="732961"/>
          </a:xfrm>
          <a:prstGeom prst="roundRect">
            <a:avLst>
              <a:gd name="adj" fmla="val 7485"/>
            </a:avLst>
          </a:prstGeom>
          <a:solidFill>
            <a:srgbClr val="FFFFFF"/>
          </a:solidFill>
          <a:ln w="9525">
            <a:solidFill>
              <a:srgbClr val="CBD5E1"/>
            </a:solidFill>
            <a:prstDash val="solid"/>
          </a:ln>
        </p:spPr>
      </p:sp>
      <p:sp>
        <p:nvSpPr>
          <p:cNvPr id="38" name="causes items Spinal cord, cauda equina"/>
          <p:cNvSpPr txBox="1"/>
          <p:nvPr/>
        </p:nvSpPr>
        <p:spPr>
          <a:xfrm>
            <a:off x="4279392" y="3908095"/>
            <a:ext cx="3086100" cy="5958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Compression: tumour, abscess, bleed</a:t>
            </a:r>
            <a:endParaRPr lang="en-US" sz="1150" dirty="0"/>
          </a:p>
          <a:p>
            <a:pPr marL="114300" indent="-114300">
              <a:lnSpc>
                <a:spcPct val="90000"/>
              </a:lnSpc>
              <a:spcAft>
                <a:spcPts val="200"/>
              </a:spcAft>
              <a:buSzPct val="100000"/>
              <a:buChar char="•"/>
            </a:pPr>
            <a:r>
              <a:rPr lang="en-US" sz="1150" b="1" dirty="0">
                <a:solidFill>
                  <a:srgbClr val="B42318"/>
                </a:solidFill>
              </a:rPr>
              <a:t>Cauda equina syndrome</a:t>
            </a:r>
            <a:endParaRPr lang="en-US" sz="1150" dirty="0"/>
          </a:p>
          <a:p>
            <a:pPr marL="114300" indent="-114300">
              <a:lnSpc>
                <a:spcPct val="90000"/>
              </a:lnSpc>
              <a:spcAft>
                <a:spcPts val="200"/>
              </a:spcAft>
              <a:buSzPct val="100000"/>
              <a:buChar char="•"/>
            </a:pPr>
            <a:r>
              <a:rPr lang="en-US" sz="1150" dirty="0">
                <a:solidFill>
                  <a:srgbClr val="0B1220"/>
                </a:solidFill>
              </a:rPr>
              <a:t>Myelitis, infarct, B12/copper, spondylosis</a:t>
            </a:r>
            <a:endParaRPr lang="en-US" sz="1150" dirty="0"/>
          </a:p>
        </p:txBody>
      </p:sp>
      <p:sp>
        <p:nvSpPr>
          <p:cNvPr id="39" name="Chevron"/>
          <p:cNvSpPr/>
          <p:nvPr/>
        </p:nvSpPr>
        <p:spPr>
          <a:xfrm rot="10800000">
            <a:off x="5758434" y="4595336"/>
            <a:ext cx="128016" cy="64008"/>
          </a:xfrm>
          <a:prstGeom prst="triangle">
            <a:avLst/>
          </a:prstGeom>
          <a:solidFill>
            <a:srgbClr val="CBD5E1"/>
          </a:solidFill>
          <a:ln/>
        </p:spPr>
      </p:sp>
      <p:sp>
        <p:nvSpPr>
          <p:cNvPr id="40" name="causes Horn, root and nerve"/>
          <p:cNvSpPr/>
          <p:nvPr/>
        </p:nvSpPr>
        <p:spPr>
          <a:xfrm>
            <a:off x="7580376" y="3839515"/>
            <a:ext cx="3223260" cy="732961"/>
          </a:xfrm>
          <a:prstGeom prst="roundRect">
            <a:avLst>
              <a:gd name="adj" fmla="val 7485"/>
            </a:avLst>
          </a:prstGeom>
          <a:solidFill>
            <a:srgbClr val="FFFFFF"/>
          </a:solidFill>
          <a:ln w="9525">
            <a:solidFill>
              <a:srgbClr val="CBD5E1"/>
            </a:solidFill>
            <a:prstDash val="solid"/>
          </a:ln>
        </p:spPr>
      </p:sp>
      <p:sp>
        <p:nvSpPr>
          <p:cNvPr id="41" name="causes items Horn, root and nerve"/>
          <p:cNvSpPr txBox="1"/>
          <p:nvPr/>
        </p:nvSpPr>
        <p:spPr>
          <a:xfrm>
            <a:off x="7648956" y="3908095"/>
            <a:ext cx="3086100" cy="5958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Guillain-Barré syndrome</a:t>
            </a:r>
            <a:endParaRPr lang="en-US" sz="1150" dirty="0"/>
          </a:p>
          <a:p>
            <a:pPr marL="114300" indent="-114300">
              <a:lnSpc>
                <a:spcPct val="90000"/>
              </a:lnSpc>
              <a:spcAft>
                <a:spcPts val="200"/>
              </a:spcAft>
              <a:buSzPct val="100000"/>
              <a:buChar char="•"/>
            </a:pPr>
            <a:r>
              <a:rPr lang="en-US" sz="1150" dirty="0">
                <a:solidFill>
                  <a:srgbClr val="0B1220"/>
                </a:solidFill>
              </a:rPr>
              <a:t>Polyneuropathy: DM, alcohol, B12</a:t>
            </a:r>
            <a:endParaRPr lang="en-US" sz="1150" dirty="0"/>
          </a:p>
          <a:p>
            <a:pPr marL="114300" indent="-114300">
              <a:lnSpc>
                <a:spcPct val="90000"/>
              </a:lnSpc>
              <a:spcAft>
                <a:spcPts val="200"/>
              </a:spcAft>
              <a:buSzPct val="100000"/>
              <a:buChar char="•"/>
            </a:pPr>
            <a:r>
              <a:rPr lang="en-US" sz="1150" dirty="0">
                <a:solidFill>
                  <a:srgbClr val="0B1220"/>
                </a:solidFill>
              </a:rPr>
              <a:t>Radiculopathy, CIDP; ALS (UMN + LMN)</a:t>
            </a:r>
            <a:endParaRPr lang="en-US" sz="1150" dirty="0"/>
          </a:p>
        </p:txBody>
      </p:sp>
      <p:sp>
        <p:nvSpPr>
          <p:cNvPr id="42" name="Chevron"/>
          <p:cNvSpPr/>
          <p:nvPr/>
        </p:nvSpPr>
        <p:spPr>
          <a:xfrm rot="10800000">
            <a:off x="9127998" y="4595336"/>
            <a:ext cx="128016" cy="64008"/>
          </a:xfrm>
          <a:prstGeom prst="triangle">
            <a:avLst/>
          </a:prstGeom>
          <a:solidFill>
            <a:srgbClr val="CBD5E1"/>
          </a:solidFill>
          <a:ln/>
        </p:spPr>
      </p:sp>
      <p:sp>
        <p:nvSpPr>
          <p:cNvPr id="43" name="causes Junction and muscle"/>
          <p:cNvSpPr/>
          <p:nvPr/>
        </p:nvSpPr>
        <p:spPr>
          <a:xfrm>
            <a:off x="10949940" y="3839515"/>
            <a:ext cx="3223260" cy="732961"/>
          </a:xfrm>
          <a:prstGeom prst="roundRect">
            <a:avLst>
              <a:gd name="adj" fmla="val 7485"/>
            </a:avLst>
          </a:prstGeom>
          <a:solidFill>
            <a:srgbClr val="FFFFFF"/>
          </a:solidFill>
          <a:ln w="9525">
            <a:solidFill>
              <a:srgbClr val="CBD5E1"/>
            </a:solidFill>
            <a:prstDash val="solid"/>
          </a:ln>
        </p:spPr>
      </p:sp>
      <p:sp>
        <p:nvSpPr>
          <p:cNvPr id="44" name="causes items Junction and muscle"/>
          <p:cNvSpPr txBox="1"/>
          <p:nvPr/>
        </p:nvSpPr>
        <p:spPr>
          <a:xfrm>
            <a:off x="11018520" y="3908095"/>
            <a:ext cx="3086100" cy="5958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Myasthenic crisis, botulism</a:t>
            </a:r>
            <a:endParaRPr lang="en-US" sz="1150" dirty="0"/>
          </a:p>
          <a:p>
            <a:pPr marL="114300" indent="-114300">
              <a:lnSpc>
                <a:spcPct val="90000"/>
              </a:lnSpc>
              <a:spcAft>
                <a:spcPts val="200"/>
              </a:spcAft>
              <a:buSzPct val="100000"/>
              <a:buChar char="•"/>
            </a:pPr>
            <a:r>
              <a:rPr lang="en-US" sz="1150" b="1" dirty="0">
                <a:solidFill>
                  <a:srgbClr val="B42318"/>
                </a:solidFill>
              </a:rPr>
              <a:t>Hypo- or hyperkalemia; rhabdomyolysis</a:t>
            </a:r>
            <a:endParaRPr lang="en-US" sz="1150" dirty="0"/>
          </a:p>
          <a:p>
            <a:pPr marL="114300" indent="-114300">
              <a:lnSpc>
                <a:spcPct val="90000"/>
              </a:lnSpc>
              <a:spcAft>
                <a:spcPts val="200"/>
              </a:spcAft>
              <a:buSzPct val="100000"/>
              <a:buChar char="•"/>
            </a:pPr>
            <a:r>
              <a:rPr lang="en-US" sz="1150" dirty="0">
                <a:solidFill>
                  <a:srgbClr val="0B1220"/>
                </a:solidFill>
              </a:rPr>
              <a:t>Myositis; statin or steroid myopathy</a:t>
            </a:r>
            <a:endParaRPr lang="en-US" sz="1150" dirty="0"/>
          </a:p>
        </p:txBody>
      </p:sp>
      <p:sp>
        <p:nvSpPr>
          <p:cNvPr id="45" name="Chevron"/>
          <p:cNvSpPr/>
          <p:nvPr/>
        </p:nvSpPr>
        <p:spPr>
          <a:xfrm rot="10800000">
            <a:off x="12497562" y="4595336"/>
            <a:ext cx="128016" cy="64008"/>
          </a:xfrm>
          <a:prstGeom prst="triangle">
            <a:avLst/>
          </a:prstGeom>
          <a:solidFill>
            <a:srgbClr val="CBD5E1"/>
          </a:solidFill>
          <a:ln/>
        </p:spPr>
      </p:sp>
      <p:sp>
        <p:nvSpPr>
          <p:cNvPr id="46" name="Row label CLUES"/>
          <p:cNvSpPr/>
          <p:nvPr/>
        </p:nvSpPr>
        <p:spPr>
          <a:xfrm>
            <a:off x="457200" y="4682204"/>
            <a:ext cx="292608" cy="732961"/>
          </a:xfrm>
          <a:prstGeom prst="roundRect">
            <a:avLst>
              <a:gd name="adj" fmla="val 18750"/>
            </a:avLst>
          </a:prstGeom>
          <a:solidFill>
            <a:srgbClr val="334155"/>
          </a:solidFill>
          <a:ln/>
        </p:spPr>
      </p:sp>
      <p:sp>
        <p:nvSpPr>
          <p:cNvPr id="47" name="Row label text CLUES"/>
          <p:cNvSpPr txBox="1"/>
          <p:nvPr/>
        </p:nvSpPr>
        <p:spPr>
          <a:xfrm rot="16200000">
            <a:off x="237023" y="4902381"/>
            <a:ext cx="732961"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Brain (UMN)"/>
          <p:cNvSpPr/>
          <p:nvPr/>
        </p:nvSpPr>
        <p:spPr>
          <a:xfrm>
            <a:off x="841248" y="4682204"/>
            <a:ext cx="3223260" cy="732961"/>
          </a:xfrm>
          <a:prstGeom prst="roundRect">
            <a:avLst>
              <a:gd name="adj" fmla="val 7485"/>
            </a:avLst>
          </a:prstGeom>
          <a:solidFill>
            <a:srgbClr val="F7F9FC"/>
          </a:solidFill>
          <a:ln w="9525">
            <a:solidFill>
              <a:srgbClr val="E2E8F0"/>
            </a:solidFill>
            <a:prstDash val="solid"/>
          </a:ln>
        </p:spPr>
      </p:sp>
      <p:sp>
        <p:nvSpPr>
          <p:cNvPr id="49" name="clues items Brain (UMN)"/>
          <p:cNvSpPr txBox="1"/>
          <p:nvPr/>
        </p:nvSpPr>
        <p:spPr>
          <a:xfrm>
            <a:off x="909828" y="4750784"/>
            <a:ext cx="3086100" cy="5958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Face, arm or speech: any one, LR 5.5¹</a:t>
            </a:r>
            <a:endParaRPr lang="en-US" sz="1150" dirty="0"/>
          </a:p>
          <a:p>
            <a:pPr marL="114300" indent="-114300">
              <a:lnSpc>
                <a:spcPct val="90000"/>
              </a:lnSpc>
              <a:spcAft>
                <a:spcPts val="200"/>
              </a:spcAft>
              <a:buSzPct val="100000"/>
              <a:buChar char="•"/>
            </a:pPr>
            <a:r>
              <a:rPr lang="en-US" sz="1150" dirty="0">
                <a:solidFill>
                  <a:srgbClr val="0B1220"/>
                </a:solidFill>
              </a:rPr>
              <a:t>Aphasia, neglect, field cut</a:t>
            </a:r>
            <a:endParaRPr lang="en-US" sz="1150" dirty="0"/>
          </a:p>
          <a:p>
            <a:pPr marL="114300" indent="-114300">
              <a:lnSpc>
                <a:spcPct val="90000"/>
              </a:lnSpc>
              <a:spcAft>
                <a:spcPts val="200"/>
              </a:spcAft>
              <a:buSzPct val="100000"/>
              <a:buChar char="•"/>
            </a:pPr>
            <a:r>
              <a:rPr lang="en-US" sz="1150" dirty="0">
                <a:solidFill>
                  <a:srgbClr val="0B1220"/>
                </a:solidFill>
              </a:rPr>
              <a:t>Hemiparesis; brisk reflexes, Babinski</a:t>
            </a:r>
            <a:endParaRPr lang="en-US" sz="1150" dirty="0"/>
          </a:p>
        </p:txBody>
      </p:sp>
      <p:sp>
        <p:nvSpPr>
          <p:cNvPr id="50" name="Chevron"/>
          <p:cNvSpPr/>
          <p:nvPr/>
        </p:nvSpPr>
        <p:spPr>
          <a:xfrm rot="10800000">
            <a:off x="2388870" y="5438026"/>
            <a:ext cx="128016" cy="64008"/>
          </a:xfrm>
          <a:prstGeom prst="triangle">
            <a:avLst/>
          </a:prstGeom>
          <a:solidFill>
            <a:srgbClr val="CBD5E1"/>
          </a:solidFill>
          <a:ln/>
        </p:spPr>
      </p:sp>
      <p:sp>
        <p:nvSpPr>
          <p:cNvPr id="51" name="clues Spinal cord, cauda equina"/>
          <p:cNvSpPr/>
          <p:nvPr/>
        </p:nvSpPr>
        <p:spPr>
          <a:xfrm>
            <a:off x="4210812" y="4682204"/>
            <a:ext cx="3223260" cy="732961"/>
          </a:xfrm>
          <a:prstGeom prst="roundRect">
            <a:avLst>
              <a:gd name="adj" fmla="val 7485"/>
            </a:avLst>
          </a:prstGeom>
          <a:solidFill>
            <a:srgbClr val="F7F9FC"/>
          </a:solidFill>
          <a:ln w="9525">
            <a:solidFill>
              <a:srgbClr val="E2E8F0"/>
            </a:solidFill>
            <a:prstDash val="solid"/>
          </a:ln>
        </p:spPr>
      </p:sp>
      <p:sp>
        <p:nvSpPr>
          <p:cNvPr id="52" name="clues items Spinal cord, cauda equina"/>
          <p:cNvSpPr txBox="1"/>
          <p:nvPr/>
        </p:nvSpPr>
        <p:spPr>
          <a:xfrm>
            <a:off x="4279392" y="4750784"/>
            <a:ext cx="3086100" cy="5958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Sensory level or saddle loss; retention¹¹</a:t>
            </a:r>
            <a:endParaRPr lang="en-US" sz="1150" dirty="0"/>
          </a:p>
          <a:p>
            <a:pPr marL="114300" indent="-114300">
              <a:lnSpc>
                <a:spcPct val="90000"/>
              </a:lnSpc>
              <a:spcAft>
                <a:spcPts val="200"/>
              </a:spcAft>
              <a:buSzPct val="100000"/>
              <a:buChar char="•"/>
            </a:pPr>
            <a:r>
              <a:rPr lang="en-US" sz="1150" dirty="0">
                <a:solidFill>
                  <a:srgbClr val="0B1220"/>
                </a:solidFill>
              </a:rPr>
              <a:t>Back pain worse lying down; cancer¹⁰</a:t>
            </a:r>
            <a:endParaRPr lang="en-US" sz="1150" dirty="0"/>
          </a:p>
          <a:p>
            <a:pPr marL="114300" indent="-114300">
              <a:lnSpc>
                <a:spcPct val="90000"/>
              </a:lnSpc>
              <a:spcAft>
                <a:spcPts val="200"/>
              </a:spcAft>
              <a:buSzPct val="100000"/>
              <a:buChar char="•"/>
            </a:pPr>
            <a:r>
              <a:rPr lang="en-US" sz="1150" dirty="0">
                <a:solidFill>
                  <a:srgbClr val="0B1220"/>
                </a:solidFill>
              </a:rPr>
              <a:t>Fever, injection drug use: abscess</a:t>
            </a:r>
            <a:endParaRPr lang="en-US" sz="1150" dirty="0"/>
          </a:p>
        </p:txBody>
      </p:sp>
      <p:sp>
        <p:nvSpPr>
          <p:cNvPr id="53" name="Chevron"/>
          <p:cNvSpPr/>
          <p:nvPr/>
        </p:nvSpPr>
        <p:spPr>
          <a:xfrm rot="10800000">
            <a:off x="5758434" y="5438026"/>
            <a:ext cx="128016" cy="64008"/>
          </a:xfrm>
          <a:prstGeom prst="triangle">
            <a:avLst/>
          </a:prstGeom>
          <a:solidFill>
            <a:srgbClr val="CBD5E1"/>
          </a:solidFill>
          <a:ln/>
        </p:spPr>
      </p:sp>
      <p:sp>
        <p:nvSpPr>
          <p:cNvPr id="54" name="clues Horn, root and nerve"/>
          <p:cNvSpPr/>
          <p:nvPr/>
        </p:nvSpPr>
        <p:spPr>
          <a:xfrm>
            <a:off x="7580376" y="4682204"/>
            <a:ext cx="3223260" cy="732961"/>
          </a:xfrm>
          <a:prstGeom prst="roundRect">
            <a:avLst>
              <a:gd name="adj" fmla="val 7485"/>
            </a:avLst>
          </a:prstGeom>
          <a:solidFill>
            <a:srgbClr val="F7F9FC"/>
          </a:solidFill>
          <a:ln w="9525">
            <a:solidFill>
              <a:srgbClr val="E2E8F0"/>
            </a:solidFill>
            <a:prstDash val="solid"/>
          </a:ln>
        </p:spPr>
      </p:sp>
      <p:sp>
        <p:nvSpPr>
          <p:cNvPr id="55" name="clues items Horn, root and nerve"/>
          <p:cNvSpPr txBox="1"/>
          <p:nvPr/>
        </p:nvSpPr>
        <p:spPr>
          <a:xfrm>
            <a:off x="7648956" y="4750784"/>
            <a:ext cx="3086100" cy="5958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Ascending, areflexic after infection⁷</a:t>
            </a:r>
            <a:endParaRPr lang="en-US" sz="1150" dirty="0"/>
          </a:p>
          <a:p>
            <a:pPr marL="114300" indent="-114300">
              <a:lnSpc>
                <a:spcPct val="90000"/>
              </a:lnSpc>
              <a:spcAft>
                <a:spcPts val="200"/>
              </a:spcAft>
              <a:buSzPct val="100000"/>
              <a:buChar char="•"/>
            </a:pPr>
            <a:r>
              <a:rPr lang="en-US" sz="1150" dirty="0">
                <a:solidFill>
                  <a:srgbClr val="0B1220"/>
                </a:solidFill>
              </a:rPr>
              <a:t>Atrophy, fasciculations, low tone</a:t>
            </a:r>
            <a:endParaRPr lang="en-US" sz="1150" dirty="0"/>
          </a:p>
          <a:p>
            <a:pPr marL="114300" indent="-114300">
              <a:lnSpc>
                <a:spcPct val="90000"/>
              </a:lnSpc>
              <a:spcAft>
                <a:spcPts val="200"/>
              </a:spcAft>
              <a:buSzPct val="100000"/>
              <a:buChar char="•"/>
            </a:pPr>
            <a:r>
              <a:rPr lang="en-US" sz="1150" dirty="0">
                <a:solidFill>
                  <a:srgbClr val="0B1220"/>
                </a:solidFill>
              </a:rPr>
              <a:t>Radiating pain; distal sensory loss</a:t>
            </a:r>
            <a:endParaRPr lang="en-US" sz="1150" dirty="0"/>
          </a:p>
        </p:txBody>
      </p:sp>
      <p:sp>
        <p:nvSpPr>
          <p:cNvPr id="56" name="Chevron"/>
          <p:cNvSpPr/>
          <p:nvPr/>
        </p:nvSpPr>
        <p:spPr>
          <a:xfrm rot="10800000">
            <a:off x="9127998" y="5438026"/>
            <a:ext cx="128016" cy="64008"/>
          </a:xfrm>
          <a:prstGeom prst="triangle">
            <a:avLst/>
          </a:prstGeom>
          <a:solidFill>
            <a:srgbClr val="CBD5E1"/>
          </a:solidFill>
          <a:ln/>
        </p:spPr>
      </p:sp>
      <p:sp>
        <p:nvSpPr>
          <p:cNvPr id="57" name="clues Junction and muscle"/>
          <p:cNvSpPr/>
          <p:nvPr/>
        </p:nvSpPr>
        <p:spPr>
          <a:xfrm>
            <a:off x="10949940" y="4682204"/>
            <a:ext cx="3223260" cy="732961"/>
          </a:xfrm>
          <a:prstGeom prst="roundRect">
            <a:avLst>
              <a:gd name="adj" fmla="val 7485"/>
            </a:avLst>
          </a:prstGeom>
          <a:solidFill>
            <a:srgbClr val="F7F9FC"/>
          </a:solidFill>
          <a:ln w="9525">
            <a:solidFill>
              <a:srgbClr val="E2E8F0"/>
            </a:solidFill>
            <a:prstDash val="solid"/>
          </a:ln>
        </p:spPr>
      </p:sp>
      <p:sp>
        <p:nvSpPr>
          <p:cNvPr id="58" name="clues items Junction and muscle"/>
          <p:cNvSpPr txBox="1"/>
          <p:nvPr/>
        </p:nvSpPr>
        <p:spPr>
          <a:xfrm>
            <a:off x="11018520" y="4750784"/>
            <a:ext cx="3086100" cy="5958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Fatigable ptosis, diplopia, dysphagia</a:t>
            </a:r>
            <a:endParaRPr lang="en-US" sz="1150" dirty="0"/>
          </a:p>
          <a:p>
            <a:pPr marL="114300" indent="-114300">
              <a:lnSpc>
                <a:spcPct val="90000"/>
              </a:lnSpc>
              <a:spcAft>
                <a:spcPts val="200"/>
              </a:spcAft>
              <a:buSzPct val="100000"/>
              <a:buChar char="•"/>
            </a:pPr>
            <a:r>
              <a:rPr lang="en-US" sz="1150" dirty="0">
                <a:solidFill>
                  <a:srgbClr val="0B1220"/>
                </a:solidFill>
              </a:rPr>
              <a:t>Proximal, symmetric; sensation normal</a:t>
            </a:r>
            <a:endParaRPr lang="en-US" sz="1150" dirty="0"/>
          </a:p>
          <a:p>
            <a:pPr marL="114300" indent="-114300">
              <a:lnSpc>
                <a:spcPct val="90000"/>
              </a:lnSpc>
              <a:spcAft>
                <a:spcPts val="200"/>
              </a:spcAft>
              <a:buSzPct val="100000"/>
              <a:buChar char="•"/>
            </a:pPr>
            <a:r>
              <a:rPr lang="en-US" sz="1150" dirty="0">
                <a:solidFill>
                  <a:srgbClr val="0B1220"/>
                </a:solidFill>
              </a:rPr>
              <a:t>Better with effort, dry mouth: LEMS</a:t>
            </a:r>
            <a:endParaRPr lang="en-US" sz="1150" dirty="0"/>
          </a:p>
        </p:txBody>
      </p:sp>
      <p:sp>
        <p:nvSpPr>
          <p:cNvPr id="59" name="Chevron"/>
          <p:cNvSpPr/>
          <p:nvPr/>
        </p:nvSpPr>
        <p:spPr>
          <a:xfrm rot="10800000">
            <a:off x="12497562" y="5438026"/>
            <a:ext cx="128016" cy="64008"/>
          </a:xfrm>
          <a:prstGeom prst="triangle">
            <a:avLst/>
          </a:prstGeom>
          <a:solidFill>
            <a:srgbClr val="CBD5E1"/>
          </a:solidFill>
          <a:ln/>
        </p:spPr>
      </p:sp>
      <p:sp>
        <p:nvSpPr>
          <p:cNvPr id="60" name="Row label WORKUP"/>
          <p:cNvSpPr/>
          <p:nvPr/>
        </p:nvSpPr>
        <p:spPr>
          <a:xfrm>
            <a:off x="457200" y="5524894"/>
            <a:ext cx="292608" cy="895953"/>
          </a:xfrm>
          <a:prstGeom prst="roundRect">
            <a:avLst>
              <a:gd name="adj" fmla="val 18750"/>
            </a:avLst>
          </a:prstGeom>
          <a:solidFill>
            <a:srgbClr val="0A6AA3"/>
          </a:solidFill>
          <a:ln/>
        </p:spPr>
      </p:sp>
      <p:sp>
        <p:nvSpPr>
          <p:cNvPr id="61" name="Row label text WORKUP"/>
          <p:cNvSpPr txBox="1"/>
          <p:nvPr/>
        </p:nvSpPr>
        <p:spPr>
          <a:xfrm rot="16200000">
            <a:off x="155527" y="5826566"/>
            <a:ext cx="895953"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Brain (UMN)"/>
          <p:cNvSpPr/>
          <p:nvPr/>
        </p:nvSpPr>
        <p:spPr>
          <a:xfrm>
            <a:off x="841248" y="5524894"/>
            <a:ext cx="3223260" cy="895953"/>
          </a:xfrm>
          <a:prstGeom prst="roundRect">
            <a:avLst>
              <a:gd name="adj" fmla="val 6124"/>
            </a:avLst>
          </a:prstGeom>
          <a:solidFill>
            <a:srgbClr val="0A6AA3">
              <a:alpha val="9000"/>
            </a:srgbClr>
          </a:solidFill>
          <a:ln/>
        </p:spPr>
      </p:sp>
      <p:sp>
        <p:nvSpPr>
          <p:cNvPr id="63" name="workup items Brain (UMN)"/>
          <p:cNvSpPr txBox="1"/>
          <p:nvPr/>
        </p:nvSpPr>
        <p:spPr>
          <a:xfrm>
            <a:off x="909828" y="5593474"/>
            <a:ext cx="3086100" cy="75879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Glucose; CT rules out bleed; CTA for LVO²</a:t>
            </a:r>
            <a:endParaRPr lang="en-US" sz="1150" dirty="0"/>
          </a:p>
          <a:p>
            <a:pPr marL="114300" indent="-114300">
              <a:lnSpc>
                <a:spcPct val="90000"/>
              </a:lnSpc>
              <a:spcAft>
                <a:spcPts val="200"/>
              </a:spcAft>
              <a:buSzPct val="100000"/>
              <a:buChar char="•"/>
            </a:pPr>
            <a:r>
              <a:rPr lang="en-US" sz="1150" dirty="0">
                <a:solidFill>
                  <a:srgbClr val="0B1220"/>
                </a:solidFill>
              </a:rPr>
              <a:t>MRI brain if CT unrevealing</a:t>
            </a:r>
            <a:endParaRPr lang="en-US" sz="1150" dirty="0"/>
          </a:p>
        </p:txBody>
      </p:sp>
      <p:sp>
        <p:nvSpPr>
          <p:cNvPr id="64" name="Chevron"/>
          <p:cNvSpPr/>
          <p:nvPr/>
        </p:nvSpPr>
        <p:spPr>
          <a:xfrm rot="10800000">
            <a:off x="2388870" y="6443707"/>
            <a:ext cx="128016" cy="64008"/>
          </a:xfrm>
          <a:prstGeom prst="triangle">
            <a:avLst/>
          </a:prstGeom>
          <a:solidFill>
            <a:srgbClr val="CBD5E1"/>
          </a:solidFill>
          <a:ln/>
        </p:spPr>
      </p:sp>
      <p:sp>
        <p:nvSpPr>
          <p:cNvPr id="65" name="workup Spinal cord, cauda equina"/>
          <p:cNvSpPr/>
          <p:nvPr/>
        </p:nvSpPr>
        <p:spPr>
          <a:xfrm>
            <a:off x="4210812" y="5524894"/>
            <a:ext cx="3223260" cy="895953"/>
          </a:xfrm>
          <a:prstGeom prst="roundRect">
            <a:avLst>
              <a:gd name="adj" fmla="val 6124"/>
            </a:avLst>
          </a:prstGeom>
          <a:solidFill>
            <a:srgbClr val="0A6AA3">
              <a:alpha val="9000"/>
            </a:srgbClr>
          </a:solidFill>
          <a:ln/>
        </p:spPr>
      </p:sp>
      <p:sp>
        <p:nvSpPr>
          <p:cNvPr id="66" name="workup items Spinal cord, cauda equina"/>
          <p:cNvSpPr txBox="1"/>
          <p:nvPr/>
        </p:nvSpPr>
        <p:spPr>
          <a:xfrm>
            <a:off x="4279392" y="5593474"/>
            <a:ext cx="3086100" cy="75879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Stat MRI whole spine with contrast¹⁰</a:t>
            </a:r>
            <a:endParaRPr lang="en-US" sz="1150" dirty="0"/>
          </a:p>
          <a:p>
            <a:pPr marL="114300" indent="-114300">
              <a:lnSpc>
                <a:spcPct val="90000"/>
              </a:lnSpc>
              <a:spcAft>
                <a:spcPts val="200"/>
              </a:spcAft>
              <a:buSzPct val="100000"/>
              <a:buChar char="•"/>
            </a:pPr>
            <a:r>
              <a:rPr lang="en-US" sz="1150" dirty="0">
                <a:solidFill>
                  <a:srgbClr val="0B1220"/>
                </a:solidFill>
              </a:rPr>
              <a:t>B12, copper, HIV, syphilis; LP if myelitis</a:t>
            </a:r>
            <a:endParaRPr lang="en-US" sz="1150" dirty="0"/>
          </a:p>
        </p:txBody>
      </p:sp>
      <p:sp>
        <p:nvSpPr>
          <p:cNvPr id="67" name="Chevron"/>
          <p:cNvSpPr/>
          <p:nvPr/>
        </p:nvSpPr>
        <p:spPr>
          <a:xfrm rot="10800000">
            <a:off x="5758434" y="6443707"/>
            <a:ext cx="128016" cy="64008"/>
          </a:xfrm>
          <a:prstGeom prst="triangle">
            <a:avLst/>
          </a:prstGeom>
          <a:solidFill>
            <a:srgbClr val="CBD5E1"/>
          </a:solidFill>
          <a:ln/>
        </p:spPr>
      </p:sp>
      <p:sp>
        <p:nvSpPr>
          <p:cNvPr id="68" name="workup Horn, root and nerve"/>
          <p:cNvSpPr/>
          <p:nvPr/>
        </p:nvSpPr>
        <p:spPr>
          <a:xfrm>
            <a:off x="7580376" y="5524894"/>
            <a:ext cx="3223260" cy="895953"/>
          </a:xfrm>
          <a:prstGeom prst="roundRect">
            <a:avLst>
              <a:gd name="adj" fmla="val 6124"/>
            </a:avLst>
          </a:prstGeom>
          <a:solidFill>
            <a:srgbClr val="0A6AA3">
              <a:alpha val="9000"/>
            </a:srgbClr>
          </a:solidFill>
          <a:ln/>
        </p:spPr>
      </p:sp>
      <p:sp>
        <p:nvSpPr>
          <p:cNvPr id="69" name="workup items Horn, root and nerve"/>
          <p:cNvSpPr txBox="1"/>
          <p:nvPr/>
        </p:nvSpPr>
        <p:spPr>
          <a:xfrm>
            <a:off x="7648956" y="5593474"/>
            <a:ext cx="3086100" cy="75879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LP: ↑protein; may be normal in wk 1⁷</a:t>
            </a:r>
            <a:endParaRPr lang="en-US" sz="1150" dirty="0"/>
          </a:p>
          <a:p>
            <a:pPr marL="114300" indent="-114300">
              <a:lnSpc>
                <a:spcPct val="90000"/>
              </a:lnSpc>
              <a:spcAft>
                <a:spcPts val="200"/>
              </a:spcAft>
              <a:buSzPct val="100000"/>
              <a:buChar char="•"/>
            </a:pPr>
            <a:r>
              <a:rPr lang="en-US" sz="1150" dirty="0">
                <a:solidFill>
                  <a:srgbClr val="0B1220"/>
                </a:solidFill>
              </a:rPr>
              <a:t>NCS/EMG; MRI if radicular; A1c, B12, SPEP¹¹</a:t>
            </a:r>
            <a:endParaRPr lang="en-US" sz="1150" dirty="0"/>
          </a:p>
          <a:p>
            <a:pPr marL="114300" indent="-114300">
              <a:lnSpc>
                <a:spcPct val="90000"/>
              </a:lnSpc>
              <a:spcAft>
                <a:spcPts val="200"/>
              </a:spcAft>
              <a:buSzPct val="100000"/>
              <a:buChar char="•"/>
            </a:pPr>
            <a:r>
              <a:rPr lang="en-US" sz="1150" dirty="0">
                <a:solidFill>
                  <a:srgbClr val="0B1220"/>
                </a:solidFill>
              </a:rPr>
              <a:t>mEGRIS: ventilation risk⁶˒⁷</a:t>
            </a:r>
            <a:endParaRPr lang="en-US" sz="1150" dirty="0"/>
          </a:p>
        </p:txBody>
      </p:sp>
      <p:sp>
        <p:nvSpPr>
          <p:cNvPr id="70" name="Chevron"/>
          <p:cNvSpPr/>
          <p:nvPr/>
        </p:nvSpPr>
        <p:spPr>
          <a:xfrm rot="10800000">
            <a:off x="9127998" y="6443707"/>
            <a:ext cx="128016" cy="64008"/>
          </a:xfrm>
          <a:prstGeom prst="triangle">
            <a:avLst/>
          </a:prstGeom>
          <a:solidFill>
            <a:srgbClr val="CBD5E1"/>
          </a:solidFill>
          <a:ln/>
        </p:spPr>
      </p:sp>
      <p:sp>
        <p:nvSpPr>
          <p:cNvPr id="71" name="workup Junction and muscle"/>
          <p:cNvSpPr/>
          <p:nvPr/>
        </p:nvSpPr>
        <p:spPr>
          <a:xfrm>
            <a:off x="10949940" y="5524894"/>
            <a:ext cx="3223260" cy="895953"/>
          </a:xfrm>
          <a:prstGeom prst="roundRect">
            <a:avLst>
              <a:gd name="adj" fmla="val 6124"/>
            </a:avLst>
          </a:prstGeom>
          <a:solidFill>
            <a:srgbClr val="0A6AA3">
              <a:alpha val="9000"/>
            </a:srgbClr>
          </a:solidFill>
          <a:ln/>
        </p:spPr>
      </p:sp>
      <p:sp>
        <p:nvSpPr>
          <p:cNvPr id="72" name="workup items Junction and muscle"/>
          <p:cNvSpPr txBox="1"/>
          <p:nvPr/>
        </p:nvSpPr>
        <p:spPr>
          <a:xfrm>
            <a:off x="11018520" y="5593474"/>
            <a:ext cx="3086100" cy="75879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AChR, then MuSK Ab; CT chest⁸˒¹¹</a:t>
            </a:r>
            <a:endParaRPr lang="en-US" sz="1150" dirty="0"/>
          </a:p>
          <a:p>
            <a:pPr marL="114300" indent="-114300">
              <a:lnSpc>
                <a:spcPct val="90000"/>
              </a:lnSpc>
              <a:spcAft>
                <a:spcPts val="200"/>
              </a:spcAft>
              <a:buSzPct val="100000"/>
              <a:buChar char="•"/>
            </a:pPr>
            <a:r>
              <a:rPr lang="en-US" sz="1150" dirty="0">
                <a:solidFill>
                  <a:srgbClr val="0B1220"/>
                </a:solidFill>
              </a:rPr>
              <a:t>EMG with repetitive stimulation</a:t>
            </a:r>
            <a:endParaRPr lang="en-US" sz="1150" dirty="0"/>
          </a:p>
          <a:p>
            <a:pPr marL="114300" indent="-114300">
              <a:lnSpc>
                <a:spcPct val="90000"/>
              </a:lnSpc>
              <a:spcAft>
                <a:spcPts val="200"/>
              </a:spcAft>
              <a:buSzPct val="100000"/>
              <a:buChar char="•"/>
            </a:pPr>
            <a:r>
              <a:rPr lang="en-US" sz="1150" dirty="0">
                <a:solidFill>
                  <a:srgbClr val="0B1220"/>
                </a:solidFill>
              </a:rPr>
              <a:t>CK, K, TSH; review drugs</a:t>
            </a:r>
            <a:endParaRPr lang="en-US" sz="1150" dirty="0"/>
          </a:p>
        </p:txBody>
      </p:sp>
      <p:sp>
        <p:nvSpPr>
          <p:cNvPr id="73" name="Chevron"/>
          <p:cNvSpPr/>
          <p:nvPr/>
        </p:nvSpPr>
        <p:spPr>
          <a:xfrm rot="10800000">
            <a:off x="12497562" y="6443707"/>
            <a:ext cx="128016" cy="64008"/>
          </a:xfrm>
          <a:prstGeom prst="triangle">
            <a:avLst/>
          </a:prstGeom>
          <a:solidFill>
            <a:srgbClr val="CBD5E1"/>
          </a:solidFill>
          <a:ln/>
        </p:spPr>
      </p:sp>
      <p:sp>
        <p:nvSpPr>
          <p:cNvPr id="74" name="Row label MANAGE"/>
          <p:cNvSpPr/>
          <p:nvPr/>
        </p:nvSpPr>
        <p:spPr>
          <a:xfrm>
            <a:off x="457200" y="6530575"/>
            <a:ext cx="292608" cy="1058945"/>
          </a:xfrm>
          <a:prstGeom prst="roundRect">
            <a:avLst>
              <a:gd name="adj" fmla="val 18750"/>
            </a:avLst>
          </a:prstGeom>
          <a:solidFill>
            <a:srgbClr val="067647"/>
          </a:solidFill>
          <a:ln/>
        </p:spPr>
      </p:sp>
      <p:sp>
        <p:nvSpPr>
          <p:cNvPr id="75" name="Row label text MANAGE"/>
          <p:cNvSpPr txBox="1"/>
          <p:nvPr/>
        </p:nvSpPr>
        <p:spPr>
          <a:xfrm rot="16200000">
            <a:off x="74031" y="6913743"/>
            <a:ext cx="105894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Brain (UMN)"/>
          <p:cNvSpPr/>
          <p:nvPr/>
        </p:nvSpPr>
        <p:spPr>
          <a:xfrm>
            <a:off x="841248" y="6530575"/>
            <a:ext cx="3223260" cy="1058945"/>
          </a:xfrm>
          <a:prstGeom prst="roundRect">
            <a:avLst>
              <a:gd name="adj" fmla="val 5181"/>
            </a:avLst>
          </a:prstGeom>
          <a:solidFill>
            <a:srgbClr val="067647">
              <a:alpha val="9000"/>
            </a:srgbClr>
          </a:solidFill>
          <a:ln/>
        </p:spPr>
      </p:sp>
      <p:sp>
        <p:nvSpPr>
          <p:cNvPr id="77" name="management items Brain (UMN)"/>
          <p:cNvSpPr txBox="1"/>
          <p:nvPr/>
        </p:nvSpPr>
        <p:spPr>
          <a:xfrm>
            <a:off x="909828" y="6599155"/>
            <a:ext cx="3086100" cy="92178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≤4.5 h: TNK 0.25 mg/kg (max 25 mg) or tPA²˒³</a:t>
            </a:r>
            <a:endParaRPr lang="en-US" sz="1150" dirty="0"/>
          </a:p>
          <a:p>
            <a:pPr marL="114300" indent="-114300">
              <a:lnSpc>
                <a:spcPct val="90000"/>
              </a:lnSpc>
              <a:spcAft>
                <a:spcPts val="200"/>
              </a:spcAft>
              <a:buSzPct val="100000"/>
              <a:buChar char="•"/>
            </a:pPr>
            <a:r>
              <a:rPr lang="en-US" sz="1150" dirty="0">
                <a:solidFill>
                  <a:srgbClr val="0B1220"/>
                </a:solidFill>
              </a:rPr>
              <a:t>LVO: thrombectomy ≤24 h by imaging²˒¹²</a:t>
            </a:r>
            <a:endParaRPr lang="en-US" sz="1150" dirty="0"/>
          </a:p>
          <a:p>
            <a:pPr marL="114300" indent="-114300">
              <a:lnSpc>
                <a:spcPct val="90000"/>
              </a:lnSpc>
              <a:spcAft>
                <a:spcPts val="200"/>
              </a:spcAft>
              <a:buSzPct val="100000"/>
              <a:buChar char="•"/>
            </a:pPr>
            <a:r>
              <a:rPr lang="en-US" sz="1150" dirty="0">
                <a:solidFill>
                  <a:srgbClr val="0B1220"/>
                </a:solidFill>
              </a:rPr>
              <a:t>BP ≤185/110 pre-lysis; ICH: reverse anticoag²˒¹¹</a:t>
            </a:r>
            <a:endParaRPr lang="en-US" sz="1150" dirty="0"/>
          </a:p>
        </p:txBody>
      </p:sp>
      <p:sp>
        <p:nvSpPr>
          <p:cNvPr id="78" name="management Spinal cord, cauda equina"/>
          <p:cNvSpPr/>
          <p:nvPr/>
        </p:nvSpPr>
        <p:spPr>
          <a:xfrm>
            <a:off x="4210812" y="6530575"/>
            <a:ext cx="3223260" cy="1058945"/>
          </a:xfrm>
          <a:prstGeom prst="roundRect">
            <a:avLst>
              <a:gd name="adj" fmla="val 5181"/>
            </a:avLst>
          </a:prstGeom>
          <a:solidFill>
            <a:srgbClr val="067647">
              <a:alpha val="9000"/>
            </a:srgbClr>
          </a:solidFill>
          <a:ln/>
        </p:spPr>
      </p:sp>
      <p:sp>
        <p:nvSpPr>
          <p:cNvPr id="79" name="management items Spinal cord, cauda equina"/>
          <p:cNvSpPr txBox="1"/>
          <p:nvPr/>
        </p:nvSpPr>
        <p:spPr>
          <a:xfrm>
            <a:off x="4279392" y="6599155"/>
            <a:ext cx="3086100" cy="92178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Tumour: dexamethasone; RT ± surgery¹⁰</a:t>
            </a:r>
            <a:endParaRPr lang="en-US" sz="1150" dirty="0"/>
          </a:p>
          <a:p>
            <a:pPr marL="114300" indent="-114300">
              <a:lnSpc>
                <a:spcPct val="90000"/>
              </a:lnSpc>
              <a:spcAft>
                <a:spcPts val="200"/>
              </a:spcAft>
              <a:buSzPct val="100000"/>
              <a:buChar char="•"/>
            </a:pPr>
            <a:r>
              <a:rPr lang="en-US" sz="1150" dirty="0">
                <a:solidFill>
                  <a:srgbClr val="0B1220"/>
                </a:solidFill>
              </a:rPr>
              <a:t>Abscess: drainage, IV antibiotics</a:t>
            </a:r>
            <a:endParaRPr lang="en-US" sz="1150" dirty="0"/>
          </a:p>
          <a:p>
            <a:pPr marL="114300" indent="-114300">
              <a:lnSpc>
                <a:spcPct val="90000"/>
              </a:lnSpc>
              <a:spcAft>
                <a:spcPts val="200"/>
              </a:spcAft>
              <a:buSzPct val="100000"/>
              <a:buChar char="•"/>
            </a:pPr>
            <a:r>
              <a:rPr lang="en-US" sz="1150" dirty="0">
                <a:solidFill>
                  <a:srgbClr val="0B1220"/>
                </a:solidFill>
              </a:rPr>
              <a:t>Neurosurgery or spine surgery now</a:t>
            </a:r>
            <a:endParaRPr lang="en-US" sz="1150" dirty="0"/>
          </a:p>
        </p:txBody>
      </p:sp>
      <p:sp>
        <p:nvSpPr>
          <p:cNvPr id="80" name="management Horn, root and nerve"/>
          <p:cNvSpPr/>
          <p:nvPr/>
        </p:nvSpPr>
        <p:spPr>
          <a:xfrm>
            <a:off x="7580376" y="6530575"/>
            <a:ext cx="3223260" cy="1058945"/>
          </a:xfrm>
          <a:prstGeom prst="roundRect">
            <a:avLst>
              <a:gd name="adj" fmla="val 5181"/>
            </a:avLst>
          </a:prstGeom>
          <a:solidFill>
            <a:srgbClr val="067647">
              <a:alpha val="9000"/>
            </a:srgbClr>
          </a:solidFill>
          <a:ln/>
        </p:spPr>
      </p:sp>
      <p:sp>
        <p:nvSpPr>
          <p:cNvPr id="81" name="management items Horn, root and nerve"/>
          <p:cNvSpPr txBox="1"/>
          <p:nvPr/>
        </p:nvSpPr>
        <p:spPr>
          <a:xfrm>
            <a:off x="7648956" y="6599155"/>
            <a:ext cx="3086100" cy="92178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Can't walk ≤4 wk: IVIG 0.4 g/kg ×5 d or PLEX⁷</a:t>
            </a:r>
            <a:endParaRPr lang="en-US" sz="1150" dirty="0"/>
          </a:p>
          <a:p>
            <a:pPr marL="114300" indent="-114300">
              <a:lnSpc>
                <a:spcPct val="90000"/>
              </a:lnSpc>
              <a:spcAft>
                <a:spcPts val="200"/>
              </a:spcAft>
              <a:buSzPct val="100000"/>
              <a:buChar char="•"/>
            </a:pPr>
            <a:r>
              <a:rPr lang="en-US" sz="1150" dirty="0">
                <a:solidFill>
                  <a:srgbClr val="0B1220"/>
                </a:solidFill>
              </a:rPr>
              <a:t>No corticosteroids for GBS⁷</a:t>
            </a:r>
            <a:endParaRPr lang="en-US" sz="1150" dirty="0"/>
          </a:p>
          <a:p>
            <a:pPr marL="114300" indent="-114300">
              <a:lnSpc>
                <a:spcPct val="90000"/>
              </a:lnSpc>
              <a:spcAft>
                <a:spcPts val="200"/>
              </a:spcAft>
              <a:buSzPct val="100000"/>
              <a:buChar char="•"/>
            </a:pPr>
            <a:r>
              <a:rPr lang="en-US" sz="1150" dirty="0">
                <a:solidFill>
                  <a:srgbClr val="0B1220"/>
                </a:solidFill>
              </a:rPr>
              <a:t>Intubate: VC &lt;20 mL/kg or &gt;30% fall⁵</a:t>
            </a:r>
            <a:endParaRPr lang="en-US" sz="1150" dirty="0"/>
          </a:p>
        </p:txBody>
      </p:sp>
      <p:sp>
        <p:nvSpPr>
          <p:cNvPr id="82" name="management Junction and muscle"/>
          <p:cNvSpPr/>
          <p:nvPr/>
        </p:nvSpPr>
        <p:spPr>
          <a:xfrm>
            <a:off x="10949940" y="6530575"/>
            <a:ext cx="3223260" cy="1058945"/>
          </a:xfrm>
          <a:prstGeom prst="roundRect">
            <a:avLst>
              <a:gd name="adj" fmla="val 5181"/>
            </a:avLst>
          </a:prstGeom>
          <a:solidFill>
            <a:srgbClr val="067647">
              <a:alpha val="9000"/>
            </a:srgbClr>
          </a:solidFill>
          <a:ln/>
        </p:spPr>
      </p:sp>
      <p:sp>
        <p:nvSpPr>
          <p:cNvPr id="83" name="management items Junction and muscle"/>
          <p:cNvSpPr txBox="1"/>
          <p:nvPr/>
        </p:nvSpPr>
        <p:spPr>
          <a:xfrm>
            <a:off x="11018520" y="6599155"/>
            <a:ext cx="3086100" cy="92178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MG crisis: IVIG or PLEX, ICU; avoid FQs, AGs⁸˒¹¹</a:t>
            </a:r>
            <a:endParaRPr lang="en-US" sz="1150" dirty="0"/>
          </a:p>
          <a:p>
            <a:pPr marL="114300" indent="-114300">
              <a:lnSpc>
                <a:spcPct val="90000"/>
              </a:lnSpc>
              <a:spcAft>
                <a:spcPts val="200"/>
              </a:spcAft>
              <a:buSzPct val="100000"/>
              <a:buChar char="•"/>
            </a:pPr>
            <a:r>
              <a:rPr lang="en-US" sz="1150" dirty="0">
                <a:solidFill>
                  <a:srgbClr val="0B1220"/>
                </a:solidFill>
              </a:rPr>
              <a:t>High K: Ca gluconate if ECG change; shift K⁹</a:t>
            </a:r>
            <a:endParaRPr lang="en-US" sz="1150" dirty="0"/>
          </a:p>
          <a:p>
            <a:pPr marL="114300" indent="-114300">
              <a:lnSpc>
                <a:spcPct val="90000"/>
              </a:lnSpc>
              <a:spcAft>
                <a:spcPts val="200"/>
              </a:spcAft>
              <a:buSzPct val="100000"/>
              <a:buChar char="•"/>
            </a:pPr>
            <a:r>
              <a:rPr lang="en-US" sz="1150" dirty="0">
                <a:solidFill>
                  <a:srgbClr val="0B1220"/>
                </a:solidFill>
              </a:rPr>
              <a:t>Low K: replace on monitor; rhabdo: fluids</a:t>
            </a:r>
            <a:endParaRPr lang="en-US" sz="1150" dirty="0"/>
          </a:p>
        </p:txBody>
      </p:sp>
      <p:pic>
        <p:nvPicPr>
          <p:cNvPr id="84"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5" name="Brand"/>
          <p:cNvSpPr txBox="1"/>
          <p:nvPr/>
        </p:nvSpPr>
        <p:spPr>
          <a:xfrm>
            <a:off x="731520" y="7717536"/>
            <a:ext cx="2085360"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stethopedia.ca/approach/weakness</a:t>
            </a:r>
            <a:endParaRPr lang="en-US" sz="900" dirty="0"/>
          </a:p>
        </p:txBody>
      </p:sp>
      <p:sp>
        <p:nvSpPr>
          <p:cNvPr id="86" name="Evidence"/>
          <p:cNvSpPr txBox="1"/>
          <p:nvPr/>
        </p:nvSpPr>
        <p:spPr>
          <a:xfrm>
            <a:off x="3136920" y="7717536"/>
            <a:ext cx="11036280"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Goldstein 2005, JAMA</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Heran 2024, Can J Neurol Sci</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Menon 2022, Lancet</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Goyal 2016, Lancet</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Lawn 2001, Arch Neurol</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Luijten 2023, JNNP</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van Doorn 2023, Eur J Neurol</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Sanders 2016, Neurology</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Lindner 2020, Eur J Emerg Med</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Lawton 2019, J Clin Oncol</a:t>
            </a:r>
            <a:pPr indent="0" marL="0">
              <a:buNone/>
            </a:pPr>
            <a:r>
              <a:rPr lang="en-US" sz="850" dirty="0">
                <a:solidFill>
                  <a:srgbClr val="64748B"/>
                </a:solidFill>
              </a:rPr>
              <a:t>   </a:t>
            </a:r>
            <a:pPr indent="0" marL="0">
              <a:buNone/>
            </a:pPr>
            <a:r>
              <a:rPr lang="en-US" sz="850" dirty="0">
                <a:solidFill>
                  <a:srgbClr val="64748B"/>
                </a:solidFill>
              </a:rPr>
              <a:t>¹¹ Manual 2024–25, pp. 196–198, 200</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¹² Heran 2025, Can J Neurol Sci</a:t>
            </a:r>
            <a:endParaRPr lang="en-US" sz="8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Arthritis</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MUSCULOSKELETAL (MSK)</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LR 28</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Synovial WBC &gt;100 ×10⁹/L (&gt;100,000/µL)¹</a:t>
            </a:r>
            <a:endParaRPr lang="en-US" sz="850" dirty="0"/>
          </a:p>
          <a:p>
            <a:pPr indent="0" marL="0">
              <a:buNone/>
            </a:pPr>
            <a:r>
              <a:rPr lang="en-US" sz="1050" dirty="0">
                <a:solidFill>
                  <a:srgbClr val="334155"/>
                </a:solidFill>
              </a:rPr>
              <a:t>for septic arthritis; &lt;25 ×10⁹/L lowers it (LR 0.32) but can't exclude</a:t>
            </a:r>
            <a:endParaRPr lang="en-US" sz="850" dirty="0"/>
          </a:p>
        </p:txBody>
      </p:sp>
      <p:sp>
        <p:nvSpPr>
          <p:cNvPr id="7" name="Presentation"/>
          <p:cNvSpPr/>
          <p:nvPr/>
        </p:nvSpPr>
        <p:spPr>
          <a:xfrm>
            <a:off x="457200" y="1261872"/>
            <a:ext cx="2057400" cy="1193394"/>
          </a:xfrm>
          <a:prstGeom prst="roundRect">
            <a:avLst>
              <a:gd name="adj" fmla="val 5364"/>
            </a:avLst>
          </a:prstGeom>
          <a:solidFill>
            <a:srgbClr val="0B2540"/>
          </a:solidFill>
          <a:ln w="12700">
            <a:solidFill>
              <a:srgbClr val="0B2540"/>
            </a:solidFill>
          </a:ln>
        </p:spPr>
        <p:txBody>
          <a:bodyPr wrap="square" lIns="68580" tIns="68580" rIns="68580" bIns="68580" rtlCol="0" anchor="ctr"/>
          <a:lstStyle/>
          <a:p>
            <a:pPr algn="l" indent="0" marL="0">
              <a:buNone/>
            </a:pPr>
            <a:r>
              <a:rPr lang="en-US" sz="1150" b="1" dirty="0">
                <a:solidFill>
                  <a:srgbClr val="FFFFFF"/>
                </a:solidFill>
              </a:rPr>
              <a:t>Painful, swollen joint(s)</a:t>
            </a:r>
            <a:endParaRPr lang="en-US" sz="1150" dirty="0"/>
          </a:p>
        </p:txBody>
      </p:sp>
      <p:sp>
        <p:nvSpPr>
          <p:cNvPr id="8" name="Step 1"/>
          <p:cNvSpPr/>
          <p:nvPr/>
        </p:nvSpPr>
        <p:spPr>
          <a:xfrm>
            <a:off x="2788920" y="1261872"/>
            <a:ext cx="2606040" cy="1193394"/>
          </a:xfrm>
          <a:prstGeom prst="roundRect">
            <a:avLst>
              <a:gd name="adj" fmla="val 5364"/>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Confirm synovitis; count joints; tap any effusion: cells, Gram stain, culture, crystals¹˒¹⁰</a:t>
            </a:r>
            <a:endParaRPr lang="en-US" sz="1150" dirty="0"/>
          </a:p>
        </p:txBody>
      </p:sp>
      <p:sp>
        <p:nvSpPr>
          <p:cNvPr id="9" name="Decision"/>
          <p:cNvSpPr/>
          <p:nvPr/>
        </p:nvSpPr>
        <p:spPr>
          <a:xfrm>
            <a:off x="5669280" y="1261872"/>
            <a:ext cx="1463040" cy="1193394"/>
          </a:xfrm>
          <a:prstGeom prst="roundRect">
            <a:avLst>
              <a:gd name="adj" fmla="val 5364"/>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50" b="1" dirty="0">
                <a:solidFill>
                  <a:srgbClr val="075A8C"/>
                </a:solidFill>
                <a:latin typeface="Poppins" pitchFamily="34" charset="0"/>
                <a:ea typeface="Poppins" pitchFamily="34" charset="-122"/>
                <a:cs typeface="Poppins" pitchFamily="34" charset="-120"/>
              </a:rPr>
              <a:t>Could this be a septic joint?</a:t>
            </a:r>
            <a:endParaRPr lang="en-US" sz="1150" dirty="0"/>
          </a:p>
        </p:txBody>
      </p:sp>
      <p:sp>
        <p:nvSpPr>
          <p:cNvPr id="10" name="Arrow"/>
          <p:cNvSpPr/>
          <p:nvPr/>
        </p:nvSpPr>
        <p:spPr>
          <a:xfrm>
            <a:off x="2551176" y="1858569"/>
            <a:ext cx="201168" cy="0"/>
          </a:xfrm>
          <a:prstGeom prst="line">
            <a:avLst/>
          </a:prstGeom>
          <a:noFill/>
          <a:ln w="19050">
            <a:solidFill>
              <a:srgbClr val="CBD5E1"/>
            </a:solidFill>
            <a:prstDash val="solid"/>
            <a:tailEnd type="triangle"/>
          </a:ln>
        </p:spPr>
      </p:sp>
      <p:sp>
        <p:nvSpPr>
          <p:cNvPr id="11" name="Arrow"/>
          <p:cNvSpPr/>
          <p:nvPr/>
        </p:nvSpPr>
        <p:spPr>
          <a:xfrm>
            <a:off x="5431536" y="1858569"/>
            <a:ext cx="201168" cy="0"/>
          </a:xfrm>
          <a:prstGeom prst="line">
            <a:avLst/>
          </a:prstGeom>
          <a:noFill/>
          <a:ln w="19050">
            <a:solidFill>
              <a:srgbClr val="CBD5E1"/>
            </a:solidFill>
            <a:prstDash val="solid"/>
            <a:tailEnd type="triangle"/>
          </a:ln>
        </p:spPr>
      </p:sp>
      <p:sp>
        <p:nvSpPr>
          <p:cNvPr id="12" name="Red flags"/>
          <p:cNvSpPr/>
          <p:nvPr/>
        </p:nvSpPr>
        <p:spPr>
          <a:xfrm>
            <a:off x="7406640" y="1261872"/>
            <a:ext cx="6766560" cy="1193394"/>
          </a:xfrm>
          <a:prstGeom prst="roundRect">
            <a:avLst>
              <a:gd name="adj" fmla="val 5364"/>
            </a:avLst>
          </a:prstGeom>
          <a:solidFill>
            <a:srgbClr val="B42318">
              <a:alpha val="7000"/>
            </a:srgbClr>
          </a:solidFill>
          <a:ln w="15875">
            <a:solidFill>
              <a:srgbClr val="B42318"/>
            </a:solidFill>
            <a:prstDash val="solid"/>
          </a:ln>
        </p:spPr>
      </p:sp>
      <p:sp>
        <p:nvSpPr>
          <p:cNvPr id="13" name="Red flags title"/>
          <p:cNvSpPr/>
          <p:nvPr/>
        </p:nvSpPr>
        <p:spPr>
          <a:xfrm>
            <a:off x="7406640" y="1261872"/>
            <a:ext cx="6766560" cy="326136"/>
          </a:xfrm>
          <a:prstGeom prst="roundRect">
            <a:avLst>
              <a:gd name="adj" fmla="val 19626"/>
            </a:avLst>
          </a:prstGeom>
          <a:solidFill>
            <a:srgbClr val="B42318"/>
          </a:solidFill>
          <a:ln w="15875">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Possible septic joint: tap before antibiotics¹˒²</a:t>
            </a:r>
            <a:endParaRPr lang="en-US" sz="1200" dirty="0"/>
          </a:p>
        </p:txBody>
      </p:sp>
      <p:sp>
        <p:nvSpPr>
          <p:cNvPr id="14" name="Red flag items 1"/>
          <p:cNvSpPr txBox="1"/>
          <p:nvPr/>
        </p:nvSpPr>
        <p:spPr>
          <a:xfrm>
            <a:off x="7475220" y="1633728"/>
            <a:ext cx="3259836" cy="524866"/>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Acute hot, swollen joint(s)</a:t>
            </a:r>
            <a:endParaRPr lang="en-US" sz="1100" dirty="0"/>
          </a:p>
          <a:p>
            <a:pPr marL="114300" indent="-114300">
              <a:lnSpc>
                <a:spcPct val="90000"/>
              </a:lnSpc>
              <a:spcAft>
                <a:spcPts val="150"/>
              </a:spcAft>
              <a:buSzPct val="100000"/>
              <a:buChar char="•"/>
            </a:pPr>
            <a:r>
              <a:rPr lang="en-US" sz="1100" dirty="0">
                <a:solidFill>
                  <a:srgbClr val="0B1220"/>
                </a:solidFill>
              </a:rPr>
              <a:t>Older age, DM, RA, prosthesis, skin infection</a:t>
            </a:r>
            <a:endParaRPr lang="en-US" sz="1100" dirty="0"/>
          </a:p>
          <a:p>
            <a:pPr marL="114300" indent="-114300">
              <a:lnSpc>
                <a:spcPct val="90000"/>
              </a:lnSpc>
              <a:spcAft>
                <a:spcPts val="150"/>
              </a:spcAft>
              <a:buSzPct val="100000"/>
              <a:buChar char="•"/>
            </a:pPr>
            <a:r>
              <a:rPr lang="en-US" sz="1100" dirty="0">
                <a:solidFill>
                  <a:srgbClr val="0B1220"/>
                </a:solidFill>
              </a:rPr>
              <a:t>Fever in only 57%: absence doesn't exclude</a:t>
            </a:r>
            <a:endParaRPr lang="en-US" sz="1100" dirty="0"/>
          </a:p>
        </p:txBody>
      </p:sp>
      <p:sp>
        <p:nvSpPr>
          <p:cNvPr id="15" name="Red flag items 2"/>
          <p:cNvSpPr txBox="1"/>
          <p:nvPr/>
        </p:nvSpPr>
        <p:spPr>
          <a:xfrm>
            <a:off x="10844784" y="1633728"/>
            <a:ext cx="3259836" cy="524866"/>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Gram stain positive or WBC &gt;50 ×10⁹/L</a:t>
            </a:r>
            <a:endParaRPr lang="en-US" sz="1100" dirty="0"/>
          </a:p>
          <a:p>
            <a:pPr marL="114300" indent="-114300">
              <a:lnSpc>
                <a:spcPct val="90000"/>
              </a:lnSpc>
              <a:spcAft>
                <a:spcPts val="150"/>
              </a:spcAft>
              <a:buSzPct val="100000"/>
              <a:buChar char="•"/>
            </a:pPr>
            <a:r>
              <a:rPr lang="en-US" sz="1100" dirty="0">
                <a:solidFill>
                  <a:srgbClr val="0B1220"/>
                </a:solidFill>
              </a:rPr>
              <a:t>Pustules and tenosynovitis: gonococcal</a:t>
            </a:r>
            <a:endParaRPr lang="en-US" sz="1100" dirty="0"/>
          </a:p>
          <a:p>
            <a:pPr marL="114300" indent="-114300">
              <a:lnSpc>
                <a:spcPct val="90000"/>
              </a:lnSpc>
              <a:spcAft>
                <a:spcPts val="150"/>
              </a:spcAft>
              <a:buSzPct val="100000"/>
              <a:buChar char="•"/>
            </a:pPr>
            <a:r>
              <a:rPr lang="en-US" sz="1100" dirty="0">
                <a:solidFill>
                  <a:srgbClr val="0B1220"/>
                </a:solidFill>
              </a:rPr>
              <a:t>Crystals seen but patient looks septic</a:t>
            </a:r>
            <a:endParaRPr lang="en-US" sz="1100" dirty="0"/>
          </a:p>
        </p:txBody>
      </p:sp>
      <p:sp>
        <p:nvSpPr>
          <p:cNvPr id="16" name="Red flag action"/>
          <p:cNvSpPr txBox="1"/>
          <p:nvPr/>
        </p:nvSpPr>
        <p:spPr>
          <a:xfrm>
            <a:off x="7475220" y="2231746"/>
            <a:ext cx="6629400" cy="173228"/>
          </a:xfrm>
          <a:prstGeom prst="rect">
            <a:avLst/>
          </a:prstGeom>
          <a:noFill/>
          <a:ln/>
        </p:spPr>
        <p:txBody>
          <a:bodyPr wrap="square" lIns="0" tIns="0" rIns="0" bIns="0" rtlCol="0" anchor="b"/>
          <a:lstStyle/>
          <a:p>
            <a:pPr indent="0" marL="0">
              <a:buNone/>
            </a:pPr>
            <a:r>
              <a:rPr lang="en-US" sz="1100" b="1" dirty="0">
                <a:solidFill>
                  <a:srgbClr val="B42318"/>
                </a:solidFill>
              </a:rPr>
              <a:t>→ Joint and blood cultures, IV antibiotics, ortho to drain¹⁰˒¹¹</a:t>
            </a:r>
            <a:endParaRPr lang="en-US" sz="1100" dirty="0"/>
          </a:p>
        </p:txBody>
      </p:sp>
      <p:sp>
        <p:nvSpPr>
          <p:cNvPr id="17" name="Yes arrow"/>
          <p:cNvSpPr/>
          <p:nvPr/>
        </p:nvSpPr>
        <p:spPr>
          <a:xfrm>
            <a:off x="7168896" y="1858569"/>
            <a:ext cx="201168" cy="0"/>
          </a:xfrm>
          <a:prstGeom prst="line">
            <a:avLst/>
          </a:prstGeom>
          <a:noFill/>
          <a:ln w="22225">
            <a:solidFill>
              <a:srgbClr val="B42318"/>
            </a:solidFill>
            <a:prstDash val="solid"/>
            <a:tailEnd type="triangle"/>
          </a:ln>
        </p:spPr>
      </p:sp>
      <p:sp>
        <p:nvSpPr>
          <p:cNvPr id="18" name="Yes label"/>
          <p:cNvSpPr txBox="1"/>
          <p:nvPr/>
        </p:nvSpPr>
        <p:spPr>
          <a:xfrm>
            <a:off x="7132320" y="1639113"/>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19" name="Drop"/>
          <p:cNvSpPr/>
          <p:nvPr/>
        </p:nvSpPr>
        <p:spPr>
          <a:xfrm>
            <a:off x="6400800" y="2455266"/>
            <a:ext cx="0" cy="438912"/>
          </a:xfrm>
          <a:prstGeom prst="line">
            <a:avLst/>
          </a:prstGeom>
          <a:noFill/>
          <a:ln w="19050">
            <a:solidFill>
              <a:srgbClr val="CBD5E1"/>
            </a:solidFill>
            <a:prstDash val="solid"/>
          </a:ln>
        </p:spPr>
      </p:sp>
      <p:sp>
        <p:nvSpPr>
          <p:cNvPr id="20" name="Bus"/>
          <p:cNvSpPr/>
          <p:nvPr/>
        </p:nvSpPr>
        <p:spPr>
          <a:xfrm>
            <a:off x="2452878" y="2894178"/>
            <a:ext cx="10108692" cy="0"/>
          </a:xfrm>
          <a:prstGeom prst="line">
            <a:avLst/>
          </a:prstGeom>
          <a:noFill/>
          <a:ln w="19050">
            <a:solidFill>
              <a:srgbClr val="CBD5E1"/>
            </a:solidFill>
            <a:prstDash val="solid"/>
          </a:ln>
        </p:spPr>
      </p:sp>
      <p:sp>
        <p:nvSpPr>
          <p:cNvPr id="21" name="Arrow"/>
          <p:cNvSpPr/>
          <p:nvPr/>
        </p:nvSpPr>
        <p:spPr>
          <a:xfrm>
            <a:off x="2452878" y="2894178"/>
            <a:ext cx="0" cy="155448"/>
          </a:xfrm>
          <a:prstGeom prst="line">
            <a:avLst/>
          </a:prstGeom>
          <a:noFill/>
          <a:ln w="19050">
            <a:solidFill>
              <a:srgbClr val="CBD5E1"/>
            </a:solidFill>
            <a:prstDash val="solid"/>
            <a:tailEnd type="triangle"/>
          </a:ln>
        </p:spPr>
      </p:sp>
      <p:sp>
        <p:nvSpPr>
          <p:cNvPr id="22" name="Arrow"/>
          <p:cNvSpPr/>
          <p:nvPr/>
        </p:nvSpPr>
        <p:spPr>
          <a:xfrm>
            <a:off x="5822442" y="2894178"/>
            <a:ext cx="0" cy="155448"/>
          </a:xfrm>
          <a:prstGeom prst="line">
            <a:avLst/>
          </a:prstGeom>
          <a:noFill/>
          <a:ln w="19050">
            <a:solidFill>
              <a:srgbClr val="CBD5E1"/>
            </a:solidFill>
            <a:prstDash val="solid"/>
            <a:tailEnd type="triangle"/>
          </a:ln>
        </p:spPr>
      </p:sp>
      <p:sp>
        <p:nvSpPr>
          <p:cNvPr id="23" name="Arrow"/>
          <p:cNvSpPr/>
          <p:nvPr/>
        </p:nvSpPr>
        <p:spPr>
          <a:xfrm>
            <a:off x="9192006" y="2894178"/>
            <a:ext cx="0" cy="155448"/>
          </a:xfrm>
          <a:prstGeom prst="line">
            <a:avLst/>
          </a:prstGeom>
          <a:noFill/>
          <a:ln w="19050">
            <a:solidFill>
              <a:srgbClr val="CBD5E1"/>
            </a:solidFill>
            <a:prstDash val="solid"/>
            <a:tailEnd type="triangle"/>
          </a:ln>
        </p:spPr>
      </p:sp>
      <p:sp>
        <p:nvSpPr>
          <p:cNvPr id="24" name="Arrow"/>
          <p:cNvSpPr/>
          <p:nvPr/>
        </p:nvSpPr>
        <p:spPr>
          <a:xfrm>
            <a:off x="12561570" y="2894178"/>
            <a:ext cx="0" cy="155448"/>
          </a:xfrm>
          <a:prstGeom prst="line">
            <a:avLst/>
          </a:prstGeom>
          <a:noFill/>
          <a:ln w="19050">
            <a:solidFill>
              <a:srgbClr val="CBD5E1"/>
            </a:solidFill>
            <a:prstDash val="solid"/>
            <a:tailEnd type="triangle"/>
          </a:ln>
        </p:spPr>
      </p:sp>
      <p:sp>
        <p:nvSpPr>
          <p:cNvPr id="25" name="Branch question"/>
          <p:cNvSpPr/>
          <p:nvPr/>
        </p:nvSpPr>
        <p:spPr>
          <a:xfrm>
            <a:off x="4918877" y="2564994"/>
            <a:ext cx="2963845"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00" b="1" dirty="0">
                <a:solidFill>
                  <a:srgbClr val="075A8C"/>
                </a:solidFill>
              </a:rPr>
              <a:t>Then: synovial WBC and joint pattern?</a:t>
            </a:r>
            <a:endParaRPr lang="en-US" sz="1100" dirty="0"/>
          </a:p>
        </p:txBody>
      </p:sp>
      <p:sp>
        <p:nvSpPr>
          <p:cNvPr id="26" name="Branch Septic"/>
          <p:cNvSpPr/>
          <p:nvPr/>
        </p:nvSpPr>
        <p:spPr>
          <a:xfrm>
            <a:off x="841248" y="3077058"/>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Septic</a:t>
            </a:r>
            <a:pPr indent="0" marL="0">
              <a:buNone/>
            </a:pPr>
            <a:r>
              <a:rPr lang="en-US" sz="1000" dirty="0">
                <a:solidFill>
                  <a:srgbClr val="FFFFFF"/>
                </a:solidFill>
              </a:rPr>
              <a:t>  usually &gt;50</a:t>
            </a:r>
            <a:endParaRPr lang="en-US" sz="1200" dirty="0"/>
          </a:p>
        </p:txBody>
      </p:sp>
      <p:sp>
        <p:nvSpPr>
          <p:cNvPr id="27" name="Branch Crystal"/>
          <p:cNvSpPr/>
          <p:nvPr/>
        </p:nvSpPr>
        <p:spPr>
          <a:xfrm>
            <a:off x="4210812" y="3077058"/>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Crystal</a:t>
            </a:r>
            <a:pPr indent="0" marL="0">
              <a:buNone/>
            </a:pPr>
            <a:r>
              <a:rPr lang="en-US" sz="1000" dirty="0">
                <a:solidFill>
                  <a:srgbClr val="FFFFFF"/>
                </a:solidFill>
              </a:rPr>
              <a:t>  10–100 ×10⁹/L</a:t>
            </a:r>
            <a:endParaRPr lang="en-US" sz="1200" dirty="0"/>
          </a:p>
        </p:txBody>
      </p:sp>
      <p:sp>
        <p:nvSpPr>
          <p:cNvPr id="28" name="Branch Inflammatory"/>
          <p:cNvSpPr/>
          <p:nvPr/>
        </p:nvSpPr>
        <p:spPr>
          <a:xfrm>
            <a:off x="7580376" y="3077058"/>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Inflammatory</a:t>
            </a:r>
            <a:pPr indent="0" marL="0">
              <a:buNone/>
            </a:pPr>
            <a:r>
              <a:rPr lang="en-US" sz="1000" dirty="0">
                <a:solidFill>
                  <a:srgbClr val="FFFFFF"/>
                </a:solidFill>
              </a:rPr>
              <a:t>  2–100 ×10⁹/L</a:t>
            </a:r>
            <a:endParaRPr lang="en-US" sz="1200" dirty="0"/>
          </a:p>
        </p:txBody>
      </p:sp>
      <p:sp>
        <p:nvSpPr>
          <p:cNvPr id="29" name="Branch Noninflammatory"/>
          <p:cNvSpPr/>
          <p:nvPr/>
        </p:nvSpPr>
        <p:spPr>
          <a:xfrm>
            <a:off x="10949940" y="3077058"/>
            <a:ext cx="3223260" cy="326136"/>
          </a:xfrm>
          <a:prstGeom prst="roundRect">
            <a:avLst>
              <a:gd name="adj" fmla="val 19626"/>
            </a:avLst>
          </a:prstGeom>
          <a:solidFill>
            <a:srgbClr val="067647"/>
          </a:solidFill>
          <a:ln w="12700">
            <a:solidFill>
              <a:srgbClr val="067647"/>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Noninflammatory</a:t>
            </a:r>
            <a:pPr indent="0" marL="0">
              <a:buNone/>
            </a:pPr>
            <a:r>
              <a:rPr lang="en-US" sz="1000" dirty="0">
                <a:solidFill>
                  <a:srgbClr val="FFFFFF"/>
                </a:solidFill>
              </a:rPr>
              <a:t>  &lt;2 ×10⁹/L</a:t>
            </a:r>
            <a:endParaRPr lang="en-US" sz="1200" dirty="0"/>
          </a:p>
        </p:txBody>
      </p:sp>
      <p:sp>
        <p:nvSpPr>
          <p:cNvPr id="30" name="Row label CAUSES"/>
          <p:cNvSpPr/>
          <p:nvPr/>
        </p:nvSpPr>
        <p:spPr>
          <a:xfrm>
            <a:off x="457200" y="3494634"/>
            <a:ext cx="292608" cy="850976"/>
          </a:xfrm>
          <a:prstGeom prst="roundRect">
            <a:avLst>
              <a:gd name="adj" fmla="val 18750"/>
            </a:avLst>
          </a:prstGeom>
          <a:solidFill>
            <a:srgbClr val="0B2540"/>
          </a:solidFill>
          <a:ln/>
        </p:spPr>
      </p:sp>
      <p:sp>
        <p:nvSpPr>
          <p:cNvPr id="31" name="Row label text CAUSES"/>
          <p:cNvSpPr txBox="1"/>
          <p:nvPr/>
        </p:nvSpPr>
        <p:spPr>
          <a:xfrm rot="16200000">
            <a:off x="178016" y="3773818"/>
            <a:ext cx="85097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2" name="causes Septic"/>
          <p:cNvSpPr/>
          <p:nvPr/>
        </p:nvSpPr>
        <p:spPr>
          <a:xfrm>
            <a:off x="841248" y="3494634"/>
            <a:ext cx="3223260" cy="850976"/>
          </a:xfrm>
          <a:prstGeom prst="roundRect">
            <a:avLst>
              <a:gd name="adj" fmla="val 6447"/>
            </a:avLst>
          </a:prstGeom>
          <a:solidFill>
            <a:srgbClr val="FFFFFF"/>
          </a:solidFill>
          <a:ln w="9525">
            <a:solidFill>
              <a:srgbClr val="CBD5E1"/>
            </a:solidFill>
            <a:prstDash val="solid"/>
          </a:ln>
        </p:spPr>
      </p:sp>
      <p:sp>
        <p:nvSpPr>
          <p:cNvPr id="33" name="causes items Septic"/>
          <p:cNvSpPr txBox="1"/>
          <p:nvPr/>
        </p:nvSpPr>
        <p:spPr>
          <a:xfrm>
            <a:off x="909828" y="3563214"/>
            <a:ext cx="3086100" cy="713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S. aureus &gt; strep &gt; gram-negatives</a:t>
            </a:r>
            <a:endParaRPr lang="en-US" sz="1150" dirty="0"/>
          </a:p>
          <a:p>
            <a:pPr marL="114300" indent="-114300">
              <a:lnSpc>
                <a:spcPct val="90000"/>
              </a:lnSpc>
              <a:spcAft>
                <a:spcPts val="200"/>
              </a:spcAft>
              <a:buSzPct val="100000"/>
              <a:buChar char="•"/>
            </a:pPr>
            <a:r>
              <a:rPr lang="en-US" sz="1150" b="1" dirty="0">
                <a:solidFill>
                  <a:srgbClr val="B42318"/>
                </a:solidFill>
              </a:rPr>
              <a:t>Gonococcal (DGI)</a:t>
            </a:r>
            <a:endParaRPr lang="en-US" sz="1150" dirty="0"/>
          </a:p>
          <a:p>
            <a:pPr marL="114300" indent="-114300">
              <a:lnSpc>
                <a:spcPct val="90000"/>
              </a:lnSpc>
              <a:spcAft>
                <a:spcPts val="200"/>
              </a:spcAft>
              <a:buSzPct val="100000"/>
              <a:buChar char="•"/>
            </a:pPr>
            <a:r>
              <a:rPr lang="en-US" sz="1150" b="1" dirty="0">
                <a:solidFill>
                  <a:srgbClr val="B42318"/>
                </a:solidFill>
              </a:rPr>
              <a:t>Prosthetic joint infection: ortho/ID¹⁰</a:t>
            </a:r>
            <a:endParaRPr lang="en-US" sz="1150" dirty="0"/>
          </a:p>
        </p:txBody>
      </p:sp>
      <p:sp>
        <p:nvSpPr>
          <p:cNvPr id="34" name="Chevron"/>
          <p:cNvSpPr/>
          <p:nvPr/>
        </p:nvSpPr>
        <p:spPr>
          <a:xfrm rot="10800000">
            <a:off x="2388870" y="4368470"/>
            <a:ext cx="128016" cy="64008"/>
          </a:xfrm>
          <a:prstGeom prst="triangle">
            <a:avLst/>
          </a:prstGeom>
          <a:solidFill>
            <a:srgbClr val="CBD5E1"/>
          </a:solidFill>
          <a:ln/>
        </p:spPr>
      </p:sp>
      <p:sp>
        <p:nvSpPr>
          <p:cNvPr id="35" name="causes Crystal"/>
          <p:cNvSpPr/>
          <p:nvPr/>
        </p:nvSpPr>
        <p:spPr>
          <a:xfrm>
            <a:off x="4210812" y="3494634"/>
            <a:ext cx="3223260" cy="850976"/>
          </a:xfrm>
          <a:prstGeom prst="roundRect">
            <a:avLst>
              <a:gd name="adj" fmla="val 6447"/>
            </a:avLst>
          </a:prstGeom>
          <a:solidFill>
            <a:srgbClr val="FFFFFF"/>
          </a:solidFill>
          <a:ln w="9525">
            <a:solidFill>
              <a:srgbClr val="CBD5E1"/>
            </a:solidFill>
            <a:prstDash val="solid"/>
          </a:ln>
        </p:spPr>
      </p:sp>
      <p:sp>
        <p:nvSpPr>
          <p:cNvPr id="36" name="causes items Crystal"/>
          <p:cNvSpPr txBox="1"/>
          <p:nvPr/>
        </p:nvSpPr>
        <p:spPr>
          <a:xfrm>
            <a:off x="4279392" y="3563214"/>
            <a:ext cx="3086100" cy="713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Gout (monosodium urate)</a:t>
            </a:r>
            <a:endParaRPr lang="en-US" sz="1150" dirty="0"/>
          </a:p>
          <a:p>
            <a:pPr marL="114300" indent="-114300">
              <a:lnSpc>
                <a:spcPct val="90000"/>
              </a:lnSpc>
              <a:spcAft>
                <a:spcPts val="200"/>
              </a:spcAft>
              <a:buSzPct val="100000"/>
              <a:buChar char="•"/>
            </a:pPr>
            <a:r>
              <a:rPr lang="en-US" sz="1150" dirty="0">
                <a:solidFill>
                  <a:srgbClr val="0B1220"/>
                </a:solidFill>
              </a:rPr>
              <a:t>CPPD (pseudogout)</a:t>
            </a:r>
            <a:endParaRPr lang="en-US" sz="1150" dirty="0"/>
          </a:p>
        </p:txBody>
      </p:sp>
      <p:sp>
        <p:nvSpPr>
          <p:cNvPr id="37" name="Chevron"/>
          <p:cNvSpPr/>
          <p:nvPr/>
        </p:nvSpPr>
        <p:spPr>
          <a:xfrm rot="10800000">
            <a:off x="5758434" y="4368470"/>
            <a:ext cx="128016" cy="64008"/>
          </a:xfrm>
          <a:prstGeom prst="triangle">
            <a:avLst/>
          </a:prstGeom>
          <a:solidFill>
            <a:srgbClr val="CBD5E1"/>
          </a:solidFill>
          <a:ln/>
        </p:spPr>
      </p:sp>
      <p:sp>
        <p:nvSpPr>
          <p:cNvPr id="38" name="causes Inflammatory"/>
          <p:cNvSpPr/>
          <p:nvPr/>
        </p:nvSpPr>
        <p:spPr>
          <a:xfrm>
            <a:off x="7580376" y="3494634"/>
            <a:ext cx="3223260" cy="850976"/>
          </a:xfrm>
          <a:prstGeom prst="roundRect">
            <a:avLst>
              <a:gd name="adj" fmla="val 6447"/>
            </a:avLst>
          </a:prstGeom>
          <a:solidFill>
            <a:srgbClr val="FFFFFF"/>
          </a:solidFill>
          <a:ln w="9525">
            <a:solidFill>
              <a:srgbClr val="CBD5E1"/>
            </a:solidFill>
            <a:prstDash val="solid"/>
          </a:ln>
        </p:spPr>
      </p:sp>
      <p:sp>
        <p:nvSpPr>
          <p:cNvPr id="39" name="causes items Inflammatory"/>
          <p:cNvSpPr txBox="1"/>
          <p:nvPr/>
        </p:nvSpPr>
        <p:spPr>
          <a:xfrm>
            <a:off x="7648956" y="3563214"/>
            <a:ext cx="3086100" cy="713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Rheumatoid arthritis</a:t>
            </a:r>
            <a:endParaRPr lang="en-US" sz="1150" dirty="0"/>
          </a:p>
          <a:p>
            <a:pPr marL="114300" indent="-114300">
              <a:lnSpc>
                <a:spcPct val="90000"/>
              </a:lnSpc>
              <a:spcAft>
                <a:spcPts val="200"/>
              </a:spcAft>
              <a:buSzPct val="100000"/>
              <a:buChar char="•"/>
            </a:pPr>
            <a:r>
              <a:rPr lang="en-US" sz="1150" dirty="0">
                <a:solidFill>
                  <a:srgbClr val="0B1220"/>
                </a:solidFill>
              </a:rPr>
              <a:t>SpA: psoriatic, reactive, IBD, axial</a:t>
            </a:r>
            <a:endParaRPr lang="en-US" sz="1150" dirty="0"/>
          </a:p>
          <a:p>
            <a:pPr marL="114300" indent="-114300">
              <a:lnSpc>
                <a:spcPct val="90000"/>
              </a:lnSpc>
              <a:spcAft>
                <a:spcPts val="200"/>
              </a:spcAft>
              <a:buSzPct val="100000"/>
              <a:buChar char="•"/>
            </a:pPr>
            <a:r>
              <a:rPr lang="en-US" sz="1150" dirty="0">
                <a:solidFill>
                  <a:srgbClr val="0B1220"/>
                </a:solidFill>
              </a:rPr>
              <a:t>Viral (parvovirus, HBV, HCV), Lyme, SLE</a:t>
            </a:r>
            <a:endParaRPr lang="en-US" sz="1150" dirty="0"/>
          </a:p>
        </p:txBody>
      </p:sp>
      <p:sp>
        <p:nvSpPr>
          <p:cNvPr id="40" name="Chevron"/>
          <p:cNvSpPr/>
          <p:nvPr/>
        </p:nvSpPr>
        <p:spPr>
          <a:xfrm rot="10800000">
            <a:off x="9127998" y="4368470"/>
            <a:ext cx="128016" cy="64008"/>
          </a:xfrm>
          <a:prstGeom prst="triangle">
            <a:avLst/>
          </a:prstGeom>
          <a:solidFill>
            <a:srgbClr val="CBD5E1"/>
          </a:solidFill>
          <a:ln/>
        </p:spPr>
      </p:sp>
      <p:sp>
        <p:nvSpPr>
          <p:cNvPr id="41" name="causes Noninflammatory"/>
          <p:cNvSpPr/>
          <p:nvPr/>
        </p:nvSpPr>
        <p:spPr>
          <a:xfrm>
            <a:off x="10949940" y="3494634"/>
            <a:ext cx="3223260" cy="850976"/>
          </a:xfrm>
          <a:prstGeom prst="roundRect">
            <a:avLst>
              <a:gd name="adj" fmla="val 6447"/>
            </a:avLst>
          </a:prstGeom>
          <a:solidFill>
            <a:srgbClr val="FFFFFF"/>
          </a:solidFill>
          <a:ln w="9525">
            <a:solidFill>
              <a:srgbClr val="CBD5E1"/>
            </a:solidFill>
            <a:prstDash val="solid"/>
          </a:ln>
        </p:spPr>
      </p:sp>
      <p:sp>
        <p:nvSpPr>
          <p:cNvPr id="42" name="causes items Noninflammatory"/>
          <p:cNvSpPr txBox="1"/>
          <p:nvPr/>
        </p:nvSpPr>
        <p:spPr>
          <a:xfrm>
            <a:off x="11018520" y="3563214"/>
            <a:ext cx="3086100" cy="713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Osteoarthritis</a:t>
            </a:r>
            <a:endParaRPr lang="en-US" sz="1150" dirty="0"/>
          </a:p>
          <a:p>
            <a:pPr marL="114300" indent="-114300">
              <a:lnSpc>
                <a:spcPct val="90000"/>
              </a:lnSpc>
              <a:spcAft>
                <a:spcPts val="200"/>
              </a:spcAft>
              <a:buSzPct val="100000"/>
              <a:buChar char="•"/>
            </a:pPr>
            <a:r>
              <a:rPr lang="en-US" sz="1150" b="1" dirty="0">
                <a:solidFill>
                  <a:srgbClr val="B42318"/>
                </a:solidFill>
              </a:rPr>
              <a:t>Fracture, hemarthrosis</a:t>
            </a:r>
            <a:endParaRPr lang="en-US" sz="1150" dirty="0"/>
          </a:p>
          <a:p>
            <a:pPr marL="114300" indent="-114300">
              <a:lnSpc>
                <a:spcPct val="90000"/>
              </a:lnSpc>
              <a:spcAft>
                <a:spcPts val="200"/>
              </a:spcAft>
              <a:buSzPct val="100000"/>
              <a:buChar char="•"/>
            </a:pPr>
            <a:r>
              <a:rPr lang="en-US" sz="1150" dirty="0">
                <a:solidFill>
                  <a:srgbClr val="0B1220"/>
                </a:solidFill>
              </a:rPr>
              <a:t>AVN, internal derangement</a:t>
            </a:r>
            <a:endParaRPr lang="en-US" sz="1150" dirty="0"/>
          </a:p>
        </p:txBody>
      </p:sp>
      <p:sp>
        <p:nvSpPr>
          <p:cNvPr id="43" name="Chevron"/>
          <p:cNvSpPr/>
          <p:nvPr/>
        </p:nvSpPr>
        <p:spPr>
          <a:xfrm rot="10800000">
            <a:off x="12497562" y="4368470"/>
            <a:ext cx="128016" cy="64008"/>
          </a:xfrm>
          <a:prstGeom prst="triangle">
            <a:avLst/>
          </a:prstGeom>
          <a:solidFill>
            <a:srgbClr val="CBD5E1"/>
          </a:solidFill>
          <a:ln/>
        </p:spPr>
      </p:sp>
      <p:sp>
        <p:nvSpPr>
          <p:cNvPr id="44" name="Row label CLUES"/>
          <p:cNvSpPr/>
          <p:nvPr/>
        </p:nvSpPr>
        <p:spPr>
          <a:xfrm>
            <a:off x="457200" y="4455338"/>
            <a:ext cx="292608" cy="850976"/>
          </a:xfrm>
          <a:prstGeom prst="roundRect">
            <a:avLst>
              <a:gd name="adj" fmla="val 18750"/>
            </a:avLst>
          </a:prstGeom>
          <a:solidFill>
            <a:srgbClr val="334155"/>
          </a:solidFill>
          <a:ln/>
        </p:spPr>
      </p:sp>
      <p:sp>
        <p:nvSpPr>
          <p:cNvPr id="45" name="Row label text CLUES"/>
          <p:cNvSpPr txBox="1"/>
          <p:nvPr/>
        </p:nvSpPr>
        <p:spPr>
          <a:xfrm rot="16200000">
            <a:off x="178016" y="4734522"/>
            <a:ext cx="85097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6" name="clues Septic"/>
          <p:cNvSpPr/>
          <p:nvPr/>
        </p:nvSpPr>
        <p:spPr>
          <a:xfrm>
            <a:off x="841248" y="4455338"/>
            <a:ext cx="3223260" cy="850976"/>
          </a:xfrm>
          <a:prstGeom prst="roundRect">
            <a:avLst>
              <a:gd name="adj" fmla="val 6447"/>
            </a:avLst>
          </a:prstGeom>
          <a:solidFill>
            <a:srgbClr val="F7F9FC"/>
          </a:solidFill>
          <a:ln w="9525">
            <a:solidFill>
              <a:srgbClr val="E2E8F0"/>
            </a:solidFill>
            <a:prstDash val="solid"/>
          </a:ln>
        </p:spPr>
      </p:sp>
      <p:sp>
        <p:nvSpPr>
          <p:cNvPr id="47" name="clues items Septic"/>
          <p:cNvSpPr txBox="1"/>
          <p:nvPr/>
        </p:nvSpPr>
        <p:spPr>
          <a:xfrm>
            <a:off x="909828" y="4523918"/>
            <a:ext cx="3086100" cy="713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Mono (knee ~50%); &gt;1 joint in ~20%¹⁰</a:t>
            </a:r>
            <a:endParaRPr lang="en-US" sz="1150" dirty="0"/>
          </a:p>
          <a:p>
            <a:pPr marL="114300" indent="-114300">
              <a:lnSpc>
                <a:spcPct val="90000"/>
              </a:lnSpc>
              <a:spcAft>
                <a:spcPts val="200"/>
              </a:spcAft>
              <a:buSzPct val="100000"/>
              <a:buChar char="•"/>
            </a:pPr>
            <a:r>
              <a:rPr lang="en-US" sz="1150" dirty="0">
                <a:solidFill>
                  <a:srgbClr val="0B1220"/>
                </a:solidFill>
              </a:rPr>
              <a:t>PMN ≥90% (LR 3.4)¹</a:t>
            </a:r>
            <a:endParaRPr lang="en-US" sz="1150" dirty="0"/>
          </a:p>
          <a:p>
            <a:pPr marL="114300" indent="-114300">
              <a:lnSpc>
                <a:spcPct val="90000"/>
              </a:lnSpc>
              <a:spcAft>
                <a:spcPts val="200"/>
              </a:spcAft>
              <a:buSzPct val="100000"/>
              <a:buChar char="•"/>
            </a:pPr>
            <a:r>
              <a:rPr lang="en-US" sz="1150" dirty="0">
                <a:solidFill>
                  <a:srgbClr val="0B1220"/>
                </a:solidFill>
              </a:rPr>
              <a:t>Lower WBC: DGI, PJI, immunosupp.¹⁰˒¹¹˒¹²</a:t>
            </a:r>
            <a:endParaRPr lang="en-US" sz="1150" dirty="0"/>
          </a:p>
        </p:txBody>
      </p:sp>
      <p:sp>
        <p:nvSpPr>
          <p:cNvPr id="48" name="Chevron"/>
          <p:cNvSpPr/>
          <p:nvPr/>
        </p:nvSpPr>
        <p:spPr>
          <a:xfrm rot="10800000">
            <a:off x="2388870" y="5329174"/>
            <a:ext cx="128016" cy="64008"/>
          </a:xfrm>
          <a:prstGeom prst="triangle">
            <a:avLst/>
          </a:prstGeom>
          <a:solidFill>
            <a:srgbClr val="CBD5E1"/>
          </a:solidFill>
          <a:ln/>
        </p:spPr>
      </p:sp>
      <p:sp>
        <p:nvSpPr>
          <p:cNvPr id="49" name="clues Crystal"/>
          <p:cNvSpPr/>
          <p:nvPr/>
        </p:nvSpPr>
        <p:spPr>
          <a:xfrm>
            <a:off x="4210812" y="4455338"/>
            <a:ext cx="3223260" cy="850976"/>
          </a:xfrm>
          <a:prstGeom prst="roundRect">
            <a:avLst>
              <a:gd name="adj" fmla="val 6447"/>
            </a:avLst>
          </a:prstGeom>
          <a:solidFill>
            <a:srgbClr val="F7F9FC"/>
          </a:solidFill>
          <a:ln w="9525">
            <a:solidFill>
              <a:srgbClr val="E2E8F0"/>
            </a:solidFill>
            <a:prstDash val="solid"/>
          </a:ln>
        </p:spPr>
      </p:sp>
      <p:sp>
        <p:nvSpPr>
          <p:cNvPr id="50" name="clues items Crystal"/>
          <p:cNvSpPr txBox="1"/>
          <p:nvPr/>
        </p:nvSpPr>
        <p:spPr>
          <a:xfrm>
            <a:off x="4279392" y="4523918"/>
            <a:ext cx="3086100" cy="713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1st MTP; peaks within 24 h; tophi³</a:t>
            </a:r>
            <a:endParaRPr lang="en-US" sz="1150" dirty="0"/>
          </a:p>
          <a:p>
            <a:pPr marL="114300" indent="-114300">
              <a:lnSpc>
                <a:spcPct val="90000"/>
              </a:lnSpc>
              <a:spcAft>
                <a:spcPts val="200"/>
              </a:spcAft>
              <a:buSzPct val="100000"/>
              <a:buChar char="•"/>
            </a:pPr>
            <a:r>
              <a:rPr lang="en-US" sz="1150" dirty="0">
                <a:solidFill>
                  <a:srgbClr val="0B1220"/>
                </a:solidFill>
              </a:rPr>
              <a:t>Diuretics, alcohol, CKD, meat, seafood</a:t>
            </a:r>
            <a:endParaRPr lang="en-US" sz="1150" dirty="0"/>
          </a:p>
          <a:p>
            <a:pPr marL="114300" indent="-114300">
              <a:lnSpc>
                <a:spcPct val="90000"/>
              </a:lnSpc>
              <a:spcAft>
                <a:spcPts val="200"/>
              </a:spcAft>
              <a:buSzPct val="100000"/>
              <a:buChar char="•"/>
            </a:pPr>
            <a:r>
              <a:rPr lang="en-US" sz="1150" dirty="0">
                <a:solidFill>
                  <a:srgbClr val="0B1220"/>
                </a:solidFill>
              </a:rPr>
              <a:t>Older; knee or wrist; chondrocalcinosis</a:t>
            </a:r>
            <a:endParaRPr lang="en-US" sz="1150" dirty="0"/>
          </a:p>
        </p:txBody>
      </p:sp>
      <p:sp>
        <p:nvSpPr>
          <p:cNvPr id="51" name="Chevron"/>
          <p:cNvSpPr/>
          <p:nvPr/>
        </p:nvSpPr>
        <p:spPr>
          <a:xfrm rot="10800000">
            <a:off x="5758434" y="5329174"/>
            <a:ext cx="128016" cy="64008"/>
          </a:xfrm>
          <a:prstGeom prst="triangle">
            <a:avLst/>
          </a:prstGeom>
          <a:solidFill>
            <a:srgbClr val="CBD5E1"/>
          </a:solidFill>
          <a:ln/>
        </p:spPr>
      </p:sp>
      <p:sp>
        <p:nvSpPr>
          <p:cNvPr id="52" name="clues Inflammatory"/>
          <p:cNvSpPr/>
          <p:nvPr/>
        </p:nvSpPr>
        <p:spPr>
          <a:xfrm>
            <a:off x="7580376" y="4455338"/>
            <a:ext cx="3223260" cy="850976"/>
          </a:xfrm>
          <a:prstGeom prst="roundRect">
            <a:avLst>
              <a:gd name="adj" fmla="val 6447"/>
            </a:avLst>
          </a:prstGeom>
          <a:solidFill>
            <a:srgbClr val="F7F9FC"/>
          </a:solidFill>
          <a:ln w="9525">
            <a:solidFill>
              <a:srgbClr val="E2E8F0"/>
            </a:solidFill>
            <a:prstDash val="solid"/>
          </a:ln>
        </p:spPr>
      </p:sp>
      <p:sp>
        <p:nvSpPr>
          <p:cNvPr id="53" name="clues items Inflammatory"/>
          <p:cNvSpPr txBox="1"/>
          <p:nvPr/>
        </p:nvSpPr>
        <p:spPr>
          <a:xfrm>
            <a:off x="7648956" y="4523918"/>
            <a:ext cx="3086100" cy="713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Morning stiffness &gt;30 min¹⁰</a:t>
            </a:r>
            <a:endParaRPr lang="en-US" sz="1150" dirty="0"/>
          </a:p>
          <a:p>
            <a:pPr marL="114300" indent="-114300">
              <a:lnSpc>
                <a:spcPct val="90000"/>
              </a:lnSpc>
              <a:spcAft>
                <a:spcPts val="200"/>
              </a:spcAft>
              <a:buSzPct val="100000"/>
              <a:buChar char="•"/>
            </a:pPr>
            <a:r>
              <a:rPr lang="en-US" sz="1150" dirty="0">
                <a:solidFill>
                  <a:srgbClr val="0B1220"/>
                </a:solidFill>
              </a:rPr>
              <a:t>Symmetric MCP, PIP, wrist, MTP: RA⁵</a:t>
            </a:r>
            <a:endParaRPr lang="en-US" sz="1150" dirty="0"/>
          </a:p>
          <a:p>
            <a:pPr marL="114300" indent="-114300">
              <a:lnSpc>
                <a:spcPct val="90000"/>
              </a:lnSpc>
              <a:spcAft>
                <a:spcPts val="200"/>
              </a:spcAft>
              <a:buSzPct val="100000"/>
              <a:buChar char="•"/>
            </a:pPr>
            <a:r>
              <a:rPr lang="en-US" sz="1150" dirty="0">
                <a:solidFill>
                  <a:srgbClr val="0B1220"/>
                </a:solidFill>
              </a:rPr>
              <a:t>Dactylitis, psoriasis, uveitis, GU/GI: SpA</a:t>
            </a:r>
            <a:endParaRPr lang="en-US" sz="1150" dirty="0"/>
          </a:p>
        </p:txBody>
      </p:sp>
      <p:sp>
        <p:nvSpPr>
          <p:cNvPr id="54" name="Chevron"/>
          <p:cNvSpPr/>
          <p:nvPr/>
        </p:nvSpPr>
        <p:spPr>
          <a:xfrm rot="10800000">
            <a:off x="9127998" y="5329174"/>
            <a:ext cx="128016" cy="64008"/>
          </a:xfrm>
          <a:prstGeom prst="triangle">
            <a:avLst/>
          </a:prstGeom>
          <a:solidFill>
            <a:srgbClr val="CBD5E1"/>
          </a:solidFill>
          <a:ln/>
        </p:spPr>
      </p:sp>
      <p:sp>
        <p:nvSpPr>
          <p:cNvPr id="55" name="clues Noninflammatory"/>
          <p:cNvSpPr/>
          <p:nvPr/>
        </p:nvSpPr>
        <p:spPr>
          <a:xfrm>
            <a:off x="10949940" y="4455338"/>
            <a:ext cx="3223260" cy="850976"/>
          </a:xfrm>
          <a:prstGeom prst="roundRect">
            <a:avLst>
              <a:gd name="adj" fmla="val 6447"/>
            </a:avLst>
          </a:prstGeom>
          <a:solidFill>
            <a:srgbClr val="F7F9FC"/>
          </a:solidFill>
          <a:ln w="9525">
            <a:solidFill>
              <a:srgbClr val="E2E8F0"/>
            </a:solidFill>
            <a:prstDash val="solid"/>
          </a:ln>
        </p:spPr>
      </p:sp>
      <p:sp>
        <p:nvSpPr>
          <p:cNvPr id="56" name="clues items Noninflammatory"/>
          <p:cNvSpPr txBox="1"/>
          <p:nvPr/>
        </p:nvSpPr>
        <p:spPr>
          <a:xfrm>
            <a:off x="11018520" y="4523918"/>
            <a:ext cx="3086100" cy="71381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Age &gt;45, bony swelling, stiff &lt;30 min</a:t>
            </a:r>
            <a:endParaRPr lang="en-US" sz="1150" dirty="0"/>
          </a:p>
          <a:p>
            <a:pPr marL="114300" indent="-114300">
              <a:lnSpc>
                <a:spcPct val="90000"/>
              </a:lnSpc>
              <a:spcAft>
                <a:spcPts val="200"/>
              </a:spcAft>
              <a:buSzPct val="100000"/>
              <a:buChar char="•"/>
            </a:pPr>
            <a:r>
              <a:rPr lang="en-US" sz="1150" dirty="0">
                <a:solidFill>
                  <a:srgbClr val="0B1220"/>
                </a:solidFill>
              </a:rPr>
              <a:t>Trauma or anticoagulant: bloody tap</a:t>
            </a:r>
            <a:endParaRPr lang="en-US" sz="1150" dirty="0"/>
          </a:p>
          <a:p>
            <a:pPr marL="114300" indent="-114300">
              <a:lnSpc>
                <a:spcPct val="90000"/>
              </a:lnSpc>
              <a:spcAft>
                <a:spcPts val="200"/>
              </a:spcAft>
              <a:buSzPct val="100000"/>
              <a:buChar char="•"/>
            </a:pPr>
            <a:r>
              <a:rPr lang="en-US" sz="1150" dirty="0">
                <a:solidFill>
                  <a:srgbClr val="0B1220"/>
                </a:solidFill>
              </a:rPr>
              <a:t>Locking or giving way: mechanical</a:t>
            </a:r>
            <a:endParaRPr lang="en-US" sz="1150" dirty="0"/>
          </a:p>
        </p:txBody>
      </p:sp>
      <p:sp>
        <p:nvSpPr>
          <p:cNvPr id="57" name="Chevron"/>
          <p:cNvSpPr/>
          <p:nvPr/>
        </p:nvSpPr>
        <p:spPr>
          <a:xfrm rot="10800000">
            <a:off x="12497562" y="5329174"/>
            <a:ext cx="128016" cy="64008"/>
          </a:xfrm>
          <a:prstGeom prst="triangle">
            <a:avLst/>
          </a:prstGeom>
          <a:solidFill>
            <a:srgbClr val="CBD5E1"/>
          </a:solidFill>
          <a:ln/>
        </p:spPr>
      </p:sp>
      <p:sp>
        <p:nvSpPr>
          <p:cNvPr id="58" name="Row label WORKUP"/>
          <p:cNvSpPr/>
          <p:nvPr/>
        </p:nvSpPr>
        <p:spPr>
          <a:xfrm>
            <a:off x="457200" y="5416042"/>
            <a:ext cx="292608" cy="1013968"/>
          </a:xfrm>
          <a:prstGeom prst="roundRect">
            <a:avLst>
              <a:gd name="adj" fmla="val 18750"/>
            </a:avLst>
          </a:prstGeom>
          <a:solidFill>
            <a:srgbClr val="0A6AA3"/>
          </a:solidFill>
          <a:ln/>
        </p:spPr>
      </p:sp>
      <p:sp>
        <p:nvSpPr>
          <p:cNvPr id="59" name="Row label text WORKUP"/>
          <p:cNvSpPr txBox="1"/>
          <p:nvPr/>
        </p:nvSpPr>
        <p:spPr>
          <a:xfrm rot="16200000">
            <a:off x="96520" y="5776722"/>
            <a:ext cx="101396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0" name="workup Septic"/>
          <p:cNvSpPr/>
          <p:nvPr/>
        </p:nvSpPr>
        <p:spPr>
          <a:xfrm>
            <a:off x="841248" y="5416042"/>
            <a:ext cx="3223260" cy="1013968"/>
          </a:xfrm>
          <a:prstGeom prst="roundRect">
            <a:avLst>
              <a:gd name="adj" fmla="val 5411"/>
            </a:avLst>
          </a:prstGeom>
          <a:solidFill>
            <a:srgbClr val="0A6AA3">
              <a:alpha val="9000"/>
            </a:srgbClr>
          </a:solidFill>
          <a:ln/>
        </p:spPr>
      </p:sp>
      <p:sp>
        <p:nvSpPr>
          <p:cNvPr id="61" name="workup items Septic"/>
          <p:cNvSpPr txBox="1"/>
          <p:nvPr/>
        </p:nvSpPr>
        <p:spPr>
          <a:xfrm>
            <a:off x="909828" y="5484622"/>
            <a:ext cx="3086100" cy="876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Gram stain, culture; blood cultures ×2</a:t>
            </a:r>
            <a:endParaRPr lang="en-US" sz="1150" dirty="0"/>
          </a:p>
          <a:p>
            <a:pPr marL="114300" indent="-114300">
              <a:lnSpc>
                <a:spcPct val="90000"/>
              </a:lnSpc>
              <a:spcAft>
                <a:spcPts val="200"/>
              </a:spcAft>
              <a:buSzPct val="100000"/>
              <a:buChar char="•"/>
            </a:pPr>
            <a:r>
              <a:rPr lang="en-US" sz="1150" dirty="0">
                <a:solidFill>
                  <a:srgbClr val="0B1220"/>
                </a:solidFill>
              </a:rPr>
              <a:t>GC NAAT: urine, throat, rectum</a:t>
            </a:r>
            <a:endParaRPr lang="en-US" sz="1150" dirty="0"/>
          </a:p>
          <a:p>
            <a:pPr marL="114300" indent="-114300">
              <a:lnSpc>
                <a:spcPct val="90000"/>
              </a:lnSpc>
              <a:spcAft>
                <a:spcPts val="200"/>
              </a:spcAft>
              <a:buSzPct val="100000"/>
              <a:buChar char="•"/>
            </a:pPr>
            <a:r>
              <a:rPr lang="en-US" sz="1150" dirty="0">
                <a:solidFill>
                  <a:srgbClr val="0B1220"/>
                </a:solidFill>
              </a:rPr>
              <a:t>X-ray; CT or MRI if deep joint¹⁰</a:t>
            </a:r>
            <a:endParaRPr lang="en-US" sz="1150" dirty="0"/>
          </a:p>
        </p:txBody>
      </p:sp>
      <p:sp>
        <p:nvSpPr>
          <p:cNvPr id="62" name="Chevron"/>
          <p:cNvSpPr/>
          <p:nvPr/>
        </p:nvSpPr>
        <p:spPr>
          <a:xfrm rot="10800000">
            <a:off x="2388870" y="6452870"/>
            <a:ext cx="128016" cy="64008"/>
          </a:xfrm>
          <a:prstGeom prst="triangle">
            <a:avLst/>
          </a:prstGeom>
          <a:solidFill>
            <a:srgbClr val="CBD5E1"/>
          </a:solidFill>
          <a:ln/>
        </p:spPr>
      </p:sp>
      <p:sp>
        <p:nvSpPr>
          <p:cNvPr id="63" name="workup Crystal"/>
          <p:cNvSpPr/>
          <p:nvPr/>
        </p:nvSpPr>
        <p:spPr>
          <a:xfrm>
            <a:off x="4210812" y="5416042"/>
            <a:ext cx="3223260" cy="1013968"/>
          </a:xfrm>
          <a:prstGeom prst="roundRect">
            <a:avLst>
              <a:gd name="adj" fmla="val 5411"/>
            </a:avLst>
          </a:prstGeom>
          <a:solidFill>
            <a:srgbClr val="0A6AA3">
              <a:alpha val="9000"/>
            </a:srgbClr>
          </a:solidFill>
          <a:ln/>
        </p:spPr>
      </p:sp>
      <p:sp>
        <p:nvSpPr>
          <p:cNvPr id="64" name="workup items Crystal"/>
          <p:cNvSpPr txBox="1"/>
          <p:nvPr/>
        </p:nvSpPr>
        <p:spPr>
          <a:xfrm>
            <a:off x="4279392" y="5484622"/>
            <a:ext cx="3086100" cy="876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Needles, negatively birefringent: gout</a:t>
            </a:r>
            <a:endParaRPr lang="en-US" sz="1150" dirty="0"/>
          </a:p>
          <a:p>
            <a:pPr marL="114300" indent="-114300">
              <a:lnSpc>
                <a:spcPct val="90000"/>
              </a:lnSpc>
              <a:spcAft>
                <a:spcPts val="200"/>
              </a:spcAft>
              <a:buSzPct val="100000"/>
              <a:buChar char="•"/>
            </a:pPr>
            <a:r>
              <a:rPr lang="en-US" sz="1150" dirty="0">
                <a:solidFill>
                  <a:srgbClr val="0B1220"/>
                </a:solidFill>
              </a:rPr>
              <a:t>Rhomboids, positively birefringent: CPPD</a:t>
            </a:r>
            <a:endParaRPr lang="en-US" sz="1150" dirty="0"/>
          </a:p>
          <a:p>
            <a:pPr marL="114300" indent="-114300">
              <a:lnSpc>
                <a:spcPct val="90000"/>
              </a:lnSpc>
              <a:spcAft>
                <a:spcPts val="200"/>
              </a:spcAft>
              <a:buSzPct val="100000"/>
              <a:buChar char="•"/>
            </a:pPr>
            <a:r>
              <a:rPr lang="en-US" sz="1150" dirty="0">
                <a:solidFill>
                  <a:srgbClr val="0B1220"/>
                </a:solidFill>
              </a:rPr>
              <a:t>Culture anyway: 1.5% also septic²</a:t>
            </a:r>
            <a:endParaRPr lang="en-US" sz="1150" dirty="0"/>
          </a:p>
        </p:txBody>
      </p:sp>
      <p:sp>
        <p:nvSpPr>
          <p:cNvPr id="65" name="Chevron"/>
          <p:cNvSpPr/>
          <p:nvPr/>
        </p:nvSpPr>
        <p:spPr>
          <a:xfrm rot="10800000">
            <a:off x="5758434" y="6452870"/>
            <a:ext cx="128016" cy="64008"/>
          </a:xfrm>
          <a:prstGeom prst="triangle">
            <a:avLst/>
          </a:prstGeom>
          <a:solidFill>
            <a:srgbClr val="CBD5E1"/>
          </a:solidFill>
          <a:ln/>
        </p:spPr>
      </p:sp>
      <p:sp>
        <p:nvSpPr>
          <p:cNvPr id="66" name="workup Inflammatory"/>
          <p:cNvSpPr/>
          <p:nvPr/>
        </p:nvSpPr>
        <p:spPr>
          <a:xfrm>
            <a:off x="7580376" y="5416042"/>
            <a:ext cx="3223260" cy="1013968"/>
          </a:xfrm>
          <a:prstGeom prst="roundRect">
            <a:avLst>
              <a:gd name="adj" fmla="val 5411"/>
            </a:avLst>
          </a:prstGeom>
          <a:solidFill>
            <a:srgbClr val="0A6AA3">
              <a:alpha val="9000"/>
            </a:srgbClr>
          </a:solidFill>
          <a:ln/>
        </p:spPr>
      </p:sp>
      <p:sp>
        <p:nvSpPr>
          <p:cNvPr id="67" name="workup items Inflammatory"/>
          <p:cNvSpPr txBox="1"/>
          <p:nvPr/>
        </p:nvSpPr>
        <p:spPr>
          <a:xfrm>
            <a:off x="7648956" y="5484622"/>
            <a:ext cx="3086100" cy="876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RF, anti-CCP, ESR/CRP; hand/foot X-ray⁵</a:t>
            </a:r>
            <a:endParaRPr lang="en-US" sz="1150" dirty="0"/>
          </a:p>
          <a:p>
            <a:pPr marL="114300" indent="-114300">
              <a:lnSpc>
                <a:spcPct val="90000"/>
              </a:lnSpc>
              <a:spcAft>
                <a:spcPts val="200"/>
              </a:spcAft>
              <a:buSzPct val="100000"/>
              <a:buChar char="•"/>
            </a:pPr>
            <a:r>
              <a:rPr lang="en-US" sz="1150" dirty="0">
                <a:solidFill>
                  <a:srgbClr val="0B1220"/>
                </a:solidFill>
              </a:rPr>
              <a:t>HLA-B27, SI imaging; GC/chlamydia NAAT¹⁰</a:t>
            </a:r>
            <a:endParaRPr lang="en-US" sz="1150" dirty="0"/>
          </a:p>
          <a:p>
            <a:pPr marL="114300" indent="-114300">
              <a:lnSpc>
                <a:spcPct val="90000"/>
              </a:lnSpc>
              <a:spcAft>
                <a:spcPts val="200"/>
              </a:spcAft>
              <a:buSzPct val="100000"/>
              <a:buChar char="•"/>
            </a:pPr>
            <a:r>
              <a:rPr lang="en-US" sz="1150" dirty="0">
                <a:solidFill>
                  <a:srgbClr val="0B1220"/>
                </a:solidFill>
              </a:rPr>
              <a:t>Parvo IgM, HBV, HCV, HIV, Lyme; ANA¹⁰</a:t>
            </a:r>
            <a:endParaRPr lang="en-US" sz="1150" dirty="0"/>
          </a:p>
        </p:txBody>
      </p:sp>
      <p:sp>
        <p:nvSpPr>
          <p:cNvPr id="68" name="Chevron"/>
          <p:cNvSpPr/>
          <p:nvPr/>
        </p:nvSpPr>
        <p:spPr>
          <a:xfrm rot="10800000">
            <a:off x="9127998" y="6452870"/>
            <a:ext cx="128016" cy="64008"/>
          </a:xfrm>
          <a:prstGeom prst="triangle">
            <a:avLst/>
          </a:prstGeom>
          <a:solidFill>
            <a:srgbClr val="CBD5E1"/>
          </a:solidFill>
          <a:ln/>
        </p:spPr>
      </p:sp>
      <p:sp>
        <p:nvSpPr>
          <p:cNvPr id="69" name="workup Noninflammatory"/>
          <p:cNvSpPr/>
          <p:nvPr/>
        </p:nvSpPr>
        <p:spPr>
          <a:xfrm>
            <a:off x="10949940" y="5416042"/>
            <a:ext cx="3223260" cy="1013968"/>
          </a:xfrm>
          <a:prstGeom prst="roundRect">
            <a:avLst>
              <a:gd name="adj" fmla="val 5411"/>
            </a:avLst>
          </a:prstGeom>
          <a:solidFill>
            <a:srgbClr val="0A6AA3">
              <a:alpha val="9000"/>
            </a:srgbClr>
          </a:solidFill>
          <a:ln/>
        </p:spPr>
      </p:sp>
      <p:sp>
        <p:nvSpPr>
          <p:cNvPr id="70" name="workup items Noninflammatory"/>
          <p:cNvSpPr txBox="1"/>
          <p:nvPr/>
        </p:nvSpPr>
        <p:spPr>
          <a:xfrm>
            <a:off x="11018520" y="5484622"/>
            <a:ext cx="3086100" cy="876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X-ray: joint space loss, osteophytes</a:t>
            </a:r>
            <a:endParaRPr lang="en-US" sz="1150" dirty="0"/>
          </a:p>
          <a:p>
            <a:pPr marL="114300" indent="-114300">
              <a:lnSpc>
                <a:spcPct val="90000"/>
              </a:lnSpc>
              <a:spcAft>
                <a:spcPts val="200"/>
              </a:spcAft>
              <a:buSzPct val="100000"/>
              <a:buChar char="•"/>
            </a:pPr>
            <a:r>
              <a:rPr lang="en-US" sz="1150" dirty="0">
                <a:solidFill>
                  <a:srgbClr val="0B1220"/>
                </a:solidFill>
              </a:rPr>
              <a:t>MRI if AVN or derangement suspected</a:t>
            </a:r>
            <a:endParaRPr lang="en-US" sz="1150" dirty="0"/>
          </a:p>
          <a:p>
            <a:pPr marL="114300" indent="-114300">
              <a:lnSpc>
                <a:spcPct val="90000"/>
              </a:lnSpc>
              <a:spcAft>
                <a:spcPts val="200"/>
              </a:spcAft>
              <a:buSzPct val="100000"/>
              <a:buChar char="•"/>
            </a:pPr>
            <a:r>
              <a:rPr lang="en-US" sz="1150" dirty="0">
                <a:solidFill>
                  <a:srgbClr val="0B1220"/>
                </a:solidFill>
              </a:rPr>
              <a:t>Bloody tap: X-ray for fracture; INR, CBC</a:t>
            </a:r>
            <a:endParaRPr lang="en-US" sz="1150" dirty="0"/>
          </a:p>
        </p:txBody>
      </p:sp>
      <p:sp>
        <p:nvSpPr>
          <p:cNvPr id="71" name="Chevron"/>
          <p:cNvSpPr/>
          <p:nvPr/>
        </p:nvSpPr>
        <p:spPr>
          <a:xfrm rot="10800000">
            <a:off x="12497562" y="6452870"/>
            <a:ext cx="128016" cy="64008"/>
          </a:xfrm>
          <a:prstGeom prst="triangle">
            <a:avLst/>
          </a:prstGeom>
          <a:solidFill>
            <a:srgbClr val="CBD5E1"/>
          </a:solidFill>
          <a:ln/>
        </p:spPr>
      </p:sp>
      <p:sp>
        <p:nvSpPr>
          <p:cNvPr id="72" name="Row label MANAGE"/>
          <p:cNvSpPr/>
          <p:nvPr/>
        </p:nvSpPr>
        <p:spPr>
          <a:xfrm>
            <a:off x="457200" y="6539738"/>
            <a:ext cx="292608" cy="1013968"/>
          </a:xfrm>
          <a:prstGeom prst="roundRect">
            <a:avLst>
              <a:gd name="adj" fmla="val 18750"/>
            </a:avLst>
          </a:prstGeom>
          <a:solidFill>
            <a:srgbClr val="067647"/>
          </a:solidFill>
          <a:ln/>
        </p:spPr>
      </p:sp>
      <p:sp>
        <p:nvSpPr>
          <p:cNvPr id="73" name="Row label text MANAGE"/>
          <p:cNvSpPr txBox="1"/>
          <p:nvPr/>
        </p:nvSpPr>
        <p:spPr>
          <a:xfrm rot="16200000">
            <a:off x="96520" y="6900418"/>
            <a:ext cx="101396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4" name="management Septic"/>
          <p:cNvSpPr/>
          <p:nvPr/>
        </p:nvSpPr>
        <p:spPr>
          <a:xfrm>
            <a:off x="841248" y="6539738"/>
            <a:ext cx="3223260" cy="1013968"/>
          </a:xfrm>
          <a:prstGeom prst="roundRect">
            <a:avLst>
              <a:gd name="adj" fmla="val 5411"/>
            </a:avLst>
          </a:prstGeom>
          <a:solidFill>
            <a:srgbClr val="067647">
              <a:alpha val="9000"/>
            </a:srgbClr>
          </a:solidFill>
          <a:ln/>
        </p:spPr>
      </p:sp>
      <p:sp>
        <p:nvSpPr>
          <p:cNvPr id="75" name="management items Septic"/>
          <p:cNvSpPr txBox="1"/>
          <p:nvPr/>
        </p:nvSpPr>
        <p:spPr>
          <a:xfrm>
            <a:off x="909828" y="6608318"/>
            <a:ext cx="3086100" cy="876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Cefazolin + ceftriaxone ± vancomycin (MRSA)¹¹</a:t>
            </a:r>
            <a:endParaRPr lang="en-US" sz="1150" dirty="0"/>
          </a:p>
          <a:p>
            <a:pPr marL="114300" indent="-114300">
              <a:lnSpc>
                <a:spcPct val="90000"/>
              </a:lnSpc>
              <a:spcAft>
                <a:spcPts val="200"/>
              </a:spcAft>
              <a:buSzPct val="100000"/>
              <a:buChar char="•"/>
            </a:pPr>
            <a:r>
              <a:rPr lang="en-US" sz="1150" dirty="0">
                <a:solidFill>
                  <a:srgbClr val="0B1220"/>
                </a:solidFill>
              </a:rPr>
              <a:t>Drain: serial taps or washout¹⁰˒¹¹</a:t>
            </a:r>
            <a:endParaRPr lang="en-US" sz="1150" dirty="0"/>
          </a:p>
          <a:p>
            <a:pPr marL="114300" indent="-114300">
              <a:lnSpc>
                <a:spcPct val="90000"/>
              </a:lnSpc>
              <a:spcAft>
                <a:spcPts val="200"/>
              </a:spcAft>
              <a:buSzPct val="100000"/>
              <a:buChar char="•"/>
            </a:pPr>
            <a:r>
              <a:rPr lang="en-US" sz="1150" dirty="0">
                <a:solidFill>
                  <a:srgbClr val="0B1220"/>
                </a:solidFill>
              </a:rPr>
              <a:t>3–4 wk; 2 wk if hand/wrist washout⁹˒¹⁰</a:t>
            </a:r>
            <a:endParaRPr lang="en-US" sz="1150" dirty="0"/>
          </a:p>
        </p:txBody>
      </p:sp>
      <p:sp>
        <p:nvSpPr>
          <p:cNvPr id="76" name="management Crystal"/>
          <p:cNvSpPr/>
          <p:nvPr/>
        </p:nvSpPr>
        <p:spPr>
          <a:xfrm>
            <a:off x="4210812" y="6539738"/>
            <a:ext cx="3223260" cy="1013968"/>
          </a:xfrm>
          <a:prstGeom prst="roundRect">
            <a:avLst>
              <a:gd name="adj" fmla="val 5411"/>
            </a:avLst>
          </a:prstGeom>
          <a:solidFill>
            <a:srgbClr val="067647">
              <a:alpha val="9000"/>
            </a:srgbClr>
          </a:solidFill>
          <a:ln/>
        </p:spPr>
      </p:sp>
      <p:sp>
        <p:nvSpPr>
          <p:cNvPr id="77" name="management items Crystal"/>
          <p:cNvSpPr txBox="1"/>
          <p:nvPr/>
        </p:nvSpPr>
        <p:spPr>
          <a:xfrm>
            <a:off x="4279392" y="6608318"/>
            <a:ext cx="3086100" cy="876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Colchicine, NSAID or steroid (oral/IA)⁴</a:t>
            </a:r>
            <a:endParaRPr lang="en-US" sz="1150" dirty="0"/>
          </a:p>
          <a:p>
            <a:pPr marL="114300" indent="-114300">
              <a:lnSpc>
                <a:spcPct val="90000"/>
              </a:lnSpc>
              <a:spcAft>
                <a:spcPts val="200"/>
              </a:spcAft>
              <a:buSzPct val="100000"/>
              <a:buChar char="•"/>
            </a:pPr>
            <a:r>
              <a:rPr lang="en-US" sz="1150" dirty="0">
                <a:solidFill>
                  <a:srgbClr val="0B1220"/>
                </a:solidFill>
              </a:rPr>
              <a:t>Tophi/≥2 flares/y: allopurinol, &lt;360 µmol/L⁴</a:t>
            </a:r>
            <a:endParaRPr lang="en-US" sz="1150" dirty="0"/>
          </a:p>
          <a:p>
            <a:pPr marL="114300" indent="-114300">
              <a:lnSpc>
                <a:spcPct val="90000"/>
              </a:lnSpc>
              <a:spcAft>
                <a:spcPts val="200"/>
              </a:spcAft>
              <a:buSzPct val="100000"/>
              <a:buChar char="•"/>
            </a:pPr>
            <a:r>
              <a:rPr lang="en-US" sz="1150" dirty="0">
                <a:solidFill>
                  <a:srgbClr val="0B1220"/>
                </a:solidFill>
              </a:rPr>
              <a:t>CPPD, 1–2 joints: aspirate, IA steroid⁷</a:t>
            </a:r>
            <a:endParaRPr lang="en-US" sz="1150" dirty="0"/>
          </a:p>
        </p:txBody>
      </p:sp>
      <p:sp>
        <p:nvSpPr>
          <p:cNvPr id="78" name="management Inflammatory"/>
          <p:cNvSpPr/>
          <p:nvPr/>
        </p:nvSpPr>
        <p:spPr>
          <a:xfrm>
            <a:off x="7580376" y="6539738"/>
            <a:ext cx="3223260" cy="1013968"/>
          </a:xfrm>
          <a:prstGeom prst="roundRect">
            <a:avLst>
              <a:gd name="adj" fmla="val 5411"/>
            </a:avLst>
          </a:prstGeom>
          <a:solidFill>
            <a:srgbClr val="067647">
              <a:alpha val="9000"/>
            </a:srgbClr>
          </a:solidFill>
          <a:ln/>
        </p:spPr>
      </p:sp>
      <p:sp>
        <p:nvSpPr>
          <p:cNvPr id="79" name="management items Inflammatory"/>
          <p:cNvSpPr txBox="1"/>
          <p:nvPr/>
        </p:nvSpPr>
        <p:spPr>
          <a:xfrm>
            <a:off x="7648956" y="6608318"/>
            <a:ext cx="3086100" cy="876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NSAID or short prednisone course¹⁰</a:t>
            </a:r>
            <a:endParaRPr lang="en-US" sz="1150" dirty="0"/>
          </a:p>
          <a:p>
            <a:pPr marL="114300" indent="-114300">
              <a:lnSpc>
                <a:spcPct val="90000"/>
              </a:lnSpc>
              <a:spcAft>
                <a:spcPts val="200"/>
              </a:spcAft>
              <a:buSzPct val="100000"/>
              <a:buChar char="•"/>
            </a:pPr>
            <a:r>
              <a:rPr lang="en-US" sz="1150" dirty="0">
                <a:solidFill>
                  <a:srgbClr val="0B1220"/>
                </a:solidFill>
              </a:rPr>
              <a:t>Early rheum; methotrexate for RA⁶</a:t>
            </a:r>
            <a:endParaRPr lang="en-US" sz="1150" dirty="0"/>
          </a:p>
          <a:p>
            <a:pPr marL="114300" indent="-114300">
              <a:lnSpc>
                <a:spcPct val="90000"/>
              </a:lnSpc>
              <a:spcAft>
                <a:spcPts val="200"/>
              </a:spcAft>
              <a:buSzPct val="100000"/>
              <a:buChar char="•"/>
            </a:pPr>
            <a:r>
              <a:rPr lang="en-US" sz="1150" dirty="0">
                <a:solidFill>
                  <a:srgbClr val="0B1220"/>
                </a:solidFill>
              </a:rPr>
              <a:t>Reactive: treat GU infection¹⁰</a:t>
            </a:r>
            <a:endParaRPr lang="en-US" sz="1150" dirty="0"/>
          </a:p>
        </p:txBody>
      </p:sp>
      <p:sp>
        <p:nvSpPr>
          <p:cNvPr id="80" name="management Noninflammatory"/>
          <p:cNvSpPr/>
          <p:nvPr/>
        </p:nvSpPr>
        <p:spPr>
          <a:xfrm>
            <a:off x="10949940" y="6539738"/>
            <a:ext cx="3223260" cy="1013968"/>
          </a:xfrm>
          <a:prstGeom prst="roundRect">
            <a:avLst>
              <a:gd name="adj" fmla="val 5411"/>
            </a:avLst>
          </a:prstGeom>
          <a:solidFill>
            <a:srgbClr val="067647">
              <a:alpha val="9000"/>
            </a:srgbClr>
          </a:solidFill>
          <a:ln/>
        </p:spPr>
      </p:sp>
      <p:sp>
        <p:nvSpPr>
          <p:cNvPr id="81" name="management items Noninflammatory"/>
          <p:cNvSpPr txBox="1"/>
          <p:nvPr/>
        </p:nvSpPr>
        <p:spPr>
          <a:xfrm>
            <a:off x="11018520" y="6608318"/>
            <a:ext cx="3086100" cy="87680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Exercise, weight loss, tai chi⁸</a:t>
            </a:r>
            <a:endParaRPr lang="en-US" sz="1150" dirty="0"/>
          </a:p>
          <a:p>
            <a:pPr marL="114300" indent="-114300">
              <a:lnSpc>
                <a:spcPct val="90000"/>
              </a:lnSpc>
              <a:spcAft>
                <a:spcPts val="200"/>
              </a:spcAft>
              <a:buSzPct val="100000"/>
              <a:buChar char="•"/>
            </a:pPr>
            <a:r>
              <a:rPr lang="en-US" sz="1150" dirty="0">
                <a:solidFill>
                  <a:srgbClr val="0B1220"/>
                </a:solidFill>
              </a:rPr>
              <a:t>Topical or oral NSAID; IA steroid⁸</a:t>
            </a:r>
            <a:endParaRPr lang="en-US" sz="1150" dirty="0"/>
          </a:p>
          <a:p>
            <a:pPr marL="114300" indent="-114300">
              <a:lnSpc>
                <a:spcPct val="90000"/>
              </a:lnSpc>
              <a:spcAft>
                <a:spcPts val="200"/>
              </a:spcAft>
              <a:buSzPct val="100000"/>
              <a:buChar char="•"/>
            </a:pPr>
            <a:r>
              <a:rPr lang="en-US" sz="1150" dirty="0">
                <a:solidFill>
                  <a:srgbClr val="0B1220"/>
                </a:solidFill>
              </a:rPr>
              <a:t>Hemarthrosis: hold anticoagulant; ortho</a:t>
            </a:r>
            <a:endParaRPr lang="en-US" sz="1150" dirty="0"/>
          </a:p>
        </p:txBody>
      </p:sp>
      <p:pic>
        <p:nvPicPr>
          <p:cNvPr id="82" name="Logo" descr="Stethopedia">    </p:cNvPr>
          <p:cNvPicPr>
            <a:picLocks noChangeAspect="1"/>
          </p:cNvPicPr>
          <p:nvPr/>
        </p:nvPicPr>
        <p:blipFill>
          <a:blip r:embed="rId1"/>
          <a:stretch>
            <a:fillRect/>
          </a:stretch>
        </p:blipFill>
        <p:spPr>
          <a:xfrm>
            <a:off x="457200" y="7700010"/>
            <a:ext cx="201168" cy="201168"/>
          </a:xfrm>
          <a:prstGeom prst="rect">
            <a:avLst/>
          </a:prstGeom>
        </p:spPr>
      </p:pic>
      <p:sp>
        <p:nvSpPr>
          <p:cNvPr id="83" name="Brand"/>
          <p:cNvSpPr txBox="1"/>
          <p:nvPr/>
        </p:nvSpPr>
        <p:spPr>
          <a:xfrm>
            <a:off x="731520" y="7681722"/>
            <a:ext cx="1947741"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stethopedia.ca/approach/arthritis</a:t>
            </a:r>
            <a:endParaRPr lang="en-US" sz="900" dirty="0"/>
          </a:p>
        </p:txBody>
      </p:sp>
      <p:sp>
        <p:nvSpPr>
          <p:cNvPr id="84" name="Evidence"/>
          <p:cNvSpPr txBox="1"/>
          <p:nvPr/>
        </p:nvSpPr>
        <p:spPr>
          <a:xfrm>
            <a:off x="2999301" y="7681722"/>
            <a:ext cx="11173899" cy="438150"/>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Margaretten 2007, JAMA</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Shah 2007, J Emerg Med</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Neogi 2015, Ann Rheum Dis</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FitzGerald 2020, Arthritis Care Res</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Aletaha 2010, Arthritis Rheum</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Fraenkel 2021, Arthritis Care Res</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Zhang 2011, Ann Rheum Dis</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Kolasinski 2020, Arthritis Care Res</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Gjika 2019, Ann Rheum Dis</a:t>
            </a:r>
            <a:pPr indent="0" marL="0">
              <a:buNone/>
            </a:pPr>
            <a:r>
              <a:rPr lang="en-US" sz="850" dirty="0">
                <a:solidFill>
                  <a:srgbClr val="64748B"/>
                </a:solidFill>
              </a:rPr>
              <a:t>   </a:t>
            </a:r>
            <a:pPr indent="0" marL="0">
              <a:buNone/>
            </a:pPr>
            <a:r>
              <a:rPr lang="en-US" sz="850" dirty="0">
                <a:solidFill>
                  <a:srgbClr val="64748B"/>
                </a:solidFill>
              </a:rPr>
              <a:t>¹⁰ Manual 2024–25, pp. 169–171</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¹¹ Ravn 2023, J Bone Jt Infect (SANJO)</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¹² McNally 2021, Bone Joint J (EBJIS)</a:t>
            </a:r>
            <a:endParaRPr lang="en-US" sz="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Shock</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CRITICAL CARE</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LR 11</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Passive leg raise⁴</a:t>
            </a:r>
            <a:endParaRPr lang="en-US" sz="850" dirty="0"/>
          </a:p>
          <a:p>
            <a:pPr indent="0" marL="0">
              <a:buNone/>
            </a:pPr>
            <a:r>
              <a:rPr lang="en-US" sz="1050" dirty="0">
                <a:solidFill>
                  <a:srgbClr val="334155"/>
                </a:solidFill>
              </a:rPr>
              <a:t>fluid responsive if cardiac output rises; LR 0.13 if it doesn't</a:t>
            </a:r>
            <a:endParaRPr lang="en-US" sz="850" dirty="0"/>
          </a:p>
        </p:txBody>
      </p:sp>
      <p:sp>
        <p:nvSpPr>
          <p:cNvPr id="7" name="Presentation"/>
          <p:cNvSpPr/>
          <p:nvPr/>
        </p:nvSpPr>
        <p:spPr>
          <a:xfrm>
            <a:off x="457200" y="1261872"/>
            <a:ext cx="2057400" cy="1230401"/>
          </a:xfrm>
          <a:prstGeom prst="roundRect">
            <a:avLst>
              <a:gd name="adj" fmla="val 5202"/>
            </a:avLst>
          </a:prstGeom>
          <a:solidFill>
            <a:srgbClr val="0B2540"/>
          </a:solidFill>
          <a:ln w="12700">
            <a:solidFill>
              <a:srgbClr val="0B2540"/>
            </a:solidFill>
          </a:ln>
        </p:spPr>
        <p:txBody>
          <a:bodyPr wrap="square" lIns="68580" tIns="68580" rIns="68580" bIns="68580" rtlCol="0" anchor="ctr"/>
          <a:lstStyle/>
          <a:p>
            <a:pPr algn="l" indent="0" marL="0">
              <a:buNone/>
            </a:pPr>
            <a:r>
              <a:rPr lang="en-US" sz="1200" b="1" dirty="0">
                <a:solidFill>
                  <a:srgbClr val="FFFFFF"/>
                </a:solidFill>
              </a:rPr>
              <a:t>Hypotension or signs of poor tissue perfusion</a:t>
            </a:r>
            <a:endParaRPr lang="en-US" sz="1200" dirty="0"/>
          </a:p>
        </p:txBody>
      </p:sp>
      <p:sp>
        <p:nvSpPr>
          <p:cNvPr id="8" name="Step 1"/>
          <p:cNvSpPr/>
          <p:nvPr/>
        </p:nvSpPr>
        <p:spPr>
          <a:xfrm>
            <a:off x="2788920" y="1261872"/>
            <a:ext cx="2606040" cy="1230401"/>
          </a:xfrm>
          <a:prstGeom prst="roundRect">
            <a:avLst>
              <a:gd name="adj" fmla="val 5202"/>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Access, monitor; mentation, UOP, skin, lactate; ECG, CXR, labs, cultures, POCUS¹˒¹⁰</a:t>
            </a:r>
            <a:endParaRPr lang="en-US" sz="1200" dirty="0"/>
          </a:p>
        </p:txBody>
      </p:sp>
      <p:sp>
        <p:nvSpPr>
          <p:cNvPr id="9" name="Decision"/>
          <p:cNvSpPr/>
          <p:nvPr/>
        </p:nvSpPr>
        <p:spPr>
          <a:xfrm>
            <a:off x="5669280" y="1261872"/>
            <a:ext cx="1463040" cy="1230401"/>
          </a:xfrm>
          <a:prstGeom prst="roundRect">
            <a:avLst>
              <a:gd name="adj" fmla="val 5202"/>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200" b="1" dirty="0">
                <a:solidFill>
                  <a:srgbClr val="075A8C"/>
                </a:solidFill>
                <a:latin typeface="Poppins" pitchFamily="34" charset="0"/>
                <a:ea typeface="Poppins" pitchFamily="34" charset="-122"/>
                <a:cs typeface="Poppins" pitchFamily="34" charset="-120"/>
              </a:rPr>
              <a:t>Hypoperfusion or MAP &lt;65?</a:t>
            </a:r>
            <a:endParaRPr lang="en-US" sz="1200" dirty="0"/>
          </a:p>
        </p:txBody>
      </p:sp>
      <p:sp>
        <p:nvSpPr>
          <p:cNvPr id="10" name="Arrow"/>
          <p:cNvSpPr/>
          <p:nvPr/>
        </p:nvSpPr>
        <p:spPr>
          <a:xfrm>
            <a:off x="2551176" y="1877073"/>
            <a:ext cx="201168" cy="0"/>
          </a:xfrm>
          <a:prstGeom prst="line">
            <a:avLst/>
          </a:prstGeom>
          <a:noFill/>
          <a:ln w="19050">
            <a:solidFill>
              <a:srgbClr val="CBD5E1"/>
            </a:solidFill>
            <a:prstDash val="solid"/>
            <a:tailEnd type="triangle"/>
          </a:ln>
        </p:spPr>
      </p:sp>
      <p:sp>
        <p:nvSpPr>
          <p:cNvPr id="11" name="Arrow"/>
          <p:cNvSpPr/>
          <p:nvPr/>
        </p:nvSpPr>
        <p:spPr>
          <a:xfrm>
            <a:off x="5431536" y="1877073"/>
            <a:ext cx="201168" cy="0"/>
          </a:xfrm>
          <a:prstGeom prst="line">
            <a:avLst/>
          </a:prstGeom>
          <a:noFill/>
          <a:ln w="19050">
            <a:solidFill>
              <a:srgbClr val="CBD5E1"/>
            </a:solidFill>
            <a:prstDash val="solid"/>
            <a:tailEnd type="triangle"/>
          </a:ln>
        </p:spPr>
      </p:sp>
      <p:sp>
        <p:nvSpPr>
          <p:cNvPr id="12" name="Red flags"/>
          <p:cNvSpPr/>
          <p:nvPr/>
        </p:nvSpPr>
        <p:spPr>
          <a:xfrm>
            <a:off x="7406640" y="1261872"/>
            <a:ext cx="6766560" cy="1230401"/>
          </a:xfrm>
          <a:prstGeom prst="roundRect">
            <a:avLst>
              <a:gd name="adj" fmla="val 5202"/>
            </a:avLst>
          </a:prstGeom>
          <a:solidFill>
            <a:srgbClr val="B42318">
              <a:alpha val="7000"/>
            </a:srgbClr>
          </a:solidFill>
          <a:ln w="15875">
            <a:solidFill>
              <a:srgbClr val="B42318"/>
            </a:solidFill>
            <a:prstDash val="solid"/>
          </a:ln>
        </p:spPr>
      </p:sp>
      <p:sp>
        <p:nvSpPr>
          <p:cNvPr id="13" name="Red flags title"/>
          <p:cNvSpPr/>
          <p:nvPr/>
        </p:nvSpPr>
        <p:spPr>
          <a:xfrm>
            <a:off x="7406640" y="1261872"/>
            <a:ext cx="6766560" cy="334010"/>
          </a:xfrm>
          <a:prstGeom prst="roundRect">
            <a:avLst>
              <a:gd name="adj" fmla="val 19163"/>
            </a:avLst>
          </a:prstGeom>
          <a:solidFill>
            <a:srgbClr val="B42318"/>
          </a:solidFill>
          <a:ln w="15875">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Shock: resuscitate while you find the cause</a:t>
            </a:r>
            <a:endParaRPr lang="en-US" sz="1250" dirty="0"/>
          </a:p>
        </p:txBody>
      </p:sp>
      <p:sp>
        <p:nvSpPr>
          <p:cNvPr id="14" name="Red flag items 1"/>
          <p:cNvSpPr txBox="1"/>
          <p:nvPr/>
        </p:nvSpPr>
        <p:spPr>
          <a:xfrm>
            <a:off x="7475220" y="1641602"/>
            <a:ext cx="3259836" cy="546125"/>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Failing airway: intubate, pressors ready¹⁰</a:t>
            </a:r>
            <a:endParaRPr lang="en-US" sz="1150" dirty="0"/>
          </a:p>
          <a:p>
            <a:pPr marL="114300" indent="-114300">
              <a:lnSpc>
                <a:spcPct val="90000"/>
              </a:lnSpc>
              <a:spcAft>
                <a:spcPts val="150"/>
              </a:spcAft>
              <a:buSzPct val="100000"/>
              <a:buChar char="•"/>
            </a:pPr>
            <a:r>
              <a:rPr lang="en-US" sz="1150" dirty="0">
                <a:solidFill>
                  <a:srgbClr val="0B1220"/>
                </a:solidFill>
              </a:rPr>
              <a:t>Hypovolemia: fluid bolus; bleeding: blood²˒⁹</a:t>
            </a:r>
            <a:endParaRPr lang="en-US" sz="1150" dirty="0"/>
          </a:p>
          <a:p>
            <a:pPr marL="114300" indent="-114300">
              <a:lnSpc>
                <a:spcPct val="90000"/>
              </a:lnSpc>
              <a:spcAft>
                <a:spcPts val="150"/>
              </a:spcAft>
              <a:buSzPct val="100000"/>
              <a:buChar char="•"/>
            </a:pPr>
            <a:r>
              <a:rPr lang="en-US" sz="1150" dirty="0">
                <a:solidFill>
                  <a:srgbClr val="0B1220"/>
                </a:solidFill>
              </a:rPr>
              <a:t>MAP &lt;65: peripheral norepinephrine²</a:t>
            </a:r>
            <a:endParaRPr lang="en-US" sz="1150" dirty="0"/>
          </a:p>
        </p:txBody>
      </p:sp>
      <p:sp>
        <p:nvSpPr>
          <p:cNvPr id="15" name="Red flag items 2"/>
          <p:cNvSpPr txBox="1"/>
          <p:nvPr/>
        </p:nvSpPr>
        <p:spPr>
          <a:xfrm>
            <a:off x="10844784" y="1641602"/>
            <a:ext cx="3259836" cy="546125"/>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Possible septic shock: antibiotics ≤1 h²</a:t>
            </a:r>
            <a:endParaRPr lang="en-US" sz="1150" dirty="0"/>
          </a:p>
          <a:p>
            <a:pPr marL="114300" indent="-114300">
              <a:lnSpc>
                <a:spcPct val="90000"/>
              </a:lnSpc>
              <a:spcAft>
                <a:spcPts val="150"/>
              </a:spcAft>
              <a:buSzPct val="100000"/>
              <a:buChar char="•"/>
            </a:pPr>
            <a:r>
              <a:rPr lang="en-US" sz="1150" dirty="0">
                <a:solidFill>
                  <a:srgbClr val="0B1220"/>
                </a:solidFill>
              </a:rPr>
              <a:t>Anaphylaxis: IM epi (1 mg/mL), thigh⁸</a:t>
            </a:r>
            <a:endParaRPr lang="en-US" sz="1150" dirty="0"/>
          </a:p>
          <a:p>
            <a:pPr marL="114300" indent="-114300">
              <a:lnSpc>
                <a:spcPct val="90000"/>
              </a:lnSpc>
              <a:spcAft>
                <a:spcPts val="150"/>
              </a:spcAft>
              <a:buSzPct val="100000"/>
              <a:buChar char="•"/>
            </a:pPr>
            <a:r>
              <a:rPr lang="en-US" sz="1150" dirty="0">
                <a:solidFill>
                  <a:srgbClr val="0B1220"/>
                </a:solidFill>
              </a:rPr>
              <a:t>High lactate: repeat to guide resuscitation²</a:t>
            </a:r>
            <a:endParaRPr lang="en-US" sz="1150" dirty="0"/>
          </a:p>
        </p:txBody>
      </p:sp>
      <p:sp>
        <p:nvSpPr>
          <p:cNvPr id="16" name="Red flag action"/>
          <p:cNvSpPr txBox="1"/>
          <p:nvPr/>
        </p:nvSpPr>
        <p:spPr>
          <a:xfrm>
            <a:off x="7475220" y="2260879"/>
            <a:ext cx="6629400" cy="181102"/>
          </a:xfrm>
          <a:prstGeom prst="rect">
            <a:avLst/>
          </a:prstGeom>
          <a:noFill/>
          <a:ln/>
        </p:spPr>
        <p:txBody>
          <a:bodyPr wrap="square" lIns="0" tIns="0" rIns="0" bIns="0" rtlCol="0" anchor="b"/>
          <a:lstStyle/>
          <a:p>
            <a:pPr indent="0" marL="0">
              <a:buNone/>
            </a:pPr>
            <a:r>
              <a:rPr lang="en-US" sz="1150" b="1" dirty="0">
                <a:solidFill>
                  <a:srgbClr val="B42318"/>
                </a:solidFill>
              </a:rPr>
              <a:t>→ Anaphylaxis: epi 0.5 mg IM; rising NE: add vasopressin, then epi²˒⁸</a:t>
            </a:r>
            <a:endParaRPr lang="en-US" sz="1150" dirty="0"/>
          </a:p>
        </p:txBody>
      </p:sp>
      <p:sp>
        <p:nvSpPr>
          <p:cNvPr id="17" name="Yes arrow"/>
          <p:cNvSpPr/>
          <p:nvPr/>
        </p:nvSpPr>
        <p:spPr>
          <a:xfrm>
            <a:off x="7168896" y="1877073"/>
            <a:ext cx="201168" cy="0"/>
          </a:xfrm>
          <a:prstGeom prst="line">
            <a:avLst/>
          </a:prstGeom>
          <a:noFill/>
          <a:ln w="22225">
            <a:solidFill>
              <a:srgbClr val="B42318"/>
            </a:solidFill>
            <a:prstDash val="solid"/>
            <a:tailEnd type="triangle"/>
          </a:ln>
        </p:spPr>
      </p:sp>
      <p:sp>
        <p:nvSpPr>
          <p:cNvPr id="18" name="Yes label"/>
          <p:cNvSpPr txBox="1"/>
          <p:nvPr/>
        </p:nvSpPr>
        <p:spPr>
          <a:xfrm>
            <a:off x="7132320" y="1657617"/>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19" name="Drop"/>
          <p:cNvSpPr/>
          <p:nvPr/>
        </p:nvSpPr>
        <p:spPr>
          <a:xfrm>
            <a:off x="6400800" y="2492273"/>
            <a:ext cx="0" cy="438912"/>
          </a:xfrm>
          <a:prstGeom prst="line">
            <a:avLst/>
          </a:prstGeom>
          <a:noFill/>
          <a:ln w="19050">
            <a:solidFill>
              <a:srgbClr val="CBD5E1"/>
            </a:solidFill>
            <a:prstDash val="solid"/>
          </a:ln>
        </p:spPr>
      </p:sp>
      <p:sp>
        <p:nvSpPr>
          <p:cNvPr id="20" name="Bus"/>
          <p:cNvSpPr/>
          <p:nvPr/>
        </p:nvSpPr>
        <p:spPr>
          <a:xfrm>
            <a:off x="2452878" y="2931185"/>
            <a:ext cx="10108692" cy="0"/>
          </a:xfrm>
          <a:prstGeom prst="line">
            <a:avLst/>
          </a:prstGeom>
          <a:noFill/>
          <a:ln w="19050">
            <a:solidFill>
              <a:srgbClr val="CBD5E1"/>
            </a:solidFill>
            <a:prstDash val="solid"/>
          </a:ln>
        </p:spPr>
      </p:sp>
      <p:sp>
        <p:nvSpPr>
          <p:cNvPr id="21" name="Arrow"/>
          <p:cNvSpPr/>
          <p:nvPr/>
        </p:nvSpPr>
        <p:spPr>
          <a:xfrm>
            <a:off x="2452878" y="2931185"/>
            <a:ext cx="0" cy="155448"/>
          </a:xfrm>
          <a:prstGeom prst="line">
            <a:avLst/>
          </a:prstGeom>
          <a:noFill/>
          <a:ln w="19050">
            <a:solidFill>
              <a:srgbClr val="CBD5E1"/>
            </a:solidFill>
            <a:prstDash val="solid"/>
            <a:tailEnd type="triangle"/>
          </a:ln>
        </p:spPr>
      </p:sp>
      <p:sp>
        <p:nvSpPr>
          <p:cNvPr id="22" name="Arrow"/>
          <p:cNvSpPr/>
          <p:nvPr/>
        </p:nvSpPr>
        <p:spPr>
          <a:xfrm>
            <a:off x="5822442" y="2931185"/>
            <a:ext cx="0" cy="155448"/>
          </a:xfrm>
          <a:prstGeom prst="line">
            <a:avLst/>
          </a:prstGeom>
          <a:noFill/>
          <a:ln w="19050">
            <a:solidFill>
              <a:srgbClr val="CBD5E1"/>
            </a:solidFill>
            <a:prstDash val="solid"/>
            <a:tailEnd type="triangle"/>
          </a:ln>
        </p:spPr>
      </p:sp>
      <p:sp>
        <p:nvSpPr>
          <p:cNvPr id="23" name="Arrow"/>
          <p:cNvSpPr/>
          <p:nvPr/>
        </p:nvSpPr>
        <p:spPr>
          <a:xfrm>
            <a:off x="9192006" y="2931185"/>
            <a:ext cx="0" cy="155448"/>
          </a:xfrm>
          <a:prstGeom prst="line">
            <a:avLst/>
          </a:prstGeom>
          <a:noFill/>
          <a:ln w="19050">
            <a:solidFill>
              <a:srgbClr val="CBD5E1"/>
            </a:solidFill>
            <a:prstDash val="solid"/>
            <a:tailEnd type="triangle"/>
          </a:ln>
        </p:spPr>
      </p:sp>
      <p:sp>
        <p:nvSpPr>
          <p:cNvPr id="24" name="Arrow"/>
          <p:cNvSpPr/>
          <p:nvPr/>
        </p:nvSpPr>
        <p:spPr>
          <a:xfrm>
            <a:off x="12561570" y="2931185"/>
            <a:ext cx="0" cy="155448"/>
          </a:xfrm>
          <a:prstGeom prst="line">
            <a:avLst/>
          </a:prstGeom>
          <a:noFill/>
          <a:ln w="19050">
            <a:solidFill>
              <a:srgbClr val="CBD5E1"/>
            </a:solidFill>
            <a:prstDash val="solid"/>
            <a:tailEnd type="triangle"/>
          </a:ln>
        </p:spPr>
      </p:sp>
      <p:sp>
        <p:nvSpPr>
          <p:cNvPr id="25" name="Branch question"/>
          <p:cNvSpPr/>
          <p:nvPr/>
        </p:nvSpPr>
        <p:spPr>
          <a:xfrm>
            <a:off x="4856026" y="2602001"/>
            <a:ext cx="3089549"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50" b="1" dirty="0">
                <a:solidFill>
                  <a:srgbClr val="075A8C"/>
                </a:solidFill>
              </a:rPr>
              <a:t>Then: which type (skin, JVP, POCUS)?</a:t>
            </a:r>
            <a:endParaRPr lang="en-US" sz="1150" dirty="0"/>
          </a:p>
        </p:txBody>
      </p:sp>
      <p:sp>
        <p:nvSpPr>
          <p:cNvPr id="26" name="Branch Distributive"/>
          <p:cNvSpPr/>
          <p:nvPr/>
        </p:nvSpPr>
        <p:spPr>
          <a:xfrm>
            <a:off x="841248" y="3114065"/>
            <a:ext cx="3223260" cy="334010"/>
          </a:xfrm>
          <a:prstGeom prst="roundRect">
            <a:avLst>
              <a:gd name="adj" fmla="val 19163"/>
            </a:avLst>
          </a:prstGeom>
          <a:solidFill>
            <a:srgbClr val="B42318"/>
          </a:solidFill>
          <a:ln w="12700">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Distributive</a:t>
            </a:r>
            <a:pPr indent="0" marL="0">
              <a:buNone/>
            </a:pPr>
            <a:r>
              <a:rPr lang="en-US" sz="1050" dirty="0">
                <a:solidFill>
                  <a:srgbClr val="FFFFFF"/>
                </a:solidFill>
              </a:rPr>
              <a:t>  ~66%</a:t>
            </a:r>
            <a:endParaRPr lang="en-US" sz="1250" dirty="0"/>
          </a:p>
        </p:txBody>
      </p:sp>
      <p:sp>
        <p:nvSpPr>
          <p:cNvPr id="27" name="Branch Hypovolemic"/>
          <p:cNvSpPr/>
          <p:nvPr/>
        </p:nvSpPr>
        <p:spPr>
          <a:xfrm>
            <a:off x="4210812" y="3114065"/>
            <a:ext cx="3223260" cy="334010"/>
          </a:xfrm>
          <a:prstGeom prst="roundRect">
            <a:avLst>
              <a:gd name="adj" fmla="val 19163"/>
            </a:avLst>
          </a:prstGeom>
          <a:solidFill>
            <a:srgbClr val="B42318"/>
          </a:solidFill>
          <a:ln w="12700">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Hypovolemic</a:t>
            </a:r>
            <a:pPr indent="0" marL="0">
              <a:buNone/>
            </a:pPr>
            <a:r>
              <a:rPr lang="en-US" sz="1050" dirty="0">
                <a:solidFill>
                  <a:srgbClr val="FFFFFF"/>
                </a:solidFill>
              </a:rPr>
              <a:t>  ~16%</a:t>
            </a:r>
            <a:endParaRPr lang="en-US" sz="1250" dirty="0"/>
          </a:p>
        </p:txBody>
      </p:sp>
      <p:sp>
        <p:nvSpPr>
          <p:cNvPr id="28" name="Branch Cardiogenic"/>
          <p:cNvSpPr/>
          <p:nvPr/>
        </p:nvSpPr>
        <p:spPr>
          <a:xfrm>
            <a:off x="7580376" y="3114065"/>
            <a:ext cx="3223260" cy="334010"/>
          </a:xfrm>
          <a:prstGeom prst="roundRect">
            <a:avLst>
              <a:gd name="adj" fmla="val 19163"/>
            </a:avLst>
          </a:prstGeom>
          <a:solidFill>
            <a:srgbClr val="B42318"/>
          </a:solidFill>
          <a:ln w="12700">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Cardiogenic</a:t>
            </a:r>
            <a:pPr indent="0" marL="0">
              <a:buNone/>
            </a:pPr>
            <a:r>
              <a:rPr lang="en-US" sz="1050" dirty="0">
                <a:solidFill>
                  <a:srgbClr val="FFFFFF"/>
                </a:solidFill>
              </a:rPr>
              <a:t>  ~16%</a:t>
            </a:r>
            <a:endParaRPr lang="en-US" sz="1250" dirty="0"/>
          </a:p>
        </p:txBody>
      </p:sp>
      <p:sp>
        <p:nvSpPr>
          <p:cNvPr id="29" name="Branch Obstructive"/>
          <p:cNvSpPr/>
          <p:nvPr/>
        </p:nvSpPr>
        <p:spPr>
          <a:xfrm>
            <a:off x="10949940" y="3114065"/>
            <a:ext cx="3223260" cy="334010"/>
          </a:xfrm>
          <a:prstGeom prst="roundRect">
            <a:avLst>
              <a:gd name="adj" fmla="val 19163"/>
            </a:avLst>
          </a:prstGeom>
          <a:solidFill>
            <a:srgbClr val="B42318"/>
          </a:solidFill>
          <a:ln w="12700">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Obstructive</a:t>
            </a:r>
            <a:pPr indent="0" marL="0">
              <a:buNone/>
            </a:pPr>
            <a:r>
              <a:rPr lang="en-US" sz="1050" dirty="0">
                <a:solidFill>
                  <a:srgbClr val="FFFFFF"/>
                </a:solidFill>
              </a:rPr>
              <a:t>  ~2%</a:t>
            </a:r>
            <a:endParaRPr lang="en-US" sz="1250" dirty="0"/>
          </a:p>
        </p:txBody>
      </p:sp>
      <p:sp>
        <p:nvSpPr>
          <p:cNvPr id="30" name="Row label CAUSES"/>
          <p:cNvSpPr/>
          <p:nvPr/>
        </p:nvSpPr>
        <p:spPr>
          <a:xfrm>
            <a:off x="457200" y="3539515"/>
            <a:ext cx="292608" cy="802646"/>
          </a:xfrm>
          <a:prstGeom prst="roundRect">
            <a:avLst>
              <a:gd name="adj" fmla="val 18750"/>
            </a:avLst>
          </a:prstGeom>
          <a:solidFill>
            <a:srgbClr val="0B2540"/>
          </a:solidFill>
          <a:ln/>
        </p:spPr>
      </p:sp>
      <p:sp>
        <p:nvSpPr>
          <p:cNvPr id="31" name="Row label text CAUSES"/>
          <p:cNvSpPr txBox="1"/>
          <p:nvPr/>
        </p:nvSpPr>
        <p:spPr>
          <a:xfrm rot="16200000">
            <a:off x="202181" y="3794535"/>
            <a:ext cx="80264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2" name="causes Distributive"/>
          <p:cNvSpPr/>
          <p:nvPr/>
        </p:nvSpPr>
        <p:spPr>
          <a:xfrm>
            <a:off x="841248" y="3539515"/>
            <a:ext cx="3223260" cy="802646"/>
          </a:xfrm>
          <a:prstGeom prst="roundRect">
            <a:avLst>
              <a:gd name="adj" fmla="val 6835"/>
            </a:avLst>
          </a:prstGeom>
          <a:solidFill>
            <a:srgbClr val="FFFFFF"/>
          </a:solidFill>
          <a:ln w="9525">
            <a:solidFill>
              <a:srgbClr val="CBD5E1"/>
            </a:solidFill>
            <a:prstDash val="solid"/>
          </a:ln>
        </p:spPr>
      </p:sp>
      <p:sp>
        <p:nvSpPr>
          <p:cNvPr id="33" name="causes items Distributive"/>
          <p:cNvSpPr txBox="1"/>
          <p:nvPr/>
        </p:nvSpPr>
        <p:spPr>
          <a:xfrm>
            <a:off x="909828" y="3608095"/>
            <a:ext cx="3086100" cy="66548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Septic shock</a:t>
            </a:r>
            <a:endParaRPr lang="en-US" sz="1200" dirty="0"/>
          </a:p>
          <a:p>
            <a:pPr marL="114300" indent="-114300">
              <a:lnSpc>
                <a:spcPct val="90000"/>
              </a:lnSpc>
              <a:spcAft>
                <a:spcPts val="200"/>
              </a:spcAft>
              <a:buSzPct val="100000"/>
              <a:buChar char="•"/>
            </a:pPr>
            <a:r>
              <a:rPr lang="en-US" sz="1200" b="1" dirty="0">
                <a:solidFill>
                  <a:srgbClr val="B42318"/>
                </a:solidFill>
              </a:rPr>
              <a:t>Anaphylaxis</a:t>
            </a:r>
            <a:endParaRPr lang="en-US" sz="1200" dirty="0"/>
          </a:p>
          <a:p>
            <a:pPr marL="114300" indent="-114300">
              <a:lnSpc>
                <a:spcPct val="90000"/>
              </a:lnSpc>
              <a:spcAft>
                <a:spcPts val="200"/>
              </a:spcAft>
              <a:buSzPct val="100000"/>
              <a:buChar char="•"/>
            </a:pPr>
            <a:r>
              <a:rPr lang="en-US" sz="1200" dirty="0">
                <a:solidFill>
                  <a:srgbClr val="0B1220"/>
                </a:solidFill>
              </a:rPr>
              <a:t>Adrenal crisis, neurogenic, drugs</a:t>
            </a:r>
            <a:endParaRPr lang="en-US" sz="1200" dirty="0"/>
          </a:p>
        </p:txBody>
      </p:sp>
      <p:sp>
        <p:nvSpPr>
          <p:cNvPr id="34" name="Chevron"/>
          <p:cNvSpPr/>
          <p:nvPr/>
        </p:nvSpPr>
        <p:spPr>
          <a:xfrm rot="10800000">
            <a:off x="2388870" y="4365022"/>
            <a:ext cx="128016" cy="64008"/>
          </a:xfrm>
          <a:prstGeom prst="triangle">
            <a:avLst/>
          </a:prstGeom>
          <a:solidFill>
            <a:srgbClr val="CBD5E1"/>
          </a:solidFill>
          <a:ln/>
        </p:spPr>
      </p:sp>
      <p:sp>
        <p:nvSpPr>
          <p:cNvPr id="35" name="causes Hypovolemic"/>
          <p:cNvSpPr/>
          <p:nvPr/>
        </p:nvSpPr>
        <p:spPr>
          <a:xfrm>
            <a:off x="4210812" y="3539515"/>
            <a:ext cx="3223260" cy="802646"/>
          </a:xfrm>
          <a:prstGeom prst="roundRect">
            <a:avLst>
              <a:gd name="adj" fmla="val 6835"/>
            </a:avLst>
          </a:prstGeom>
          <a:solidFill>
            <a:srgbClr val="FFFFFF"/>
          </a:solidFill>
          <a:ln w="9525">
            <a:solidFill>
              <a:srgbClr val="CBD5E1"/>
            </a:solidFill>
            <a:prstDash val="solid"/>
          </a:ln>
        </p:spPr>
      </p:sp>
      <p:sp>
        <p:nvSpPr>
          <p:cNvPr id="36" name="causes items Hypovolemic"/>
          <p:cNvSpPr txBox="1"/>
          <p:nvPr/>
        </p:nvSpPr>
        <p:spPr>
          <a:xfrm>
            <a:off x="4279392" y="3608095"/>
            <a:ext cx="3086100" cy="66548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Hemorrhage: GI, trauma, AAA, ectopic</a:t>
            </a:r>
            <a:endParaRPr lang="en-US" sz="1200" dirty="0"/>
          </a:p>
          <a:p>
            <a:pPr marL="114300" indent="-114300">
              <a:lnSpc>
                <a:spcPct val="90000"/>
              </a:lnSpc>
              <a:spcAft>
                <a:spcPts val="200"/>
              </a:spcAft>
              <a:buSzPct val="100000"/>
              <a:buChar char="•"/>
            </a:pPr>
            <a:r>
              <a:rPr lang="en-US" sz="1200" dirty="0">
                <a:solidFill>
                  <a:srgbClr val="0B1220"/>
                </a:solidFill>
              </a:rPr>
              <a:t>GI losses: vomiting, diarrhea</a:t>
            </a:r>
            <a:endParaRPr lang="en-US" sz="1200" dirty="0"/>
          </a:p>
          <a:p>
            <a:pPr marL="114300" indent="-114300">
              <a:lnSpc>
                <a:spcPct val="90000"/>
              </a:lnSpc>
              <a:spcAft>
                <a:spcPts val="200"/>
              </a:spcAft>
              <a:buSzPct val="100000"/>
              <a:buChar char="•"/>
            </a:pPr>
            <a:r>
              <a:rPr lang="en-US" sz="1200" dirty="0">
                <a:solidFill>
                  <a:srgbClr val="0B1220"/>
                </a:solidFill>
              </a:rPr>
              <a:t>Renal losses, burns, pancreatitis</a:t>
            </a:r>
            <a:endParaRPr lang="en-US" sz="1200" dirty="0"/>
          </a:p>
        </p:txBody>
      </p:sp>
      <p:sp>
        <p:nvSpPr>
          <p:cNvPr id="37" name="Chevron"/>
          <p:cNvSpPr/>
          <p:nvPr/>
        </p:nvSpPr>
        <p:spPr>
          <a:xfrm rot="10800000">
            <a:off x="5758434" y="4365022"/>
            <a:ext cx="128016" cy="64008"/>
          </a:xfrm>
          <a:prstGeom prst="triangle">
            <a:avLst/>
          </a:prstGeom>
          <a:solidFill>
            <a:srgbClr val="CBD5E1"/>
          </a:solidFill>
          <a:ln/>
        </p:spPr>
      </p:sp>
      <p:sp>
        <p:nvSpPr>
          <p:cNvPr id="38" name="causes Cardiogenic"/>
          <p:cNvSpPr/>
          <p:nvPr/>
        </p:nvSpPr>
        <p:spPr>
          <a:xfrm>
            <a:off x="7580376" y="3539515"/>
            <a:ext cx="3223260" cy="802646"/>
          </a:xfrm>
          <a:prstGeom prst="roundRect">
            <a:avLst>
              <a:gd name="adj" fmla="val 6835"/>
            </a:avLst>
          </a:prstGeom>
          <a:solidFill>
            <a:srgbClr val="FFFFFF"/>
          </a:solidFill>
          <a:ln w="9525">
            <a:solidFill>
              <a:srgbClr val="CBD5E1"/>
            </a:solidFill>
            <a:prstDash val="solid"/>
          </a:ln>
        </p:spPr>
      </p:sp>
      <p:sp>
        <p:nvSpPr>
          <p:cNvPr id="39" name="causes items Cardiogenic"/>
          <p:cNvSpPr txBox="1"/>
          <p:nvPr/>
        </p:nvSpPr>
        <p:spPr>
          <a:xfrm>
            <a:off x="7648956" y="3608095"/>
            <a:ext cx="3086100" cy="66548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Acute MI</a:t>
            </a:r>
            <a:endParaRPr lang="en-US" sz="1200" dirty="0"/>
          </a:p>
          <a:p>
            <a:pPr marL="114300" indent="-114300">
              <a:lnSpc>
                <a:spcPct val="90000"/>
              </a:lnSpc>
              <a:spcAft>
                <a:spcPts val="200"/>
              </a:spcAft>
              <a:buSzPct val="100000"/>
              <a:buChar char="•"/>
            </a:pPr>
            <a:r>
              <a:rPr lang="en-US" sz="1200" dirty="0">
                <a:solidFill>
                  <a:srgbClr val="0B1220"/>
                </a:solidFill>
              </a:rPr>
              <a:t>Decompensated HF, myocarditis</a:t>
            </a:r>
            <a:endParaRPr lang="en-US" sz="1200" dirty="0"/>
          </a:p>
          <a:p>
            <a:pPr marL="114300" indent="-114300">
              <a:lnSpc>
                <a:spcPct val="90000"/>
              </a:lnSpc>
              <a:spcAft>
                <a:spcPts val="200"/>
              </a:spcAft>
              <a:buSzPct val="100000"/>
              <a:buChar char="•"/>
            </a:pPr>
            <a:r>
              <a:rPr lang="en-US" sz="1200" dirty="0">
                <a:solidFill>
                  <a:srgbClr val="0B1220"/>
                </a:solidFill>
              </a:rPr>
              <a:t>Acute MR/AR; arrhythmia</a:t>
            </a:r>
            <a:endParaRPr lang="en-US" sz="1200" dirty="0"/>
          </a:p>
        </p:txBody>
      </p:sp>
      <p:sp>
        <p:nvSpPr>
          <p:cNvPr id="40" name="Chevron"/>
          <p:cNvSpPr/>
          <p:nvPr/>
        </p:nvSpPr>
        <p:spPr>
          <a:xfrm rot="10800000">
            <a:off x="9127998" y="4365022"/>
            <a:ext cx="128016" cy="64008"/>
          </a:xfrm>
          <a:prstGeom prst="triangle">
            <a:avLst/>
          </a:prstGeom>
          <a:solidFill>
            <a:srgbClr val="CBD5E1"/>
          </a:solidFill>
          <a:ln/>
        </p:spPr>
      </p:sp>
      <p:sp>
        <p:nvSpPr>
          <p:cNvPr id="41" name="causes Obstructive"/>
          <p:cNvSpPr/>
          <p:nvPr/>
        </p:nvSpPr>
        <p:spPr>
          <a:xfrm>
            <a:off x="10949940" y="3539515"/>
            <a:ext cx="3223260" cy="802646"/>
          </a:xfrm>
          <a:prstGeom prst="roundRect">
            <a:avLst>
              <a:gd name="adj" fmla="val 6835"/>
            </a:avLst>
          </a:prstGeom>
          <a:solidFill>
            <a:srgbClr val="FFFFFF"/>
          </a:solidFill>
          <a:ln w="9525">
            <a:solidFill>
              <a:srgbClr val="CBD5E1"/>
            </a:solidFill>
            <a:prstDash val="solid"/>
          </a:ln>
        </p:spPr>
      </p:sp>
      <p:sp>
        <p:nvSpPr>
          <p:cNvPr id="42" name="causes items Obstructive"/>
          <p:cNvSpPr txBox="1"/>
          <p:nvPr/>
        </p:nvSpPr>
        <p:spPr>
          <a:xfrm>
            <a:off x="11018520" y="3608095"/>
            <a:ext cx="3086100" cy="66548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High-risk PE</a:t>
            </a:r>
            <a:endParaRPr lang="en-US" sz="1200" dirty="0"/>
          </a:p>
          <a:p>
            <a:pPr marL="114300" indent="-114300">
              <a:lnSpc>
                <a:spcPct val="90000"/>
              </a:lnSpc>
              <a:spcAft>
                <a:spcPts val="200"/>
              </a:spcAft>
              <a:buSzPct val="100000"/>
              <a:buChar char="•"/>
            </a:pPr>
            <a:r>
              <a:rPr lang="en-US" sz="1200" b="1" dirty="0">
                <a:solidFill>
                  <a:srgbClr val="B42318"/>
                </a:solidFill>
              </a:rPr>
              <a:t>Tension pneumothorax</a:t>
            </a:r>
            <a:endParaRPr lang="en-US" sz="1200" dirty="0"/>
          </a:p>
          <a:p>
            <a:pPr marL="114300" indent="-114300">
              <a:lnSpc>
                <a:spcPct val="90000"/>
              </a:lnSpc>
              <a:spcAft>
                <a:spcPts val="200"/>
              </a:spcAft>
              <a:buSzPct val="100000"/>
              <a:buChar char="•"/>
            </a:pPr>
            <a:r>
              <a:rPr lang="en-US" sz="1200" b="1" dirty="0">
                <a:solidFill>
                  <a:srgbClr val="B42318"/>
                </a:solidFill>
              </a:rPr>
              <a:t>Cardiac tamponade</a:t>
            </a:r>
            <a:endParaRPr lang="en-US" sz="1200" dirty="0"/>
          </a:p>
        </p:txBody>
      </p:sp>
      <p:sp>
        <p:nvSpPr>
          <p:cNvPr id="43" name="Chevron"/>
          <p:cNvSpPr/>
          <p:nvPr/>
        </p:nvSpPr>
        <p:spPr>
          <a:xfrm rot="10800000">
            <a:off x="12497562" y="4365022"/>
            <a:ext cx="128016" cy="64008"/>
          </a:xfrm>
          <a:prstGeom prst="triangle">
            <a:avLst/>
          </a:prstGeom>
          <a:solidFill>
            <a:srgbClr val="CBD5E1"/>
          </a:solidFill>
          <a:ln/>
        </p:spPr>
      </p:sp>
      <p:sp>
        <p:nvSpPr>
          <p:cNvPr id="44" name="Row label CLUES"/>
          <p:cNvSpPr/>
          <p:nvPr/>
        </p:nvSpPr>
        <p:spPr>
          <a:xfrm>
            <a:off x="457200" y="4451890"/>
            <a:ext cx="292608" cy="972725"/>
          </a:xfrm>
          <a:prstGeom prst="roundRect">
            <a:avLst>
              <a:gd name="adj" fmla="val 18750"/>
            </a:avLst>
          </a:prstGeom>
          <a:solidFill>
            <a:srgbClr val="334155"/>
          </a:solidFill>
          <a:ln/>
        </p:spPr>
      </p:sp>
      <p:sp>
        <p:nvSpPr>
          <p:cNvPr id="45" name="Row label text CLUES"/>
          <p:cNvSpPr txBox="1"/>
          <p:nvPr/>
        </p:nvSpPr>
        <p:spPr>
          <a:xfrm rot="16200000">
            <a:off x="117142" y="4791948"/>
            <a:ext cx="97272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6" name="clues Distributive"/>
          <p:cNvSpPr/>
          <p:nvPr/>
        </p:nvSpPr>
        <p:spPr>
          <a:xfrm>
            <a:off x="841248" y="4451890"/>
            <a:ext cx="3223260" cy="972725"/>
          </a:xfrm>
          <a:prstGeom prst="roundRect">
            <a:avLst>
              <a:gd name="adj" fmla="val 5640"/>
            </a:avLst>
          </a:prstGeom>
          <a:solidFill>
            <a:srgbClr val="F7F9FC"/>
          </a:solidFill>
          <a:ln w="9525">
            <a:solidFill>
              <a:srgbClr val="E2E8F0"/>
            </a:solidFill>
            <a:prstDash val="solid"/>
          </a:ln>
        </p:spPr>
      </p:sp>
      <p:sp>
        <p:nvSpPr>
          <p:cNvPr id="47" name="clues items Distributive"/>
          <p:cNvSpPr txBox="1"/>
          <p:nvPr/>
        </p:nvSpPr>
        <p:spPr>
          <a:xfrm>
            <a:off x="909828" y="4520470"/>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Warm skin, wide pulse pressure¹˒¹⁰</a:t>
            </a:r>
            <a:endParaRPr lang="en-US" sz="1200" dirty="0"/>
          </a:p>
          <a:p>
            <a:pPr marL="114300" indent="-114300">
              <a:lnSpc>
                <a:spcPct val="90000"/>
              </a:lnSpc>
              <a:spcAft>
                <a:spcPts val="200"/>
              </a:spcAft>
              <a:buSzPct val="100000"/>
              <a:buChar char="•"/>
            </a:pPr>
            <a:r>
              <a:rPr lang="en-US" sz="1200" dirty="0">
                <a:solidFill>
                  <a:srgbClr val="0B1220"/>
                </a:solidFill>
              </a:rPr>
              <a:t>Sepsis + pressors + lactate &gt;2 mmol/L³</a:t>
            </a:r>
            <a:endParaRPr lang="en-US" sz="1200" dirty="0"/>
          </a:p>
          <a:p>
            <a:pPr marL="114300" indent="-114300">
              <a:lnSpc>
                <a:spcPct val="90000"/>
              </a:lnSpc>
              <a:spcAft>
                <a:spcPts val="200"/>
              </a:spcAft>
              <a:buSzPct val="100000"/>
              <a:buChar char="•"/>
            </a:pPr>
            <a:r>
              <a:rPr lang="en-US" sz="1200" dirty="0">
                <a:solidFill>
                  <a:srgbClr val="0B1220"/>
                </a:solidFill>
              </a:rPr>
              <a:t>Exposure; urticaria, wheeze, stridor⁸</a:t>
            </a:r>
            <a:endParaRPr lang="en-US" sz="1200" dirty="0"/>
          </a:p>
        </p:txBody>
      </p:sp>
      <p:sp>
        <p:nvSpPr>
          <p:cNvPr id="48" name="Chevron"/>
          <p:cNvSpPr/>
          <p:nvPr/>
        </p:nvSpPr>
        <p:spPr>
          <a:xfrm rot="10800000">
            <a:off x="2388870" y="5447475"/>
            <a:ext cx="128016" cy="64008"/>
          </a:xfrm>
          <a:prstGeom prst="triangle">
            <a:avLst/>
          </a:prstGeom>
          <a:solidFill>
            <a:srgbClr val="CBD5E1"/>
          </a:solidFill>
          <a:ln/>
        </p:spPr>
      </p:sp>
      <p:sp>
        <p:nvSpPr>
          <p:cNvPr id="49" name="clues Hypovolemic"/>
          <p:cNvSpPr/>
          <p:nvPr/>
        </p:nvSpPr>
        <p:spPr>
          <a:xfrm>
            <a:off x="4210812" y="4451890"/>
            <a:ext cx="3223260" cy="972725"/>
          </a:xfrm>
          <a:prstGeom prst="roundRect">
            <a:avLst>
              <a:gd name="adj" fmla="val 5640"/>
            </a:avLst>
          </a:prstGeom>
          <a:solidFill>
            <a:srgbClr val="F7F9FC"/>
          </a:solidFill>
          <a:ln w="9525">
            <a:solidFill>
              <a:srgbClr val="E2E8F0"/>
            </a:solidFill>
            <a:prstDash val="solid"/>
          </a:ln>
        </p:spPr>
      </p:sp>
      <p:sp>
        <p:nvSpPr>
          <p:cNvPr id="50" name="clues items Hypovolemic"/>
          <p:cNvSpPr txBox="1"/>
          <p:nvPr/>
        </p:nvSpPr>
        <p:spPr>
          <a:xfrm>
            <a:off x="4279392" y="4520470"/>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Cold, pale; flat neck veins¹˒¹⁰</a:t>
            </a:r>
            <a:endParaRPr lang="en-US" sz="1200" dirty="0"/>
          </a:p>
          <a:p>
            <a:pPr marL="114300" indent="-114300">
              <a:lnSpc>
                <a:spcPct val="90000"/>
              </a:lnSpc>
              <a:spcAft>
                <a:spcPts val="200"/>
              </a:spcAft>
              <a:buSzPct val="100000"/>
              <a:buChar char="•"/>
            </a:pPr>
            <a:r>
              <a:rPr lang="en-US" sz="1200" dirty="0">
                <a:solidFill>
                  <a:srgbClr val="0B1220"/>
                </a:solidFill>
              </a:rPr>
              <a:t>Small, collapsing IVC on POCUS</a:t>
            </a:r>
            <a:endParaRPr lang="en-US" sz="1200" dirty="0"/>
          </a:p>
          <a:p>
            <a:pPr marL="114300" indent="-114300">
              <a:lnSpc>
                <a:spcPct val="90000"/>
              </a:lnSpc>
              <a:spcAft>
                <a:spcPts val="200"/>
              </a:spcAft>
              <a:buSzPct val="100000"/>
              <a:buChar char="•"/>
            </a:pPr>
            <a:r>
              <a:rPr lang="en-US" sz="1200" dirty="0">
                <a:solidFill>
                  <a:srgbClr val="0B1220"/>
                </a:solidFill>
              </a:rPr>
              <a:t>Melena, trauma, anticoagulants</a:t>
            </a:r>
            <a:endParaRPr lang="en-US" sz="1200" dirty="0"/>
          </a:p>
        </p:txBody>
      </p:sp>
      <p:sp>
        <p:nvSpPr>
          <p:cNvPr id="51" name="Chevron"/>
          <p:cNvSpPr/>
          <p:nvPr/>
        </p:nvSpPr>
        <p:spPr>
          <a:xfrm rot="10800000">
            <a:off x="5758434" y="5447475"/>
            <a:ext cx="128016" cy="64008"/>
          </a:xfrm>
          <a:prstGeom prst="triangle">
            <a:avLst/>
          </a:prstGeom>
          <a:solidFill>
            <a:srgbClr val="CBD5E1"/>
          </a:solidFill>
          <a:ln/>
        </p:spPr>
      </p:sp>
      <p:sp>
        <p:nvSpPr>
          <p:cNvPr id="52" name="clues Cardiogenic"/>
          <p:cNvSpPr/>
          <p:nvPr/>
        </p:nvSpPr>
        <p:spPr>
          <a:xfrm>
            <a:off x="7580376" y="4451890"/>
            <a:ext cx="3223260" cy="972725"/>
          </a:xfrm>
          <a:prstGeom prst="roundRect">
            <a:avLst>
              <a:gd name="adj" fmla="val 5640"/>
            </a:avLst>
          </a:prstGeom>
          <a:solidFill>
            <a:srgbClr val="F7F9FC"/>
          </a:solidFill>
          <a:ln w="9525">
            <a:solidFill>
              <a:srgbClr val="E2E8F0"/>
            </a:solidFill>
            <a:prstDash val="solid"/>
          </a:ln>
        </p:spPr>
      </p:sp>
      <p:sp>
        <p:nvSpPr>
          <p:cNvPr id="53" name="clues items Cardiogenic"/>
          <p:cNvSpPr txBox="1"/>
          <p:nvPr/>
        </p:nvSpPr>
        <p:spPr>
          <a:xfrm>
            <a:off x="7648956" y="4520470"/>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Cold, wet: high JVP, crackles, S3¹</a:t>
            </a:r>
            <a:endParaRPr lang="en-US" sz="1200" dirty="0"/>
          </a:p>
          <a:p>
            <a:pPr marL="114300" indent="-114300">
              <a:lnSpc>
                <a:spcPct val="90000"/>
              </a:lnSpc>
              <a:spcAft>
                <a:spcPts val="200"/>
              </a:spcAft>
              <a:buSzPct val="100000"/>
              <a:buChar char="•"/>
            </a:pPr>
            <a:r>
              <a:rPr lang="en-US" sz="1200" dirty="0">
                <a:solidFill>
                  <a:srgbClr val="0B1220"/>
                </a:solidFill>
              </a:rPr>
              <a:t>Chest pain; new murmur</a:t>
            </a:r>
            <a:endParaRPr lang="en-US" sz="1200" dirty="0"/>
          </a:p>
          <a:p>
            <a:pPr marL="114300" indent="-114300">
              <a:lnSpc>
                <a:spcPct val="90000"/>
              </a:lnSpc>
              <a:spcAft>
                <a:spcPts val="200"/>
              </a:spcAft>
              <a:buSzPct val="100000"/>
              <a:buChar char="•"/>
            </a:pPr>
            <a:r>
              <a:rPr lang="en-US" sz="1200" dirty="0">
                <a:solidFill>
                  <a:srgbClr val="0B1220"/>
                </a:solidFill>
              </a:rPr>
              <a:t>Inferior MI: right-sided ECG for RV infarct</a:t>
            </a:r>
            <a:endParaRPr lang="en-US" sz="1200" dirty="0"/>
          </a:p>
        </p:txBody>
      </p:sp>
      <p:sp>
        <p:nvSpPr>
          <p:cNvPr id="54" name="Chevron"/>
          <p:cNvSpPr/>
          <p:nvPr/>
        </p:nvSpPr>
        <p:spPr>
          <a:xfrm rot="10800000">
            <a:off x="9127998" y="5447475"/>
            <a:ext cx="128016" cy="64008"/>
          </a:xfrm>
          <a:prstGeom prst="triangle">
            <a:avLst/>
          </a:prstGeom>
          <a:solidFill>
            <a:srgbClr val="CBD5E1"/>
          </a:solidFill>
          <a:ln/>
        </p:spPr>
      </p:sp>
      <p:sp>
        <p:nvSpPr>
          <p:cNvPr id="55" name="clues Obstructive"/>
          <p:cNvSpPr/>
          <p:nvPr/>
        </p:nvSpPr>
        <p:spPr>
          <a:xfrm>
            <a:off x="10949940" y="4451890"/>
            <a:ext cx="3223260" cy="972725"/>
          </a:xfrm>
          <a:prstGeom prst="roundRect">
            <a:avLst>
              <a:gd name="adj" fmla="val 5640"/>
            </a:avLst>
          </a:prstGeom>
          <a:solidFill>
            <a:srgbClr val="F7F9FC"/>
          </a:solidFill>
          <a:ln w="9525">
            <a:solidFill>
              <a:srgbClr val="E2E8F0"/>
            </a:solidFill>
            <a:prstDash val="solid"/>
          </a:ln>
        </p:spPr>
      </p:sp>
      <p:sp>
        <p:nvSpPr>
          <p:cNvPr id="56" name="clues items Obstructive"/>
          <p:cNvSpPr txBox="1"/>
          <p:nvPr/>
        </p:nvSpPr>
        <p:spPr>
          <a:xfrm>
            <a:off x="11018520" y="4520470"/>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High JVP, clear lungs (or RV infarct)¹</a:t>
            </a:r>
            <a:endParaRPr lang="en-US" sz="1200" dirty="0"/>
          </a:p>
          <a:p>
            <a:pPr marL="114300" indent="-114300">
              <a:lnSpc>
                <a:spcPct val="90000"/>
              </a:lnSpc>
              <a:spcAft>
                <a:spcPts val="200"/>
              </a:spcAft>
              <a:buSzPct val="100000"/>
              <a:buChar char="•"/>
            </a:pPr>
            <a:r>
              <a:rPr lang="en-US" sz="1200" dirty="0">
                <a:solidFill>
                  <a:srgbClr val="0B1220"/>
                </a:solidFill>
              </a:rPr>
              <a:t>No breath sounds; pulsus paradoxus</a:t>
            </a:r>
            <a:endParaRPr lang="en-US" sz="1200" dirty="0"/>
          </a:p>
        </p:txBody>
      </p:sp>
      <p:sp>
        <p:nvSpPr>
          <p:cNvPr id="57" name="Chevron"/>
          <p:cNvSpPr/>
          <p:nvPr/>
        </p:nvSpPr>
        <p:spPr>
          <a:xfrm rot="10800000">
            <a:off x="12497562" y="5447475"/>
            <a:ext cx="128016" cy="64008"/>
          </a:xfrm>
          <a:prstGeom prst="triangle">
            <a:avLst/>
          </a:prstGeom>
          <a:solidFill>
            <a:srgbClr val="CBD5E1"/>
          </a:solidFill>
          <a:ln/>
        </p:spPr>
      </p:sp>
      <p:sp>
        <p:nvSpPr>
          <p:cNvPr id="58" name="Row label WORKUP"/>
          <p:cNvSpPr/>
          <p:nvPr/>
        </p:nvSpPr>
        <p:spPr>
          <a:xfrm>
            <a:off x="457200" y="5534343"/>
            <a:ext cx="292608" cy="972725"/>
          </a:xfrm>
          <a:prstGeom prst="roundRect">
            <a:avLst>
              <a:gd name="adj" fmla="val 18750"/>
            </a:avLst>
          </a:prstGeom>
          <a:solidFill>
            <a:srgbClr val="0A6AA3"/>
          </a:solidFill>
          <a:ln/>
        </p:spPr>
      </p:sp>
      <p:sp>
        <p:nvSpPr>
          <p:cNvPr id="59" name="Row label text WORKUP"/>
          <p:cNvSpPr txBox="1"/>
          <p:nvPr/>
        </p:nvSpPr>
        <p:spPr>
          <a:xfrm rot="16200000">
            <a:off x="117142" y="5874401"/>
            <a:ext cx="97272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0" name="workup Distributive"/>
          <p:cNvSpPr/>
          <p:nvPr/>
        </p:nvSpPr>
        <p:spPr>
          <a:xfrm>
            <a:off x="841248" y="5534343"/>
            <a:ext cx="3223260" cy="972725"/>
          </a:xfrm>
          <a:prstGeom prst="roundRect">
            <a:avLst>
              <a:gd name="adj" fmla="val 5640"/>
            </a:avLst>
          </a:prstGeom>
          <a:solidFill>
            <a:srgbClr val="0A6AA3">
              <a:alpha val="9000"/>
            </a:srgbClr>
          </a:solidFill>
          <a:ln/>
        </p:spPr>
      </p:sp>
      <p:sp>
        <p:nvSpPr>
          <p:cNvPr id="61" name="workup items Distributive"/>
          <p:cNvSpPr txBox="1"/>
          <p:nvPr/>
        </p:nvSpPr>
        <p:spPr>
          <a:xfrm>
            <a:off x="909828" y="5602923"/>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Blood cultures before antibiotics²</a:t>
            </a:r>
            <a:endParaRPr lang="en-US" sz="1200" dirty="0"/>
          </a:p>
          <a:p>
            <a:pPr marL="114300" indent="-114300">
              <a:lnSpc>
                <a:spcPct val="90000"/>
              </a:lnSpc>
              <a:spcAft>
                <a:spcPts val="200"/>
              </a:spcAft>
              <a:buSzPct val="100000"/>
              <a:buChar char="•"/>
            </a:pPr>
            <a:r>
              <a:rPr lang="en-US" sz="1200" dirty="0">
                <a:solidFill>
                  <a:srgbClr val="0B1220"/>
                </a:solidFill>
              </a:rPr>
              <a:t>Image for a source needing control²</a:t>
            </a:r>
            <a:endParaRPr lang="en-US" sz="1200" dirty="0"/>
          </a:p>
          <a:p>
            <a:pPr marL="114300" indent="-114300">
              <a:lnSpc>
                <a:spcPct val="90000"/>
              </a:lnSpc>
              <a:spcAft>
                <a:spcPts val="200"/>
              </a:spcAft>
              <a:buSzPct val="100000"/>
              <a:buChar char="•"/>
            </a:pPr>
            <a:r>
              <a:rPr lang="en-US" sz="1200" dirty="0">
                <a:solidFill>
                  <a:srgbClr val="0B1220"/>
                </a:solidFill>
              </a:rPr>
              <a:t>Cortisol, ACTH if adrenal crisis possible¹¹</a:t>
            </a:r>
            <a:endParaRPr lang="en-US" sz="1200" dirty="0"/>
          </a:p>
        </p:txBody>
      </p:sp>
      <p:sp>
        <p:nvSpPr>
          <p:cNvPr id="62" name="Chevron"/>
          <p:cNvSpPr/>
          <p:nvPr/>
        </p:nvSpPr>
        <p:spPr>
          <a:xfrm rot="10800000">
            <a:off x="2388870" y="6529927"/>
            <a:ext cx="128016" cy="64008"/>
          </a:xfrm>
          <a:prstGeom prst="triangle">
            <a:avLst/>
          </a:prstGeom>
          <a:solidFill>
            <a:srgbClr val="CBD5E1"/>
          </a:solidFill>
          <a:ln/>
        </p:spPr>
      </p:sp>
      <p:sp>
        <p:nvSpPr>
          <p:cNvPr id="63" name="workup Hypovolemic"/>
          <p:cNvSpPr/>
          <p:nvPr/>
        </p:nvSpPr>
        <p:spPr>
          <a:xfrm>
            <a:off x="4210812" y="5534343"/>
            <a:ext cx="3223260" cy="972725"/>
          </a:xfrm>
          <a:prstGeom prst="roundRect">
            <a:avLst>
              <a:gd name="adj" fmla="val 5640"/>
            </a:avLst>
          </a:prstGeom>
          <a:solidFill>
            <a:srgbClr val="0A6AA3">
              <a:alpha val="9000"/>
            </a:srgbClr>
          </a:solidFill>
          <a:ln/>
        </p:spPr>
      </p:sp>
      <p:sp>
        <p:nvSpPr>
          <p:cNvPr id="64" name="workup items Hypovolemic"/>
          <p:cNvSpPr txBox="1"/>
          <p:nvPr/>
        </p:nvSpPr>
        <p:spPr>
          <a:xfrm>
            <a:off x="4279392" y="5602923"/>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CBC, INR, fibrinogen, iCa; crossmatch¹⁰</a:t>
            </a:r>
            <a:endParaRPr lang="en-US" sz="1200" dirty="0"/>
          </a:p>
          <a:p>
            <a:pPr marL="114300" indent="-114300">
              <a:lnSpc>
                <a:spcPct val="90000"/>
              </a:lnSpc>
              <a:spcAft>
                <a:spcPts val="200"/>
              </a:spcAft>
              <a:buSzPct val="100000"/>
              <a:buChar char="•"/>
            </a:pPr>
            <a:r>
              <a:rPr lang="en-US" sz="1200" dirty="0">
                <a:solidFill>
                  <a:srgbClr val="0B1220"/>
                </a:solidFill>
              </a:rPr>
              <a:t>FAST, rectal exam; CTA if stable¹⁰</a:t>
            </a:r>
            <a:endParaRPr lang="en-US" sz="1200" dirty="0"/>
          </a:p>
          <a:p>
            <a:pPr marL="114300" indent="-114300">
              <a:lnSpc>
                <a:spcPct val="90000"/>
              </a:lnSpc>
              <a:spcAft>
                <a:spcPts val="200"/>
              </a:spcAft>
              <a:buSzPct val="100000"/>
              <a:buChar char="•"/>
            </a:pPr>
            <a:r>
              <a:rPr lang="en-US" sz="1200" dirty="0">
                <a:solidFill>
                  <a:srgbClr val="0B1220"/>
                </a:solidFill>
              </a:rPr>
              <a:t>β-hCG if pregnancy possible</a:t>
            </a:r>
            <a:endParaRPr lang="en-US" sz="1200" dirty="0"/>
          </a:p>
        </p:txBody>
      </p:sp>
      <p:sp>
        <p:nvSpPr>
          <p:cNvPr id="65" name="Chevron"/>
          <p:cNvSpPr/>
          <p:nvPr/>
        </p:nvSpPr>
        <p:spPr>
          <a:xfrm rot="10800000">
            <a:off x="5758434" y="6529927"/>
            <a:ext cx="128016" cy="64008"/>
          </a:xfrm>
          <a:prstGeom prst="triangle">
            <a:avLst/>
          </a:prstGeom>
          <a:solidFill>
            <a:srgbClr val="CBD5E1"/>
          </a:solidFill>
          <a:ln/>
        </p:spPr>
      </p:sp>
      <p:sp>
        <p:nvSpPr>
          <p:cNvPr id="66" name="workup Cardiogenic"/>
          <p:cNvSpPr/>
          <p:nvPr/>
        </p:nvSpPr>
        <p:spPr>
          <a:xfrm>
            <a:off x="7580376" y="5534343"/>
            <a:ext cx="3223260" cy="972725"/>
          </a:xfrm>
          <a:prstGeom prst="roundRect">
            <a:avLst>
              <a:gd name="adj" fmla="val 5640"/>
            </a:avLst>
          </a:prstGeom>
          <a:solidFill>
            <a:srgbClr val="0A6AA3">
              <a:alpha val="9000"/>
            </a:srgbClr>
          </a:solidFill>
          <a:ln/>
        </p:spPr>
      </p:sp>
      <p:sp>
        <p:nvSpPr>
          <p:cNvPr id="67" name="workup items Cardiogenic"/>
          <p:cNvSpPr txBox="1"/>
          <p:nvPr/>
        </p:nvSpPr>
        <p:spPr>
          <a:xfrm>
            <a:off x="7648956" y="5602923"/>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Any MI + shock → emergent cath¹⁰˒¹²</a:t>
            </a:r>
            <a:endParaRPr lang="en-US" sz="1200" dirty="0"/>
          </a:p>
          <a:p>
            <a:pPr marL="114300" indent="-114300">
              <a:lnSpc>
                <a:spcPct val="90000"/>
              </a:lnSpc>
              <a:spcAft>
                <a:spcPts val="200"/>
              </a:spcAft>
              <a:buSzPct val="100000"/>
              <a:buChar char="•"/>
            </a:pPr>
            <a:r>
              <a:rPr lang="en-US" sz="1200" dirty="0">
                <a:solidFill>
                  <a:srgbClr val="0B1220"/>
                </a:solidFill>
              </a:rPr>
              <a:t>Echo: LV, RV, valves⁶</a:t>
            </a:r>
            <a:endParaRPr lang="en-US" sz="1200" dirty="0"/>
          </a:p>
          <a:p>
            <a:pPr marL="114300" indent="-114300">
              <a:lnSpc>
                <a:spcPct val="90000"/>
              </a:lnSpc>
              <a:spcAft>
                <a:spcPts val="200"/>
              </a:spcAft>
              <a:buSzPct val="100000"/>
              <a:buChar char="•"/>
            </a:pPr>
            <a:r>
              <a:rPr lang="en-US" sz="1200" dirty="0">
                <a:solidFill>
                  <a:srgbClr val="0B1220"/>
                </a:solidFill>
              </a:rPr>
              <a:t>Troponin, lactate</a:t>
            </a:r>
            <a:endParaRPr lang="en-US" sz="1200" dirty="0"/>
          </a:p>
        </p:txBody>
      </p:sp>
      <p:sp>
        <p:nvSpPr>
          <p:cNvPr id="68" name="Chevron"/>
          <p:cNvSpPr/>
          <p:nvPr/>
        </p:nvSpPr>
        <p:spPr>
          <a:xfrm rot="10800000">
            <a:off x="9127998" y="6529927"/>
            <a:ext cx="128016" cy="64008"/>
          </a:xfrm>
          <a:prstGeom prst="triangle">
            <a:avLst/>
          </a:prstGeom>
          <a:solidFill>
            <a:srgbClr val="CBD5E1"/>
          </a:solidFill>
          <a:ln/>
        </p:spPr>
      </p:sp>
      <p:sp>
        <p:nvSpPr>
          <p:cNvPr id="69" name="workup Obstructive"/>
          <p:cNvSpPr/>
          <p:nvPr/>
        </p:nvSpPr>
        <p:spPr>
          <a:xfrm>
            <a:off x="10949940" y="5534343"/>
            <a:ext cx="3223260" cy="972725"/>
          </a:xfrm>
          <a:prstGeom prst="roundRect">
            <a:avLst>
              <a:gd name="adj" fmla="val 5640"/>
            </a:avLst>
          </a:prstGeom>
          <a:solidFill>
            <a:srgbClr val="0A6AA3">
              <a:alpha val="9000"/>
            </a:srgbClr>
          </a:solidFill>
          <a:ln/>
        </p:spPr>
      </p:sp>
      <p:sp>
        <p:nvSpPr>
          <p:cNvPr id="70" name="workup items Obstructive"/>
          <p:cNvSpPr txBox="1"/>
          <p:nvPr/>
        </p:nvSpPr>
        <p:spPr>
          <a:xfrm>
            <a:off x="11018520" y="5602923"/>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POCUS: effusion, big RV, no sliding¹</a:t>
            </a:r>
            <a:endParaRPr lang="en-US" sz="1200" dirty="0"/>
          </a:p>
          <a:p>
            <a:pPr marL="114300" indent="-114300">
              <a:lnSpc>
                <a:spcPct val="90000"/>
              </a:lnSpc>
              <a:spcAft>
                <a:spcPts val="200"/>
              </a:spcAft>
              <a:buSzPct val="100000"/>
              <a:buChar char="•"/>
            </a:pPr>
            <a:r>
              <a:rPr lang="en-US" sz="1200" dirty="0">
                <a:solidFill>
                  <a:srgbClr val="0B1220"/>
                </a:solidFill>
              </a:rPr>
              <a:t>CTPA only if stable enough⁷</a:t>
            </a:r>
            <a:endParaRPr lang="en-US" sz="1200" dirty="0"/>
          </a:p>
        </p:txBody>
      </p:sp>
      <p:sp>
        <p:nvSpPr>
          <p:cNvPr id="71" name="Chevron"/>
          <p:cNvSpPr/>
          <p:nvPr/>
        </p:nvSpPr>
        <p:spPr>
          <a:xfrm rot="10800000">
            <a:off x="12497562" y="6529927"/>
            <a:ext cx="128016" cy="64008"/>
          </a:xfrm>
          <a:prstGeom prst="triangle">
            <a:avLst/>
          </a:prstGeom>
          <a:solidFill>
            <a:srgbClr val="CBD5E1"/>
          </a:solidFill>
          <a:ln/>
        </p:spPr>
      </p:sp>
      <p:sp>
        <p:nvSpPr>
          <p:cNvPr id="72" name="Row label MANAGE"/>
          <p:cNvSpPr/>
          <p:nvPr/>
        </p:nvSpPr>
        <p:spPr>
          <a:xfrm>
            <a:off x="457200" y="6616795"/>
            <a:ext cx="292608" cy="972725"/>
          </a:xfrm>
          <a:prstGeom prst="roundRect">
            <a:avLst>
              <a:gd name="adj" fmla="val 18750"/>
            </a:avLst>
          </a:prstGeom>
          <a:solidFill>
            <a:srgbClr val="067647"/>
          </a:solidFill>
          <a:ln/>
        </p:spPr>
      </p:sp>
      <p:sp>
        <p:nvSpPr>
          <p:cNvPr id="73" name="Row label text MANAGE"/>
          <p:cNvSpPr txBox="1"/>
          <p:nvPr/>
        </p:nvSpPr>
        <p:spPr>
          <a:xfrm rot="16200000">
            <a:off x="117142" y="6956854"/>
            <a:ext cx="972725"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4" name="management Distributive"/>
          <p:cNvSpPr/>
          <p:nvPr/>
        </p:nvSpPr>
        <p:spPr>
          <a:xfrm>
            <a:off x="841248" y="6616795"/>
            <a:ext cx="3223260" cy="972725"/>
          </a:xfrm>
          <a:prstGeom prst="roundRect">
            <a:avLst>
              <a:gd name="adj" fmla="val 5640"/>
            </a:avLst>
          </a:prstGeom>
          <a:solidFill>
            <a:srgbClr val="067647">
              <a:alpha val="9000"/>
            </a:srgbClr>
          </a:solidFill>
          <a:ln/>
        </p:spPr>
      </p:sp>
      <p:sp>
        <p:nvSpPr>
          <p:cNvPr id="75" name="management items Distributive"/>
          <p:cNvSpPr txBox="1"/>
          <p:nvPr/>
        </p:nvSpPr>
        <p:spPr>
          <a:xfrm>
            <a:off x="909828" y="668537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Sepsis: crystalloid ≥30 mL/kg in 3 h²</a:t>
            </a:r>
            <a:endParaRPr lang="en-US" sz="1200" dirty="0"/>
          </a:p>
          <a:p>
            <a:pPr marL="114300" indent="-114300">
              <a:lnSpc>
                <a:spcPct val="90000"/>
              </a:lnSpc>
              <a:spcAft>
                <a:spcPts val="200"/>
              </a:spcAft>
              <a:buSzPct val="100000"/>
              <a:buChar char="•"/>
            </a:pPr>
            <a:r>
              <a:rPr lang="en-US" sz="1200" dirty="0">
                <a:solidFill>
                  <a:srgbClr val="0B1220"/>
                </a:solidFill>
              </a:rPr>
              <a:t>Hydrocortisone 50 mg q6h (sepsis)²˒¹⁰</a:t>
            </a:r>
            <a:endParaRPr lang="en-US" sz="1200" dirty="0"/>
          </a:p>
          <a:p>
            <a:pPr marL="114300" indent="-114300">
              <a:lnSpc>
                <a:spcPct val="90000"/>
              </a:lnSpc>
              <a:spcAft>
                <a:spcPts val="200"/>
              </a:spcAft>
              <a:buSzPct val="100000"/>
              <a:buChar char="•"/>
            </a:pPr>
            <a:r>
              <a:rPr lang="en-US" sz="1200" dirty="0">
                <a:solidFill>
                  <a:srgbClr val="0B1220"/>
                </a:solidFill>
              </a:rPr>
              <a:t>Adrenal crisis: IV hydrocortisone 100 mg¹¹</a:t>
            </a:r>
            <a:endParaRPr lang="en-US" sz="1200" dirty="0"/>
          </a:p>
        </p:txBody>
      </p:sp>
      <p:sp>
        <p:nvSpPr>
          <p:cNvPr id="76" name="management Hypovolemic"/>
          <p:cNvSpPr/>
          <p:nvPr/>
        </p:nvSpPr>
        <p:spPr>
          <a:xfrm>
            <a:off x="4210812" y="6616795"/>
            <a:ext cx="3223260" cy="972725"/>
          </a:xfrm>
          <a:prstGeom prst="roundRect">
            <a:avLst>
              <a:gd name="adj" fmla="val 5640"/>
            </a:avLst>
          </a:prstGeom>
          <a:solidFill>
            <a:srgbClr val="067647">
              <a:alpha val="9000"/>
            </a:srgbClr>
          </a:solidFill>
          <a:ln/>
        </p:spPr>
      </p:sp>
      <p:sp>
        <p:nvSpPr>
          <p:cNvPr id="77" name="management items Hypovolemic"/>
          <p:cNvSpPr txBox="1"/>
          <p:nvPr/>
        </p:nvSpPr>
        <p:spPr>
          <a:xfrm>
            <a:off x="4279392" y="668537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Bleed: blood not crystalloid; GI/IR/OR⁹˒¹⁰</a:t>
            </a:r>
            <a:endParaRPr lang="en-US" sz="1200" dirty="0"/>
          </a:p>
          <a:p>
            <a:pPr marL="114300" indent="-114300">
              <a:lnSpc>
                <a:spcPct val="90000"/>
              </a:lnSpc>
              <a:spcAft>
                <a:spcPts val="200"/>
              </a:spcAft>
              <a:buSzPct val="100000"/>
              <a:buChar char="•"/>
            </a:pPr>
            <a:r>
              <a:rPr lang="en-US" sz="1200" dirty="0">
                <a:solidFill>
                  <a:srgbClr val="0B1220"/>
                </a:solidFill>
              </a:rPr>
              <a:t>Trauma: SBP 80–90 (no TBI), TXA ≤3 h⁹</a:t>
            </a:r>
            <a:endParaRPr lang="en-US" sz="1200" dirty="0"/>
          </a:p>
          <a:p>
            <a:pPr marL="114300" indent="-114300">
              <a:lnSpc>
                <a:spcPct val="90000"/>
              </a:lnSpc>
              <a:spcAft>
                <a:spcPts val="200"/>
              </a:spcAft>
              <a:buSzPct val="100000"/>
              <a:buChar char="•"/>
            </a:pPr>
            <a:r>
              <a:rPr lang="en-US" sz="1200" dirty="0">
                <a:solidFill>
                  <a:srgbClr val="0B1220"/>
                </a:solidFill>
              </a:rPr>
              <a:t>Reverse anticoag; losses: LR &gt; NS¹⁰</a:t>
            </a:r>
            <a:endParaRPr lang="en-US" sz="1200" dirty="0"/>
          </a:p>
        </p:txBody>
      </p:sp>
      <p:sp>
        <p:nvSpPr>
          <p:cNvPr id="78" name="management Cardiogenic"/>
          <p:cNvSpPr/>
          <p:nvPr/>
        </p:nvSpPr>
        <p:spPr>
          <a:xfrm>
            <a:off x="7580376" y="6616795"/>
            <a:ext cx="3223260" cy="972725"/>
          </a:xfrm>
          <a:prstGeom prst="roundRect">
            <a:avLst>
              <a:gd name="adj" fmla="val 5640"/>
            </a:avLst>
          </a:prstGeom>
          <a:solidFill>
            <a:srgbClr val="067647">
              <a:alpha val="9000"/>
            </a:srgbClr>
          </a:solidFill>
          <a:ln/>
        </p:spPr>
      </p:sp>
      <p:sp>
        <p:nvSpPr>
          <p:cNvPr id="79" name="management items Cardiogenic"/>
          <p:cNvSpPr txBox="1"/>
          <p:nvPr/>
        </p:nvSpPr>
        <p:spPr>
          <a:xfrm>
            <a:off x="7648956" y="668537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Revascularize MI; cardiovert or pace⁶˒¹⁰</a:t>
            </a:r>
            <a:endParaRPr lang="en-US" sz="1200" dirty="0"/>
          </a:p>
          <a:p>
            <a:pPr marL="114300" indent="-114300">
              <a:lnSpc>
                <a:spcPct val="90000"/>
              </a:lnSpc>
              <a:spcAft>
                <a:spcPts val="200"/>
              </a:spcAft>
              <a:buSzPct val="100000"/>
              <a:buChar char="•"/>
            </a:pPr>
            <a:r>
              <a:rPr lang="en-US" sz="1200" dirty="0">
                <a:solidFill>
                  <a:srgbClr val="0B1220"/>
                </a:solidFill>
              </a:rPr>
              <a:t>NE ± dobutamine; avoid dopamine⁵˒⁶</a:t>
            </a:r>
            <a:endParaRPr lang="en-US" sz="1200" dirty="0"/>
          </a:p>
          <a:p>
            <a:pPr marL="114300" indent="-114300">
              <a:lnSpc>
                <a:spcPct val="90000"/>
              </a:lnSpc>
              <a:spcAft>
                <a:spcPts val="200"/>
              </a:spcAft>
              <a:buSzPct val="100000"/>
              <a:buChar char="•"/>
            </a:pPr>
            <a:r>
              <a:rPr lang="en-US" sz="1200" dirty="0">
                <a:solidFill>
                  <a:srgbClr val="0B1220"/>
                </a:solidFill>
              </a:rPr>
              <a:t>Shock team; mechanical support⁶</a:t>
            </a:r>
            <a:endParaRPr lang="en-US" sz="1200" dirty="0"/>
          </a:p>
        </p:txBody>
      </p:sp>
      <p:sp>
        <p:nvSpPr>
          <p:cNvPr id="80" name="management Obstructive"/>
          <p:cNvSpPr/>
          <p:nvPr/>
        </p:nvSpPr>
        <p:spPr>
          <a:xfrm>
            <a:off x="10949940" y="6616795"/>
            <a:ext cx="3223260" cy="972725"/>
          </a:xfrm>
          <a:prstGeom prst="roundRect">
            <a:avLst>
              <a:gd name="adj" fmla="val 5640"/>
            </a:avLst>
          </a:prstGeom>
          <a:solidFill>
            <a:srgbClr val="067647">
              <a:alpha val="9000"/>
            </a:srgbClr>
          </a:solidFill>
          <a:ln/>
        </p:spPr>
      </p:sp>
      <p:sp>
        <p:nvSpPr>
          <p:cNvPr id="81" name="management items Obstructive"/>
          <p:cNvSpPr txBox="1"/>
          <p:nvPr/>
        </p:nvSpPr>
        <p:spPr>
          <a:xfrm>
            <a:off x="11018520" y="6685375"/>
            <a:ext cx="3086100" cy="835565"/>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Tension PTX: needle, then chest tube¹⁰</a:t>
            </a:r>
            <a:endParaRPr lang="en-US" sz="1200" dirty="0"/>
          </a:p>
          <a:p>
            <a:pPr marL="114300" indent="-114300">
              <a:lnSpc>
                <a:spcPct val="90000"/>
              </a:lnSpc>
              <a:spcAft>
                <a:spcPts val="200"/>
              </a:spcAft>
              <a:buSzPct val="100000"/>
              <a:buChar char="•"/>
            </a:pPr>
            <a:r>
              <a:rPr lang="en-US" sz="1200" dirty="0">
                <a:solidFill>
                  <a:srgbClr val="0B1220"/>
                </a:solidFill>
              </a:rPr>
              <a:t>Tamponade: pericardiocentesis¹⁰</a:t>
            </a:r>
            <a:endParaRPr lang="en-US" sz="1200" dirty="0"/>
          </a:p>
          <a:p>
            <a:pPr marL="114300" indent="-114300">
              <a:lnSpc>
                <a:spcPct val="90000"/>
              </a:lnSpc>
              <a:spcAft>
                <a:spcPts val="200"/>
              </a:spcAft>
              <a:buSzPct val="100000"/>
              <a:buChar char="•"/>
            </a:pPr>
            <a:r>
              <a:rPr lang="en-US" sz="1200" dirty="0">
                <a:solidFill>
                  <a:srgbClr val="0B1220"/>
                </a:solidFill>
              </a:rPr>
              <a:t>PE with shock: systemic thrombolysis⁷</a:t>
            </a:r>
            <a:endParaRPr lang="en-US" sz="1200" dirty="0"/>
          </a:p>
        </p:txBody>
      </p:sp>
      <p:pic>
        <p:nvPicPr>
          <p:cNvPr id="82"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3" name="Brand"/>
          <p:cNvSpPr txBox="1"/>
          <p:nvPr/>
        </p:nvSpPr>
        <p:spPr>
          <a:xfrm>
            <a:off x="731520" y="7717536"/>
            <a:ext cx="1861399"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stethopedia.ca/approach/shock</a:t>
            </a:r>
            <a:endParaRPr lang="en-US" sz="900" dirty="0"/>
          </a:p>
        </p:txBody>
      </p:sp>
      <p:sp>
        <p:nvSpPr>
          <p:cNvPr id="84" name="Evidence"/>
          <p:cNvSpPr txBox="1"/>
          <p:nvPr/>
        </p:nvSpPr>
        <p:spPr>
          <a:xfrm>
            <a:off x="2912959" y="7717536"/>
            <a:ext cx="11260241"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Vincent 2013, N Engl J Med</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Prescott 2026, Crit Care Med</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Singer 2016, JAMA</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Bentzer 2016, JAMA</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De Backer 2010, N Engl J Med</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Sinha 2025, J Am Coll Cardiol</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Creager 2026, Circulation</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Cardona 2020, World Allergy Organ J</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Rossaint 2023, Crit Care</a:t>
            </a:r>
            <a:pPr indent="0" marL="0">
              <a:buNone/>
            </a:pPr>
            <a:r>
              <a:rPr lang="en-US" sz="850" dirty="0">
                <a:solidFill>
                  <a:srgbClr val="64748B"/>
                </a:solidFill>
              </a:rPr>
              <a:t>   </a:t>
            </a:r>
            <a:pPr indent="0" marL="0">
              <a:buNone/>
            </a:pPr>
            <a:r>
              <a:rPr lang="en-US" sz="850" dirty="0">
                <a:solidFill>
                  <a:srgbClr val="64748B"/>
                </a:solidFill>
              </a:rPr>
              <a:t>¹⁰ Manual 2024–25, pp. 61–64</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¹¹ Beuschlein 2024, J Clin Endocrinol Metab</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¹² Thiele 2017, N Engl J Med</a:t>
            </a:r>
            <a:endParaRPr lang="en-US" sz="850" dirty="0"/>
          </a:p>
        </p:txBody>
      </p:sp>
    </p:spTree>
  </p:cSld>
  <p:clrMapOvr>
    <a:masterClrMapping/>
  </p:clrMapOvr>
</p:sld>
</file>

<file path=ppt/theme/theme1.xml><?xml version="1.0" encoding="utf-8"?>
<a:theme xmlns:a="http://schemas.openxmlformats.org/drawingml/2006/main" name="Stethopedia">
  <a:themeElements>
    <a:clrScheme name="Stethopedia">
      <a:dk1>
        <a:srgbClr val="0B1220"/>
      </a:dk1>
      <a:lt1>
        <a:srgbClr val="FFFFFF"/>
      </a:lt1>
      <a:dk2>
        <a:srgbClr val="0B2540"/>
      </a:dk2>
      <a:lt2>
        <a:srgbClr val="F7F9FC"/>
      </a:lt2>
      <a:accent1>
        <a:srgbClr val="0A6AA3"/>
      </a:accent1>
      <a:accent2>
        <a:srgbClr val="38B6FF"/>
      </a:accent2>
      <a:accent3>
        <a:srgbClr val="B42318"/>
      </a:accent3>
      <a:accent4>
        <a:srgbClr val="B54708"/>
      </a:accent4>
      <a:accent5>
        <a:srgbClr val="067647"/>
      </a:accent5>
      <a:accent6>
        <a:srgbClr val="075A8C"/>
      </a:accent6>
      <a:hlink>
        <a:srgbClr val="0A6AA3"/>
      </a:hlink>
      <a:folHlink>
        <a:srgbClr val="075A8C"/>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Stethopedia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Stethopedia: Approach to…</dc:title>
  <dc:subject>20 one-page flowcharts: differential, workup and management</dc:subject>
  <dc:creator>Stethopedia</dc:creator>
  <cp:lastModifiedBy>Stethopedia</cp:lastModifiedBy>
  <cp:revision>1</cp:revision>
  <dcterms:created xsi:type="dcterms:W3CDTF">2026-11-04T23:39:36Z</dcterms:created>
  <dcterms:modified xsi:type="dcterms:W3CDTF">2026-11-04T23:39:36Z</dcterms:modified>
</cp:coreProperties>
</file>