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notesMasterIdLst>
    <p:notesMasterId r:id="rId3"/>
  </p:notesMaster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yncope" id="{9b92ccbe-c3bc-3689-1c34-aa9a89ba1dd3}">
          <p14:sldIdLst>
            <p14:sldId id="25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notesMaster" Target="notesMasters/notesMaster1.xml"/><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Approach to Syncope. Confirm it was syncope, screen for high-risk features that need admission, then sort the cause by mechanism: reflex, orthostatic, or cardiac.
Start: Transient loss of consciousness with full spontaneous recovery. Eyewitness history, orthostatic vitals, 12-lead ECG
Any high-risk feature? If yes: High risk: admit for telemetry and echo: Exertional or supine; no prodrome; Palpitations or chest pain beforehand; Structural heart disease or heart failure; Abnormal ECG: block, long QT, Brugada, WPW; SBP &lt;90, HR &lt;40 awake, or GI bleeding; Family history of young sudden death.
Reflex (~60%). Causes: Vasovagal; Situational: cough, micturition; Carotid sinus hypersensitivity. Clues: Trigger: standing, pain, emotion; Prodrome: warmth, nausea, sweating; Normal heart and ECG. Workup: History alone if typical; Tilt test if recurrent, unclear. Management: Explain; avoid triggers; Counter-pressure manoeuvres; Salt and fluids if no hypertension.
Orthostatic (~15%). Causes: Volume loss or bleeding; Drugs: diuretics, vasodilators; Autonomic failure: PD, diabetes. Clues: Within 3 min of standing; Older; new or changed drugs. Workup: SBP ↓≥20 or DBP ↓≥10 in 3 min; CBC, creatinine; drug review. Management: Stop culprit drugs; give volume; Compression; rise slowly; Midodrine or fludrocortisone.
Arrhythmia (cardiac ~15%). Causes: VT/VF: scar, long QT, Brugada; High-grade AV block; SVT, WPW, sinus node disease. Clues: Abrupt, no prodrome; supine; Palpitations; family sudden death; First event at ≥35 y (LR 3.3). Workup: Telemetry if high risk; Holter, patch or loop recorder; EP study in selected cases. Management: Pacemaker for AV block; ICD or ablation for VT; Stop QT-prolonging drugs; fix K, Mg.
Structural (cardiac). Causes: Aortic stenosis, HCM; Pulmonary embolism; MI, tamponade, dissection. Clues: Syncope on exertion; murmur; Chest pain, dyspnea, hypoxemia. Workup: Echo if heart disease suspected; Troponin; CTPA if PE likely. Management: Treat cause: AVR, anticoagulation, PCI; Avoid vasodilators in AS or HCM.
Mimics (not syncope). Causes: Seizure; Hypoglycemia, intoxication; TIA, psychogenic. Clues: Tongue bite, postictal state; Focal deficit; LOC &gt;5 min. Workup: Glucose; EEG if seizure likely; CT or MRI if focal signs. Management: Treat cause; neurology referral.
Key rule: Canadian Syncope Risk Score: 97.8% sensitivity for 30-day serious outcomes at a score of −1 or more.
References:
1. Shen WK, Sheldon RS, Benditt DG, et al. 2017 ACC/AHA/HRS guideline for the evaluation and management of patients with syncope. J Am Coll Cardiol. 2017;70:e39–e110. PMID 28286221
2. Brignole M, Moya A, de Lange FJ, et al. 2018 ESC guidelines for the diagnosis and management of syncope. Eur Heart J. 2018;39:1883–1948. PMID 29562304
3. Thiruganasambandamoorthy V, Kwong K, Wells GA, et al. Development of the Canadian Syncope Risk Score to predict serious adverse events after emergency department assessment of syncope. CMAJ. 2016;188:E289–E298. PMID 27378464
4. Thiruganasambandamoorthy V, Sivilotti MLA, Le Sage N, et al. Multicenter emergency department validation of the Canadian Syncope Risk Score. JAMA Intern Med. 2020;180:737–744. PMID 32202605
5. Albassam OT, Redelmeier RJ, Shadowitz S, et al. Did this patient have cardiac syncope? The Rational Clinical Examination systematic review. JAMA. 2019;321:2448–2457. PMID 31237649
6. Sheldon R, Rose S, Ritchie D, et al. Historical criteria that distinguish syncope from seizures. J Am Coll Cardiol. 2002;40:142–148. PMID 12103268
7. Freeman R, Wieling W, Axelrod FB, et al. Consensus statement on the definition of orthostatic hypotension, neurally mediated syncope and the postural tachycardia syndrome. Clin Auton Res. 2011;21:69–72. PMID 21431947
8. Costantino G, Ruwald MH, Quinn J, et al. Prevalence of pulmonary embolism in patients with syncope. JAMA Intern Med. 2018;178:356–362. PMID 29379959
9. van Dijk N, Quartieri F, Blanc JJ, et al. Effectiveness of physical counterpressure maneuvers in preventing vasovagal syncope: the Physical Counterpressure Manoeuvres Trial (PC-Trial). J Am Coll Cardiol. 2006;48:1652–1657. PMID 17045903
10. Gay E, Levy N, eds. Syncope. In: Department of Medicine Housestaff Manual, 30th ed. 2024:34.
For education only; not a substitute for clinical judgment or local protocols.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Approach flowchart">
    <p:bg>
      <p:bgPr>
        <a:solidFill>
          <a:srgbClr val="FFFF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48640"/>
          </a:xfrm>
          <a:prstGeom prst="rect">
            <a:avLst/>
          </a:prstGeom>
          <a:noFill/>
          <a:ln/>
        </p:spPr>
        <p:txBody>
          <a:bodyPr wrap="square" rtlCol="0"/>
          <a:lstStyle>
            <a:lvl1pPr algn="l" indent="0" marL="0">
              <a:buNone/>
              <a:defRPr lang="en-US" sz="3000" b="1" dirty="0">
                <a:solidFill>
                  <a:srgbClr val="0B2540"/>
                </a:solidFill>
                <a:latin typeface="Poppins" pitchFamily="34" charset="0"/>
                <a:ea typeface="Poppins" pitchFamily="34" charset="-122"/>
                <a:cs typeface="Poppins" pitchFamily="34" charset="-120"/>
              </a:defRPr>
            </a:lvl1pPr>
          </a:lstStyle>
          <a:p>
            <a:pPr algn="l" indent="0" marL="0">
              <a:buNone/>
            </a:pPr>
            <a:endParaRPr lang="en-US" sz="30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stethopedia.ca/approach/syncope" TargetMode="External"/><Relationship Id="rId3" Type="http://schemas.openxmlformats.org/officeDocument/2006/relationships/hyperlink" Target="https://pubmed.ncbi.nlm.nih.gov/28286221/" TargetMode="External"/><Relationship Id="rId4" Type="http://schemas.openxmlformats.org/officeDocument/2006/relationships/hyperlink" Target="https://pubmed.ncbi.nlm.nih.gov/29562304/" TargetMode="External"/><Relationship Id="rId5" Type="http://schemas.openxmlformats.org/officeDocument/2006/relationships/hyperlink" Target="https://pubmed.ncbi.nlm.nih.gov/27378464/" TargetMode="External"/><Relationship Id="rId6" Type="http://schemas.openxmlformats.org/officeDocument/2006/relationships/hyperlink" Target="https://pubmed.ncbi.nlm.nih.gov/32202605/" TargetMode="External"/><Relationship Id="rId7" Type="http://schemas.openxmlformats.org/officeDocument/2006/relationships/hyperlink" Target="https://pubmed.ncbi.nlm.nih.gov/31237649/" TargetMode="External"/><Relationship Id="rId8" Type="http://schemas.openxmlformats.org/officeDocument/2006/relationships/hyperlink" Target="https://pubmed.ncbi.nlm.nih.gov/12103268/" TargetMode="External"/><Relationship Id="rId9" Type="http://schemas.openxmlformats.org/officeDocument/2006/relationships/hyperlink" Target="https://pubmed.ncbi.nlm.nih.gov/21431947/" TargetMode="External"/><Relationship Id="rId10" Type="http://schemas.openxmlformats.org/officeDocument/2006/relationships/hyperlink" Target="https://pubmed.ncbi.nlm.nih.gov/29379959/" TargetMode="External"/><Relationship Id="rId11" Type="http://schemas.openxmlformats.org/officeDocument/2006/relationships/hyperlink" Target="https://pubmed.ncbi.nlm.nih.gov/17045903/" TargetMode="External"/><Relationship Id="rId1" Type="http://schemas.openxmlformats.org/officeDocument/2006/relationships/image" Target="../media/image-1-1.png"/><Relationship Id="rId12" Type="http://schemas.openxmlformats.org/officeDocument/2006/relationships/slideLayout" Target="../slideLayouts/slideLayout2.xml"/><Relationship Id="rId13"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48640"/>
          </a:xfrm>
          <a:prstGeom prst="rect">
            <a:avLst/>
          </a:prstGeom>
          <a:noFill/>
          <a:ln/>
        </p:spPr>
        <p:txBody>
          <a:bodyPr wrap="square" lIns="0" tIns="0" rIns="0" bIns="0" rtlCol="0" anchor="ctr"/>
          <a:lstStyle/>
          <a:p>
            <a:pPr algn="l" indent="0" marL="0">
              <a:buNone/>
            </a:pPr>
            <a:r>
              <a:rPr lang="en-US" sz="3000" b="1" dirty="0">
                <a:solidFill>
                  <a:srgbClr val="0A6AA3"/>
                </a:solidFill>
                <a:latin typeface="Poppins" pitchFamily="34" charset="0"/>
                <a:ea typeface="Poppins" pitchFamily="34" charset="-122"/>
                <a:cs typeface="Poppins" pitchFamily="34" charset="-120"/>
              </a:rPr>
              <a:t>Approach to </a:t>
            </a:r>
            <a:pPr algn="l" indent="0" marL="0">
              <a:buNone/>
            </a:pPr>
            <a:r>
              <a:rPr lang="en-US" sz="3000" b="1" dirty="0">
                <a:solidFill>
                  <a:srgbClr val="0B2540"/>
                </a:solidFill>
                <a:latin typeface="Poppins" pitchFamily="34" charset="0"/>
                <a:ea typeface="Poppins" pitchFamily="34" charset="-122"/>
                <a:cs typeface="Poppins" pitchFamily="34" charset="-120"/>
              </a:rPr>
              <a:t>Syncope</a:t>
            </a:r>
            <a:endParaRPr lang="en-US" sz="3000" dirty="0"/>
          </a:p>
        </p:txBody>
      </p:sp>
      <p:sp>
        <p:nvSpPr>
          <p:cNvPr id="3" name="System"/>
          <p:cNvSpPr txBox="1"/>
          <p:nvPr/>
        </p:nvSpPr>
        <p:spPr>
          <a:xfrm>
            <a:off x="457200" y="841248"/>
            <a:ext cx="4572000" cy="219456"/>
          </a:xfrm>
          <a:prstGeom prst="rect">
            <a:avLst/>
          </a:prstGeom>
          <a:noFill/>
          <a:ln/>
        </p:spPr>
        <p:txBody>
          <a:bodyPr wrap="square" lIns="0" tIns="0" rIns="0" bIns="0" rtlCol="0" anchor="ctr"/>
          <a:lstStyle/>
          <a:p>
            <a:pPr indent="0" marL="0">
              <a:buNone/>
            </a:pPr>
            <a:r>
              <a:rPr lang="en-US" sz="1000" b="1" spc="200" kern="0" dirty="0">
                <a:solidFill>
                  <a:srgbClr val="64748B"/>
                </a:solidFill>
              </a:rPr>
              <a:t>CARDIOVASCULAR</a:t>
            </a:r>
            <a:endParaRPr lang="en-US" sz="1000" dirty="0"/>
          </a:p>
        </p:txBody>
      </p:sp>
      <p:sp>
        <p:nvSpPr>
          <p:cNvPr id="4" name="Key rule card"/>
          <p:cNvSpPr/>
          <p:nvPr/>
        </p:nvSpPr>
        <p:spPr>
          <a:xfrm>
            <a:off x="8503920" y="256032"/>
            <a:ext cx="5669280" cy="786384"/>
          </a:xfrm>
          <a:prstGeom prst="roundRect">
            <a:avLst>
              <a:gd name="adj" fmla="val 9302"/>
            </a:avLst>
          </a:prstGeom>
          <a:solidFill>
            <a:srgbClr val="0A6AA3">
              <a:alpha val="9000"/>
            </a:srgbClr>
          </a:solidFill>
          <a:ln/>
        </p:spPr>
      </p:sp>
      <p:sp>
        <p:nvSpPr>
          <p:cNvPr id="5" name="Key rule stat"/>
          <p:cNvSpPr txBox="1"/>
          <p:nvPr/>
        </p:nvSpPr>
        <p:spPr>
          <a:xfrm>
            <a:off x="8631936" y="256032"/>
            <a:ext cx="1097280" cy="786384"/>
          </a:xfrm>
          <a:prstGeom prst="rect">
            <a:avLst/>
          </a:prstGeom>
          <a:noFill/>
          <a:ln/>
        </p:spPr>
        <p:txBody>
          <a:bodyPr wrap="square" lIns="0" tIns="0" rIns="0" bIns="0" rtlCol="0" anchor="ctr"/>
          <a:lstStyle/>
          <a:p>
            <a:pPr indent="0" marL="0">
              <a:buNone/>
            </a:pPr>
            <a:r>
              <a:rPr lang="en-US" sz="2600" b="1" dirty="0">
                <a:solidFill>
                  <a:srgbClr val="0A6AA3"/>
                </a:solidFill>
                <a:latin typeface="Poppins" pitchFamily="34" charset="0"/>
                <a:ea typeface="Poppins" pitchFamily="34" charset="-122"/>
                <a:cs typeface="Poppins" pitchFamily="34" charset="-120"/>
              </a:rPr>
              <a:t>97.8%</a:t>
            </a:r>
            <a:endParaRPr lang="en-US" sz="2600" dirty="0"/>
          </a:p>
        </p:txBody>
      </p:sp>
      <p:sp>
        <p:nvSpPr>
          <p:cNvPr id="6" name="Key rule text"/>
          <p:cNvSpPr txBox="1"/>
          <p:nvPr/>
        </p:nvSpPr>
        <p:spPr>
          <a:xfrm>
            <a:off x="9820656" y="301752"/>
            <a:ext cx="4224528" cy="694944"/>
          </a:xfrm>
          <a:prstGeom prst="rect">
            <a:avLst/>
          </a:prstGeom>
          <a:noFill/>
          <a:ln/>
        </p:spPr>
        <p:txBody>
          <a:bodyPr wrap="square" lIns="0" tIns="0" rIns="0" bIns="0" rtlCol="0" anchor="ctr"/>
          <a:lstStyle/>
          <a:p>
            <a:pPr indent="0" marL="0">
              <a:buNone/>
            </a:pPr>
            <a:r>
              <a:rPr lang="en-US" sz="850" b="1" spc="100" kern="0" dirty="0">
                <a:solidFill>
                  <a:srgbClr val="0A6AA3"/>
                </a:solidFill>
              </a:rPr>
              <a:t>KEY DECISION RULE  </a:t>
            </a:r>
            <a:endParaRPr lang="en-US" sz="850" dirty="0"/>
          </a:p>
          <a:p>
            <a:pPr indent="0" marL="0">
              <a:buNone/>
            </a:pPr>
            <a:r>
              <a:rPr lang="en-US" sz="1150" b="1" dirty="0">
                <a:solidFill>
                  <a:srgbClr val="0B1220"/>
                </a:solidFill>
              </a:rPr>
              <a:t>Canadian Syncope Risk Score³˒⁴</a:t>
            </a:r>
            <a:endParaRPr lang="en-US" sz="850" dirty="0"/>
          </a:p>
          <a:p>
            <a:pPr indent="0" marL="0">
              <a:buNone/>
            </a:pPr>
            <a:r>
              <a:rPr lang="en-US" sz="1050" dirty="0">
                <a:solidFill>
                  <a:srgbClr val="334155"/>
                </a:solidFill>
              </a:rPr>
              <a:t>sensitivity for 30-day serious outcomes at a score of −1 or more</a:t>
            </a:r>
            <a:endParaRPr lang="en-US" sz="850" dirty="0"/>
          </a:p>
        </p:txBody>
      </p:sp>
      <p:sp>
        <p:nvSpPr>
          <p:cNvPr id="7" name="Presentation"/>
          <p:cNvSpPr/>
          <p:nvPr/>
        </p:nvSpPr>
        <p:spPr>
          <a:xfrm>
            <a:off x="457200" y="1261872"/>
            <a:ext cx="2057400" cy="1121207"/>
          </a:xfrm>
          <a:prstGeom prst="roundRect">
            <a:avLst>
              <a:gd name="adj" fmla="val 5709"/>
            </a:avLst>
          </a:prstGeom>
          <a:solidFill>
            <a:srgbClr val="0B2540"/>
          </a:solidFill>
          <a:ln w="12700">
            <a:solidFill>
              <a:srgbClr val="0B2540"/>
            </a:solidFill>
          </a:ln>
        </p:spPr>
        <p:txBody>
          <a:bodyPr wrap="square" lIns="68580" tIns="68580" rIns="68580" bIns="68580" rtlCol="0" anchor="ctr"/>
          <a:lstStyle/>
          <a:p>
            <a:pPr algn="l" indent="0" marL="0">
              <a:buNone/>
            </a:pPr>
            <a:r>
              <a:rPr lang="en-US" sz="1150" b="1" dirty="0">
                <a:solidFill>
                  <a:srgbClr val="FFFFFF"/>
                </a:solidFill>
              </a:rPr>
              <a:t>Transient loss of consciousness with full spontaneous recovery</a:t>
            </a:r>
            <a:endParaRPr lang="en-US" sz="1150" dirty="0"/>
          </a:p>
        </p:txBody>
      </p:sp>
      <p:sp>
        <p:nvSpPr>
          <p:cNvPr id="8" name="Step 1"/>
          <p:cNvSpPr/>
          <p:nvPr/>
        </p:nvSpPr>
        <p:spPr>
          <a:xfrm>
            <a:off x="2788920" y="1261872"/>
            <a:ext cx="2606040" cy="1121207"/>
          </a:xfrm>
          <a:prstGeom prst="roundRect">
            <a:avLst>
              <a:gd name="adj" fmla="val 5709"/>
            </a:avLst>
          </a:prstGeom>
          <a:solidFill>
            <a:srgbClr val="F7F9FC"/>
          </a:solidFill>
          <a:ln w="12700">
            <a:solidFill>
              <a:srgbClr val="CBD5E1"/>
            </a:solidFill>
          </a:ln>
        </p:spPr>
        <p:txBody>
          <a:bodyPr wrap="square" lIns="68580" tIns="68580" rIns="68580" bIns="68580" rtlCol="0" anchor="ctr"/>
          <a:lstStyle/>
          <a:p>
            <a:pPr algn="l" indent="0" marL="0">
              <a:buNone/>
            </a:pPr>
            <a:r>
              <a:rPr lang="en-US" sz="1150" dirty="0">
                <a:solidFill>
                  <a:srgbClr val="0B1220"/>
                </a:solidFill>
              </a:rPr>
              <a:t>Eyewitness history, orthostatic vitals, 12-lead ECG¹˒²</a:t>
            </a:r>
            <a:endParaRPr lang="en-US" sz="1150" dirty="0"/>
          </a:p>
        </p:txBody>
      </p:sp>
      <p:sp>
        <p:nvSpPr>
          <p:cNvPr id="9" name="Decision"/>
          <p:cNvSpPr/>
          <p:nvPr/>
        </p:nvSpPr>
        <p:spPr>
          <a:xfrm>
            <a:off x="5669280" y="1261872"/>
            <a:ext cx="1463040" cy="1121207"/>
          </a:xfrm>
          <a:prstGeom prst="roundRect">
            <a:avLst>
              <a:gd name="adj" fmla="val 5709"/>
            </a:avLst>
          </a:prstGeom>
          <a:solidFill>
            <a:srgbClr val="0A6AA3">
              <a:alpha val="10000"/>
            </a:srgbClr>
          </a:solidFill>
          <a:ln w="19050">
            <a:solidFill>
              <a:srgbClr val="0A6AA3"/>
            </a:solidFill>
          </a:ln>
        </p:spPr>
        <p:txBody>
          <a:bodyPr wrap="square" lIns="68580" tIns="68580" rIns="68580" bIns="68580" rtlCol="0" anchor="ctr"/>
          <a:lstStyle/>
          <a:p>
            <a:pPr algn="ctr" indent="0" marL="0">
              <a:buNone/>
            </a:pPr>
            <a:r>
              <a:rPr lang="en-US" sz="1150" b="1" dirty="0">
                <a:solidFill>
                  <a:srgbClr val="075A8C"/>
                </a:solidFill>
                <a:latin typeface="Poppins" pitchFamily="34" charset="0"/>
                <a:ea typeface="Poppins" pitchFamily="34" charset="-122"/>
                <a:cs typeface="Poppins" pitchFamily="34" charset="-120"/>
              </a:rPr>
              <a:t>Any high-risk feature?</a:t>
            </a:r>
            <a:endParaRPr lang="en-US" sz="1150" dirty="0"/>
          </a:p>
        </p:txBody>
      </p:sp>
      <p:sp>
        <p:nvSpPr>
          <p:cNvPr id="10" name="Arrow"/>
          <p:cNvSpPr/>
          <p:nvPr/>
        </p:nvSpPr>
        <p:spPr>
          <a:xfrm>
            <a:off x="2551176" y="1822475"/>
            <a:ext cx="201168" cy="0"/>
          </a:xfrm>
          <a:prstGeom prst="line">
            <a:avLst/>
          </a:prstGeom>
          <a:noFill/>
          <a:ln w="19050">
            <a:solidFill>
              <a:srgbClr val="CBD5E1"/>
            </a:solidFill>
            <a:prstDash val="solid"/>
            <a:tailEnd type="triangle"/>
          </a:ln>
        </p:spPr>
      </p:sp>
      <p:sp>
        <p:nvSpPr>
          <p:cNvPr id="11" name="Arrow"/>
          <p:cNvSpPr/>
          <p:nvPr/>
        </p:nvSpPr>
        <p:spPr>
          <a:xfrm>
            <a:off x="5431536" y="1822475"/>
            <a:ext cx="201168" cy="0"/>
          </a:xfrm>
          <a:prstGeom prst="line">
            <a:avLst/>
          </a:prstGeom>
          <a:noFill/>
          <a:ln w="19050">
            <a:solidFill>
              <a:srgbClr val="CBD5E1"/>
            </a:solidFill>
            <a:prstDash val="solid"/>
            <a:tailEnd type="triangle"/>
          </a:ln>
        </p:spPr>
      </p:sp>
      <p:sp>
        <p:nvSpPr>
          <p:cNvPr id="12" name="Red flags"/>
          <p:cNvSpPr/>
          <p:nvPr/>
        </p:nvSpPr>
        <p:spPr>
          <a:xfrm>
            <a:off x="7406640" y="1261872"/>
            <a:ext cx="6766560" cy="1121207"/>
          </a:xfrm>
          <a:prstGeom prst="roundRect">
            <a:avLst>
              <a:gd name="adj" fmla="val 5709"/>
            </a:avLst>
          </a:prstGeom>
          <a:solidFill>
            <a:srgbClr val="B42318">
              <a:alpha val="7000"/>
            </a:srgbClr>
          </a:solidFill>
          <a:ln w="15875">
            <a:solidFill>
              <a:srgbClr val="B42318"/>
            </a:solidFill>
            <a:prstDash val="solid"/>
          </a:ln>
        </p:spPr>
      </p:sp>
      <p:sp>
        <p:nvSpPr>
          <p:cNvPr id="13" name="Red flags title"/>
          <p:cNvSpPr/>
          <p:nvPr/>
        </p:nvSpPr>
        <p:spPr>
          <a:xfrm>
            <a:off x="7406640" y="1261872"/>
            <a:ext cx="6766560" cy="326136"/>
          </a:xfrm>
          <a:prstGeom prst="roundRect">
            <a:avLst>
              <a:gd name="adj" fmla="val 19626"/>
            </a:avLst>
          </a:prstGeom>
          <a:solidFill>
            <a:srgbClr val="B42318"/>
          </a:solidFill>
          <a:ln w="15875">
            <a:solidFill>
              <a:srgbClr val="B42318"/>
            </a:solidFill>
          </a:ln>
        </p:spPr>
        <p:txBody>
          <a:bodyPr wrap="square" lIns="68580" tIns="68580" rIns="68580" bIns="68580" rtlCol="0" anchor="ctr"/>
          <a:lstStyle/>
          <a:p>
            <a:pPr indent="0" marL="0">
              <a:buNone/>
            </a:pPr>
            <a:r>
              <a:rPr lang="en-US" sz="1200" b="1" dirty="0">
                <a:solidFill>
                  <a:srgbClr val="FFFFFF"/>
                </a:solidFill>
                <a:latin typeface="Poppins" pitchFamily="34" charset="0"/>
                <a:ea typeface="Poppins" pitchFamily="34" charset="-122"/>
                <a:cs typeface="Poppins" pitchFamily="34" charset="-120"/>
              </a:rPr>
              <a:t>High risk: admit for telemetry and echo¹˒²</a:t>
            </a:r>
            <a:endParaRPr lang="en-US" sz="1200" dirty="0"/>
          </a:p>
        </p:txBody>
      </p:sp>
      <p:sp>
        <p:nvSpPr>
          <p:cNvPr id="14" name="Red flag items 1"/>
          <p:cNvSpPr txBox="1"/>
          <p:nvPr/>
        </p:nvSpPr>
        <p:spPr>
          <a:xfrm>
            <a:off x="7475220" y="1633728"/>
            <a:ext cx="3259836" cy="680771"/>
          </a:xfrm>
          <a:prstGeom prst="rect">
            <a:avLst/>
          </a:prstGeom>
          <a:noFill/>
          <a:ln/>
        </p:spPr>
        <p:txBody>
          <a:bodyPr wrap="square" lIns="0" tIns="0" rIns="0" bIns="0" rtlCol="0" anchor="t"/>
          <a:lstStyle/>
          <a:p>
            <a:pPr marL="114300" indent="-114300">
              <a:lnSpc>
                <a:spcPct val="90000"/>
              </a:lnSpc>
              <a:spcAft>
                <a:spcPts val="150"/>
              </a:spcAft>
              <a:buSzPct val="100000"/>
              <a:buChar char="•"/>
            </a:pPr>
            <a:r>
              <a:rPr lang="en-US" sz="1100" dirty="0">
                <a:solidFill>
                  <a:srgbClr val="0B1220"/>
                </a:solidFill>
              </a:rPr>
              <a:t>Exertional or supine; no prodrome</a:t>
            </a:r>
            <a:endParaRPr lang="en-US" sz="1100" dirty="0"/>
          </a:p>
          <a:p>
            <a:pPr marL="114300" indent="-114300">
              <a:lnSpc>
                <a:spcPct val="90000"/>
              </a:lnSpc>
              <a:spcAft>
                <a:spcPts val="150"/>
              </a:spcAft>
              <a:buSzPct val="100000"/>
              <a:buChar char="•"/>
            </a:pPr>
            <a:r>
              <a:rPr lang="en-US" sz="1100" dirty="0">
                <a:solidFill>
                  <a:srgbClr val="0B1220"/>
                </a:solidFill>
              </a:rPr>
              <a:t>Palpitations or chest pain beforehand</a:t>
            </a:r>
            <a:endParaRPr lang="en-US" sz="1100" dirty="0"/>
          </a:p>
          <a:p>
            <a:pPr marL="114300" indent="-114300">
              <a:lnSpc>
                <a:spcPct val="90000"/>
              </a:lnSpc>
              <a:spcAft>
                <a:spcPts val="150"/>
              </a:spcAft>
              <a:buSzPct val="100000"/>
              <a:buChar char="•"/>
            </a:pPr>
            <a:r>
              <a:rPr lang="en-US" sz="1100" dirty="0">
                <a:solidFill>
                  <a:srgbClr val="0B1220"/>
                </a:solidFill>
              </a:rPr>
              <a:t>Structural heart disease or heart failure</a:t>
            </a:r>
            <a:endParaRPr lang="en-US" sz="1100" dirty="0"/>
          </a:p>
        </p:txBody>
      </p:sp>
      <p:sp>
        <p:nvSpPr>
          <p:cNvPr id="15" name="Red flag items 2"/>
          <p:cNvSpPr txBox="1"/>
          <p:nvPr/>
        </p:nvSpPr>
        <p:spPr>
          <a:xfrm>
            <a:off x="10844784" y="1633728"/>
            <a:ext cx="3259836" cy="680771"/>
          </a:xfrm>
          <a:prstGeom prst="rect">
            <a:avLst/>
          </a:prstGeom>
          <a:noFill/>
          <a:ln/>
        </p:spPr>
        <p:txBody>
          <a:bodyPr wrap="square" lIns="0" tIns="0" rIns="0" bIns="0" rtlCol="0" anchor="t"/>
          <a:lstStyle/>
          <a:p>
            <a:pPr marL="114300" indent="-114300">
              <a:lnSpc>
                <a:spcPct val="90000"/>
              </a:lnSpc>
              <a:spcAft>
                <a:spcPts val="150"/>
              </a:spcAft>
              <a:buSzPct val="100000"/>
              <a:buChar char="•"/>
            </a:pPr>
            <a:r>
              <a:rPr lang="en-US" sz="1100" dirty="0">
                <a:solidFill>
                  <a:srgbClr val="0B1220"/>
                </a:solidFill>
              </a:rPr>
              <a:t>Abnormal ECG: block, long QT, Brugada, WPW</a:t>
            </a:r>
            <a:endParaRPr lang="en-US" sz="1100" dirty="0"/>
          </a:p>
          <a:p>
            <a:pPr marL="114300" indent="-114300">
              <a:lnSpc>
                <a:spcPct val="90000"/>
              </a:lnSpc>
              <a:spcAft>
                <a:spcPts val="150"/>
              </a:spcAft>
              <a:buSzPct val="100000"/>
              <a:buChar char="•"/>
            </a:pPr>
            <a:r>
              <a:rPr lang="en-US" sz="1100" dirty="0">
                <a:solidFill>
                  <a:srgbClr val="0B1220"/>
                </a:solidFill>
              </a:rPr>
              <a:t>SBP &lt;90, HR &lt;40 awake, or GI bleeding</a:t>
            </a:r>
            <a:endParaRPr lang="en-US" sz="1100" dirty="0"/>
          </a:p>
          <a:p>
            <a:pPr marL="114300" indent="-114300">
              <a:lnSpc>
                <a:spcPct val="90000"/>
              </a:lnSpc>
              <a:spcAft>
                <a:spcPts val="150"/>
              </a:spcAft>
              <a:buSzPct val="100000"/>
              <a:buChar char="•"/>
            </a:pPr>
            <a:r>
              <a:rPr lang="en-US" sz="1100" dirty="0">
                <a:solidFill>
                  <a:srgbClr val="0B1220"/>
                </a:solidFill>
              </a:rPr>
              <a:t>Family history of young sudden death</a:t>
            </a:r>
            <a:endParaRPr lang="en-US" sz="1100" dirty="0"/>
          </a:p>
        </p:txBody>
      </p:sp>
      <p:sp>
        <p:nvSpPr>
          <p:cNvPr id="16" name="Yes arrow"/>
          <p:cNvSpPr/>
          <p:nvPr/>
        </p:nvSpPr>
        <p:spPr>
          <a:xfrm>
            <a:off x="7168896" y="1822475"/>
            <a:ext cx="201168" cy="0"/>
          </a:xfrm>
          <a:prstGeom prst="line">
            <a:avLst/>
          </a:prstGeom>
          <a:noFill/>
          <a:ln w="22225">
            <a:solidFill>
              <a:srgbClr val="B42318"/>
            </a:solidFill>
            <a:prstDash val="solid"/>
            <a:tailEnd type="triangle"/>
          </a:ln>
        </p:spPr>
      </p:sp>
      <p:sp>
        <p:nvSpPr>
          <p:cNvPr id="17" name="Yes label"/>
          <p:cNvSpPr txBox="1"/>
          <p:nvPr/>
        </p:nvSpPr>
        <p:spPr>
          <a:xfrm>
            <a:off x="7132320" y="1603019"/>
            <a:ext cx="274320" cy="182880"/>
          </a:xfrm>
          <a:prstGeom prst="rect">
            <a:avLst/>
          </a:prstGeom>
          <a:noFill/>
          <a:ln/>
        </p:spPr>
        <p:txBody>
          <a:bodyPr wrap="square" lIns="0" tIns="0" rIns="0" bIns="0" rtlCol="0" anchor="ctr"/>
          <a:lstStyle/>
          <a:p>
            <a:pPr algn="ctr" indent="0" marL="0">
              <a:buNone/>
            </a:pPr>
            <a:r>
              <a:rPr lang="en-US" sz="850" b="1" dirty="0">
                <a:solidFill>
                  <a:srgbClr val="B42318"/>
                </a:solidFill>
              </a:rPr>
              <a:t>Yes</a:t>
            </a:r>
            <a:endParaRPr lang="en-US" sz="850" dirty="0"/>
          </a:p>
        </p:txBody>
      </p:sp>
      <p:sp>
        <p:nvSpPr>
          <p:cNvPr id="18" name="Drop"/>
          <p:cNvSpPr/>
          <p:nvPr/>
        </p:nvSpPr>
        <p:spPr>
          <a:xfrm>
            <a:off x="6400800" y="2383079"/>
            <a:ext cx="0" cy="438912"/>
          </a:xfrm>
          <a:prstGeom prst="line">
            <a:avLst/>
          </a:prstGeom>
          <a:noFill/>
          <a:ln w="19050">
            <a:solidFill>
              <a:srgbClr val="CBD5E1"/>
            </a:solidFill>
            <a:prstDash val="solid"/>
          </a:ln>
        </p:spPr>
      </p:sp>
      <p:sp>
        <p:nvSpPr>
          <p:cNvPr id="19" name="Bus"/>
          <p:cNvSpPr/>
          <p:nvPr/>
        </p:nvSpPr>
        <p:spPr>
          <a:xfrm>
            <a:off x="2115922" y="2821991"/>
            <a:ext cx="10782605" cy="0"/>
          </a:xfrm>
          <a:prstGeom prst="line">
            <a:avLst/>
          </a:prstGeom>
          <a:noFill/>
          <a:ln w="19050">
            <a:solidFill>
              <a:srgbClr val="CBD5E1"/>
            </a:solidFill>
            <a:prstDash val="solid"/>
          </a:ln>
        </p:spPr>
      </p:sp>
      <p:sp>
        <p:nvSpPr>
          <p:cNvPr id="20" name="Arrow"/>
          <p:cNvSpPr/>
          <p:nvPr/>
        </p:nvSpPr>
        <p:spPr>
          <a:xfrm>
            <a:off x="2115922" y="2821991"/>
            <a:ext cx="0" cy="155448"/>
          </a:xfrm>
          <a:prstGeom prst="line">
            <a:avLst/>
          </a:prstGeom>
          <a:noFill/>
          <a:ln w="19050">
            <a:solidFill>
              <a:srgbClr val="CBD5E1"/>
            </a:solidFill>
            <a:prstDash val="solid"/>
            <a:tailEnd type="triangle"/>
          </a:ln>
        </p:spPr>
      </p:sp>
      <p:sp>
        <p:nvSpPr>
          <p:cNvPr id="21" name="Arrow"/>
          <p:cNvSpPr/>
          <p:nvPr/>
        </p:nvSpPr>
        <p:spPr>
          <a:xfrm>
            <a:off x="4811573" y="2821991"/>
            <a:ext cx="0" cy="155448"/>
          </a:xfrm>
          <a:prstGeom prst="line">
            <a:avLst/>
          </a:prstGeom>
          <a:noFill/>
          <a:ln w="19050">
            <a:solidFill>
              <a:srgbClr val="CBD5E1"/>
            </a:solidFill>
            <a:prstDash val="solid"/>
            <a:tailEnd type="triangle"/>
          </a:ln>
        </p:spPr>
      </p:sp>
      <p:sp>
        <p:nvSpPr>
          <p:cNvPr id="22" name="Arrow"/>
          <p:cNvSpPr/>
          <p:nvPr/>
        </p:nvSpPr>
        <p:spPr>
          <a:xfrm>
            <a:off x="7507224" y="2821991"/>
            <a:ext cx="0" cy="155448"/>
          </a:xfrm>
          <a:prstGeom prst="line">
            <a:avLst/>
          </a:prstGeom>
          <a:noFill/>
          <a:ln w="19050">
            <a:solidFill>
              <a:srgbClr val="CBD5E1"/>
            </a:solidFill>
            <a:prstDash val="solid"/>
            <a:tailEnd type="triangle"/>
          </a:ln>
        </p:spPr>
      </p:sp>
      <p:sp>
        <p:nvSpPr>
          <p:cNvPr id="23" name="Arrow"/>
          <p:cNvSpPr/>
          <p:nvPr/>
        </p:nvSpPr>
        <p:spPr>
          <a:xfrm>
            <a:off x="10202875" y="2821991"/>
            <a:ext cx="0" cy="155448"/>
          </a:xfrm>
          <a:prstGeom prst="line">
            <a:avLst/>
          </a:prstGeom>
          <a:noFill/>
          <a:ln w="19050">
            <a:solidFill>
              <a:srgbClr val="CBD5E1"/>
            </a:solidFill>
            <a:prstDash val="solid"/>
            <a:tailEnd type="triangle"/>
          </a:ln>
        </p:spPr>
      </p:sp>
      <p:sp>
        <p:nvSpPr>
          <p:cNvPr id="24" name="Arrow"/>
          <p:cNvSpPr/>
          <p:nvPr/>
        </p:nvSpPr>
        <p:spPr>
          <a:xfrm>
            <a:off x="12898526" y="2821991"/>
            <a:ext cx="0" cy="155448"/>
          </a:xfrm>
          <a:prstGeom prst="line">
            <a:avLst/>
          </a:prstGeom>
          <a:noFill/>
          <a:ln w="19050">
            <a:solidFill>
              <a:srgbClr val="CBD5E1"/>
            </a:solidFill>
            <a:prstDash val="solid"/>
            <a:tailEnd type="triangle"/>
          </a:ln>
        </p:spPr>
      </p:sp>
      <p:sp>
        <p:nvSpPr>
          <p:cNvPr id="25" name="Branch question"/>
          <p:cNvSpPr/>
          <p:nvPr/>
        </p:nvSpPr>
        <p:spPr>
          <a:xfrm>
            <a:off x="5363935" y="2492807"/>
            <a:ext cx="2073730" cy="237744"/>
          </a:xfrm>
          <a:prstGeom prst="roundRect">
            <a:avLst>
              <a:gd name="adj" fmla="val 50000"/>
            </a:avLst>
          </a:prstGeom>
          <a:solidFill>
            <a:srgbClr val="FFFFFF"/>
          </a:solidFill>
          <a:ln w="12700">
            <a:solidFill>
              <a:srgbClr val="0A6AA3"/>
            </a:solidFill>
          </a:ln>
        </p:spPr>
        <p:txBody>
          <a:bodyPr wrap="square" lIns="0" tIns="0" rIns="0" bIns="0" rtlCol="0" anchor="ctr"/>
          <a:lstStyle/>
          <a:p>
            <a:pPr algn="ctr" indent="0" marL="0">
              <a:buNone/>
            </a:pPr>
            <a:r>
              <a:rPr lang="en-US" sz="1100" b="1" dirty="0">
                <a:solidFill>
                  <a:srgbClr val="075A8C"/>
                </a:solidFill>
              </a:rPr>
              <a:t>If not: which mechanism?</a:t>
            </a:r>
            <a:endParaRPr lang="en-US" sz="1100" dirty="0"/>
          </a:p>
        </p:txBody>
      </p:sp>
      <p:sp>
        <p:nvSpPr>
          <p:cNvPr id="26" name="Branch Reflex"/>
          <p:cNvSpPr/>
          <p:nvPr/>
        </p:nvSpPr>
        <p:spPr>
          <a:xfrm>
            <a:off x="841248" y="3004871"/>
            <a:ext cx="2549347" cy="326136"/>
          </a:xfrm>
          <a:prstGeom prst="roundRect">
            <a:avLst>
              <a:gd name="adj" fmla="val 19626"/>
            </a:avLst>
          </a:prstGeom>
          <a:solidFill>
            <a:srgbClr val="067647"/>
          </a:solidFill>
          <a:ln w="12700">
            <a:solidFill>
              <a:srgbClr val="067647"/>
            </a:solidFill>
          </a:ln>
        </p:spPr>
        <p:txBody>
          <a:bodyPr wrap="square" lIns="68580" tIns="68580" rIns="68580" bIns="68580" rtlCol="0" anchor="ctr"/>
          <a:lstStyle/>
          <a:p>
            <a:pPr indent="0" marL="0">
              <a:buNone/>
            </a:pPr>
            <a:r>
              <a:rPr lang="en-US" sz="1200" b="1" dirty="0">
                <a:solidFill>
                  <a:srgbClr val="FFFFFF"/>
                </a:solidFill>
                <a:latin typeface="Poppins" pitchFamily="34" charset="0"/>
                <a:ea typeface="Poppins" pitchFamily="34" charset="-122"/>
                <a:cs typeface="Poppins" pitchFamily="34" charset="-120"/>
              </a:rPr>
              <a:t>Reflex</a:t>
            </a:r>
            <a:pPr indent="0" marL="0">
              <a:buNone/>
            </a:pPr>
            <a:r>
              <a:rPr lang="en-US" sz="1000" dirty="0">
                <a:solidFill>
                  <a:srgbClr val="FFFFFF"/>
                </a:solidFill>
              </a:rPr>
              <a:t>  ~60%</a:t>
            </a:r>
            <a:endParaRPr lang="en-US" sz="1200" dirty="0"/>
          </a:p>
        </p:txBody>
      </p:sp>
      <p:sp>
        <p:nvSpPr>
          <p:cNvPr id="27" name="Branch Orthostatic"/>
          <p:cNvSpPr/>
          <p:nvPr/>
        </p:nvSpPr>
        <p:spPr>
          <a:xfrm>
            <a:off x="3536899" y="3004871"/>
            <a:ext cx="2549347" cy="326136"/>
          </a:xfrm>
          <a:prstGeom prst="roundRect">
            <a:avLst>
              <a:gd name="adj" fmla="val 19626"/>
            </a:avLst>
          </a:prstGeom>
          <a:solidFill>
            <a:srgbClr val="B54708"/>
          </a:solidFill>
          <a:ln w="12700">
            <a:solidFill>
              <a:srgbClr val="B54708"/>
            </a:solidFill>
          </a:ln>
        </p:spPr>
        <p:txBody>
          <a:bodyPr wrap="square" lIns="68580" tIns="68580" rIns="68580" bIns="68580" rtlCol="0" anchor="ctr"/>
          <a:lstStyle/>
          <a:p>
            <a:pPr indent="0" marL="0">
              <a:buNone/>
            </a:pPr>
            <a:r>
              <a:rPr lang="en-US" sz="1200" b="1" dirty="0">
                <a:solidFill>
                  <a:srgbClr val="FFFFFF"/>
                </a:solidFill>
                <a:latin typeface="Poppins" pitchFamily="34" charset="0"/>
                <a:ea typeface="Poppins" pitchFamily="34" charset="-122"/>
                <a:cs typeface="Poppins" pitchFamily="34" charset="-120"/>
              </a:rPr>
              <a:t>Orthostatic</a:t>
            </a:r>
            <a:pPr indent="0" marL="0">
              <a:buNone/>
            </a:pPr>
            <a:r>
              <a:rPr lang="en-US" sz="1000" dirty="0">
                <a:solidFill>
                  <a:srgbClr val="FFFFFF"/>
                </a:solidFill>
              </a:rPr>
              <a:t>  ~15%</a:t>
            </a:r>
            <a:endParaRPr lang="en-US" sz="1200" dirty="0"/>
          </a:p>
        </p:txBody>
      </p:sp>
      <p:sp>
        <p:nvSpPr>
          <p:cNvPr id="28" name="Branch Arrhythmia"/>
          <p:cNvSpPr/>
          <p:nvPr/>
        </p:nvSpPr>
        <p:spPr>
          <a:xfrm>
            <a:off x="6232550" y="3004871"/>
            <a:ext cx="2549347" cy="326136"/>
          </a:xfrm>
          <a:prstGeom prst="roundRect">
            <a:avLst>
              <a:gd name="adj" fmla="val 19626"/>
            </a:avLst>
          </a:prstGeom>
          <a:solidFill>
            <a:srgbClr val="B42318"/>
          </a:solidFill>
          <a:ln w="12700">
            <a:solidFill>
              <a:srgbClr val="B42318"/>
            </a:solidFill>
          </a:ln>
        </p:spPr>
        <p:txBody>
          <a:bodyPr wrap="square" lIns="68580" tIns="68580" rIns="68580" bIns="68580" rtlCol="0" anchor="ctr"/>
          <a:lstStyle/>
          <a:p>
            <a:pPr indent="0" marL="0">
              <a:buNone/>
            </a:pPr>
            <a:r>
              <a:rPr lang="en-US" sz="1200" b="1" dirty="0">
                <a:solidFill>
                  <a:srgbClr val="FFFFFF"/>
                </a:solidFill>
                <a:latin typeface="Poppins" pitchFamily="34" charset="0"/>
                <a:ea typeface="Poppins" pitchFamily="34" charset="-122"/>
                <a:cs typeface="Poppins" pitchFamily="34" charset="-120"/>
              </a:rPr>
              <a:t>Arrhythmia</a:t>
            </a:r>
            <a:pPr indent="0" marL="0">
              <a:buNone/>
            </a:pPr>
            <a:r>
              <a:rPr lang="en-US" sz="1000" dirty="0">
                <a:solidFill>
                  <a:srgbClr val="FFFFFF"/>
                </a:solidFill>
              </a:rPr>
              <a:t>  cardiac ~15%</a:t>
            </a:r>
            <a:endParaRPr lang="en-US" sz="1200" dirty="0"/>
          </a:p>
        </p:txBody>
      </p:sp>
      <p:sp>
        <p:nvSpPr>
          <p:cNvPr id="29" name="Branch Structural"/>
          <p:cNvSpPr/>
          <p:nvPr/>
        </p:nvSpPr>
        <p:spPr>
          <a:xfrm>
            <a:off x="8928202" y="3004871"/>
            <a:ext cx="2549347" cy="326136"/>
          </a:xfrm>
          <a:prstGeom prst="roundRect">
            <a:avLst>
              <a:gd name="adj" fmla="val 19626"/>
            </a:avLst>
          </a:prstGeom>
          <a:solidFill>
            <a:srgbClr val="B42318"/>
          </a:solidFill>
          <a:ln w="12700">
            <a:solidFill>
              <a:srgbClr val="B42318"/>
            </a:solidFill>
          </a:ln>
        </p:spPr>
        <p:txBody>
          <a:bodyPr wrap="square" lIns="68580" tIns="68580" rIns="68580" bIns="68580" rtlCol="0" anchor="ctr"/>
          <a:lstStyle/>
          <a:p>
            <a:pPr indent="0" marL="0">
              <a:buNone/>
            </a:pPr>
            <a:r>
              <a:rPr lang="en-US" sz="1200" b="1" dirty="0">
                <a:solidFill>
                  <a:srgbClr val="FFFFFF"/>
                </a:solidFill>
                <a:latin typeface="Poppins" pitchFamily="34" charset="0"/>
                <a:ea typeface="Poppins" pitchFamily="34" charset="-122"/>
                <a:cs typeface="Poppins" pitchFamily="34" charset="-120"/>
              </a:rPr>
              <a:t>Structural</a:t>
            </a:r>
            <a:pPr indent="0" marL="0">
              <a:buNone/>
            </a:pPr>
            <a:r>
              <a:rPr lang="en-US" sz="1000" dirty="0">
                <a:solidFill>
                  <a:srgbClr val="FFFFFF"/>
                </a:solidFill>
              </a:rPr>
              <a:t>  cardiac</a:t>
            </a:r>
            <a:endParaRPr lang="en-US" sz="1200" dirty="0"/>
          </a:p>
        </p:txBody>
      </p:sp>
      <p:sp>
        <p:nvSpPr>
          <p:cNvPr id="30" name="Branch Mimics"/>
          <p:cNvSpPr/>
          <p:nvPr/>
        </p:nvSpPr>
        <p:spPr>
          <a:xfrm>
            <a:off x="11623853" y="3004871"/>
            <a:ext cx="2549347" cy="326136"/>
          </a:xfrm>
          <a:prstGeom prst="roundRect">
            <a:avLst>
              <a:gd name="adj" fmla="val 19626"/>
            </a:avLst>
          </a:prstGeom>
          <a:solidFill>
            <a:srgbClr val="334155"/>
          </a:solidFill>
          <a:ln w="12700">
            <a:solidFill>
              <a:srgbClr val="334155"/>
            </a:solidFill>
          </a:ln>
        </p:spPr>
        <p:txBody>
          <a:bodyPr wrap="square" lIns="68580" tIns="68580" rIns="68580" bIns="68580" rtlCol="0" anchor="ctr"/>
          <a:lstStyle/>
          <a:p>
            <a:pPr indent="0" marL="0">
              <a:buNone/>
            </a:pPr>
            <a:r>
              <a:rPr lang="en-US" sz="1200" b="1" dirty="0">
                <a:solidFill>
                  <a:srgbClr val="FFFFFF"/>
                </a:solidFill>
                <a:latin typeface="Poppins" pitchFamily="34" charset="0"/>
                <a:ea typeface="Poppins" pitchFamily="34" charset="-122"/>
                <a:cs typeface="Poppins" pitchFamily="34" charset="-120"/>
              </a:rPr>
              <a:t>Mimics</a:t>
            </a:r>
            <a:pPr indent="0" marL="0">
              <a:buNone/>
            </a:pPr>
            <a:r>
              <a:rPr lang="en-US" sz="1000" dirty="0">
                <a:solidFill>
                  <a:srgbClr val="FFFFFF"/>
                </a:solidFill>
              </a:rPr>
              <a:t>  not syncope</a:t>
            </a:r>
            <a:endParaRPr lang="en-US" sz="1200" dirty="0"/>
          </a:p>
        </p:txBody>
      </p:sp>
      <p:sp>
        <p:nvSpPr>
          <p:cNvPr id="31" name="Row label CAUSES"/>
          <p:cNvSpPr/>
          <p:nvPr/>
        </p:nvSpPr>
        <p:spPr>
          <a:xfrm>
            <a:off x="457200" y="3422447"/>
            <a:ext cx="292608" cy="877976"/>
          </a:xfrm>
          <a:prstGeom prst="roundRect">
            <a:avLst>
              <a:gd name="adj" fmla="val 18750"/>
            </a:avLst>
          </a:prstGeom>
          <a:solidFill>
            <a:srgbClr val="0B2540"/>
          </a:solidFill>
          <a:ln/>
        </p:spPr>
      </p:sp>
      <p:sp>
        <p:nvSpPr>
          <p:cNvPr id="32" name="Row label text CAUSES"/>
          <p:cNvSpPr txBox="1"/>
          <p:nvPr/>
        </p:nvSpPr>
        <p:spPr>
          <a:xfrm rot="16200000">
            <a:off x="164516" y="3715131"/>
            <a:ext cx="877976"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CAUSES</a:t>
            </a:r>
            <a:endParaRPr lang="en-US" sz="850" dirty="0"/>
          </a:p>
        </p:txBody>
      </p:sp>
      <p:sp>
        <p:nvSpPr>
          <p:cNvPr id="33" name="causes Reflex"/>
          <p:cNvSpPr/>
          <p:nvPr/>
        </p:nvSpPr>
        <p:spPr>
          <a:xfrm>
            <a:off x="841248" y="3422447"/>
            <a:ext cx="2549347" cy="877976"/>
          </a:xfrm>
          <a:prstGeom prst="roundRect">
            <a:avLst>
              <a:gd name="adj" fmla="val 6249"/>
            </a:avLst>
          </a:prstGeom>
          <a:solidFill>
            <a:srgbClr val="FFFFFF"/>
          </a:solidFill>
          <a:ln w="9525">
            <a:solidFill>
              <a:srgbClr val="CBD5E1"/>
            </a:solidFill>
            <a:prstDash val="solid"/>
          </a:ln>
        </p:spPr>
      </p:sp>
      <p:sp>
        <p:nvSpPr>
          <p:cNvPr id="34" name="causes items Reflex"/>
          <p:cNvSpPr txBox="1"/>
          <p:nvPr/>
        </p:nvSpPr>
        <p:spPr>
          <a:xfrm>
            <a:off x="909828" y="3491027"/>
            <a:ext cx="2412187" cy="740816"/>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Vasovagal</a:t>
            </a:r>
            <a:endParaRPr lang="en-US" sz="1150" dirty="0"/>
          </a:p>
          <a:p>
            <a:pPr marL="114300" indent="-114300">
              <a:lnSpc>
                <a:spcPct val="90000"/>
              </a:lnSpc>
              <a:spcAft>
                <a:spcPts val="200"/>
              </a:spcAft>
              <a:buSzPct val="100000"/>
              <a:buChar char="•"/>
            </a:pPr>
            <a:r>
              <a:rPr lang="en-US" sz="1150" dirty="0">
                <a:solidFill>
                  <a:srgbClr val="0B1220"/>
                </a:solidFill>
              </a:rPr>
              <a:t>Situational: cough, micturition</a:t>
            </a:r>
            <a:endParaRPr lang="en-US" sz="1150" dirty="0"/>
          </a:p>
          <a:p>
            <a:pPr marL="114300" indent="-114300">
              <a:lnSpc>
                <a:spcPct val="90000"/>
              </a:lnSpc>
              <a:spcAft>
                <a:spcPts val="200"/>
              </a:spcAft>
              <a:buSzPct val="100000"/>
              <a:buChar char="•"/>
            </a:pPr>
            <a:r>
              <a:rPr lang="en-US" sz="1150" dirty="0">
                <a:solidFill>
                  <a:srgbClr val="0B1220"/>
                </a:solidFill>
              </a:rPr>
              <a:t>Carotid sinus hypersensitivity</a:t>
            </a:r>
            <a:endParaRPr lang="en-US" sz="1150" dirty="0"/>
          </a:p>
        </p:txBody>
      </p:sp>
      <p:sp>
        <p:nvSpPr>
          <p:cNvPr id="35" name="Chevron"/>
          <p:cNvSpPr/>
          <p:nvPr/>
        </p:nvSpPr>
        <p:spPr>
          <a:xfrm rot="10800000">
            <a:off x="2051914" y="4323283"/>
            <a:ext cx="128016" cy="64008"/>
          </a:xfrm>
          <a:prstGeom prst="triangle">
            <a:avLst/>
          </a:prstGeom>
          <a:solidFill>
            <a:srgbClr val="CBD5E1"/>
          </a:solidFill>
          <a:ln/>
        </p:spPr>
      </p:sp>
      <p:sp>
        <p:nvSpPr>
          <p:cNvPr id="36" name="causes Orthostatic"/>
          <p:cNvSpPr/>
          <p:nvPr/>
        </p:nvSpPr>
        <p:spPr>
          <a:xfrm>
            <a:off x="3536899" y="3422447"/>
            <a:ext cx="2549347" cy="877976"/>
          </a:xfrm>
          <a:prstGeom prst="roundRect">
            <a:avLst>
              <a:gd name="adj" fmla="val 6249"/>
            </a:avLst>
          </a:prstGeom>
          <a:solidFill>
            <a:srgbClr val="FFFFFF"/>
          </a:solidFill>
          <a:ln w="9525">
            <a:solidFill>
              <a:srgbClr val="CBD5E1"/>
            </a:solidFill>
            <a:prstDash val="solid"/>
          </a:ln>
        </p:spPr>
      </p:sp>
      <p:sp>
        <p:nvSpPr>
          <p:cNvPr id="37" name="causes items Orthostatic"/>
          <p:cNvSpPr txBox="1"/>
          <p:nvPr/>
        </p:nvSpPr>
        <p:spPr>
          <a:xfrm>
            <a:off x="3605479" y="3491027"/>
            <a:ext cx="2412187" cy="740816"/>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Volume loss or bleeding</a:t>
            </a:r>
            <a:endParaRPr lang="en-US" sz="1150" dirty="0"/>
          </a:p>
          <a:p>
            <a:pPr marL="114300" indent="-114300">
              <a:lnSpc>
                <a:spcPct val="90000"/>
              </a:lnSpc>
              <a:spcAft>
                <a:spcPts val="200"/>
              </a:spcAft>
              <a:buSzPct val="100000"/>
              <a:buChar char="•"/>
            </a:pPr>
            <a:r>
              <a:rPr lang="en-US" sz="1150" dirty="0">
                <a:solidFill>
                  <a:srgbClr val="0B1220"/>
                </a:solidFill>
              </a:rPr>
              <a:t>Drugs: diuretics, vasodilators</a:t>
            </a:r>
            <a:endParaRPr lang="en-US" sz="1150" dirty="0"/>
          </a:p>
          <a:p>
            <a:pPr marL="114300" indent="-114300">
              <a:lnSpc>
                <a:spcPct val="90000"/>
              </a:lnSpc>
              <a:spcAft>
                <a:spcPts val="200"/>
              </a:spcAft>
              <a:buSzPct val="100000"/>
              <a:buChar char="•"/>
            </a:pPr>
            <a:r>
              <a:rPr lang="en-US" sz="1150" dirty="0">
                <a:solidFill>
                  <a:srgbClr val="0B1220"/>
                </a:solidFill>
              </a:rPr>
              <a:t>Autonomic failure: PD, diabetes</a:t>
            </a:r>
            <a:endParaRPr lang="en-US" sz="1150" dirty="0"/>
          </a:p>
        </p:txBody>
      </p:sp>
      <p:sp>
        <p:nvSpPr>
          <p:cNvPr id="38" name="Chevron"/>
          <p:cNvSpPr/>
          <p:nvPr/>
        </p:nvSpPr>
        <p:spPr>
          <a:xfrm rot="10800000">
            <a:off x="4747565" y="4323283"/>
            <a:ext cx="128016" cy="64008"/>
          </a:xfrm>
          <a:prstGeom prst="triangle">
            <a:avLst/>
          </a:prstGeom>
          <a:solidFill>
            <a:srgbClr val="CBD5E1"/>
          </a:solidFill>
          <a:ln/>
        </p:spPr>
      </p:sp>
      <p:sp>
        <p:nvSpPr>
          <p:cNvPr id="39" name="causes Arrhythmia"/>
          <p:cNvSpPr/>
          <p:nvPr/>
        </p:nvSpPr>
        <p:spPr>
          <a:xfrm>
            <a:off x="6232550" y="3422447"/>
            <a:ext cx="2549347" cy="877976"/>
          </a:xfrm>
          <a:prstGeom prst="roundRect">
            <a:avLst>
              <a:gd name="adj" fmla="val 6249"/>
            </a:avLst>
          </a:prstGeom>
          <a:solidFill>
            <a:srgbClr val="FFFFFF"/>
          </a:solidFill>
          <a:ln w="9525">
            <a:solidFill>
              <a:srgbClr val="CBD5E1"/>
            </a:solidFill>
            <a:prstDash val="solid"/>
          </a:ln>
        </p:spPr>
      </p:sp>
      <p:sp>
        <p:nvSpPr>
          <p:cNvPr id="40" name="causes items Arrhythmia"/>
          <p:cNvSpPr txBox="1"/>
          <p:nvPr/>
        </p:nvSpPr>
        <p:spPr>
          <a:xfrm>
            <a:off x="6301130" y="3491027"/>
            <a:ext cx="2412187" cy="740816"/>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b="1" dirty="0">
                <a:solidFill>
                  <a:srgbClr val="B42318"/>
                </a:solidFill>
              </a:rPr>
              <a:t>VT/VF: scar, long QT, Brugada</a:t>
            </a:r>
            <a:endParaRPr lang="en-US" sz="1150" dirty="0"/>
          </a:p>
          <a:p>
            <a:pPr marL="114300" indent="-114300">
              <a:lnSpc>
                <a:spcPct val="90000"/>
              </a:lnSpc>
              <a:spcAft>
                <a:spcPts val="200"/>
              </a:spcAft>
              <a:buSzPct val="100000"/>
              <a:buChar char="•"/>
            </a:pPr>
            <a:r>
              <a:rPr lang="en-US" sz="1150" b="1" dirty="0">
                <a:solidFill>
                  <a:srgbClr val="B42318"/>
                </a:solidFill>
              </a:rPr>
              <a:t>High-grade AV block</a:t>
            </a:r>
            <a:endParaRPr lang="en-US" sz="1150" dirty="0"/>
          </a:p>
          <a:p>
            <a:pPr marL="114300" indent="-114300">
              <a:lnSpc>
                <a:spcPct val="90000"/>
              </a:lnSpc>
              <a:spcAft>
                <a:spcPts val="200"/>
              </a:spcAft>
              <a:buSzPct val="100000"/>
              <a:buChar char="•"/>
            </a:pPr>
            <a:r>
              <a:rPr lang="en-US" sz="1150" dirty="0">
                <a:solidFill>
                  <a:srgbClr val="0B1220"/>
                </a:solidFill>
              </a:rPr>
              <a:t>SVT, WPW, sinus node disease</a:t>
            </a:r>
            <a:endParaRPr lang="en-US" sz="1150" dirty="0"/>
          </a:p>
        </p:txBody>
      </p:sp>
      <p:sp>
        <p:nvSpPr>
          <p:cNvPr id="41" name="Chevron"/>
          <p:cNvSpPr/>
          <p:nvPr/>
        </p:nvSpPr>
        <p:spPr>
          <a:xfrm rot="10800000">
            <a:off x="7443216" y="4323283"/>
            <a:ext cx="128016" cy="64008"/>
          </a:xfrm>
          <a:prstGeom prst="triangle">
            <a:avLst/>
          </a:prstGeom>
          <a:solidFill>
            <a:srgbClr val="CBD5E1"/>
          </a:solidFill>
          <a:ln/>
        </p:spPr>
      </p:sp>
      <p:sp>
        <p:nvSpPr>
          <p:cNvPr id="42" name="causes Structural"/>
          <p:cNvSpPr/>
          <p:nvPr/>
        </p:nvSpPr>
        <p:spPr>
          <a:xfrm>
            <a:off x="8928202" y="3422447"/>
            <a:ext cx="2549347" cy="877976"/>
          </a:xfrm>
          <a:prstGeom prst="roundRect">
            <a:avLst>
              <a:gd name="adj" fmla="val 6249"/>
            </a:avLst>
          </a:prstGeom>
          <a:solidFill>
            <a:srgbClr val="FFFFFF"/>
          </a:solidFill>
          <a:ln w="9525">
            <a:solidFill>
              <a:srgbClr val="CBD5E1"/>
            </a:solidFill>
            <a:prstDash val="solid"/>
          </a:ln>
        </p:spPr>
      </p:sp>
      <p:sp>
        <p:nvSpPr>
          <p:cNvPr id="43" name="causes items Structural"/>
          <p:cNvSpPr txBox="1"/>
          <p:nvPr/>
        </p:nvSpPr>
        <p:spPr>
          <a:xfrm>
            <a:off x="8996782" y="3491027"/>
            <a:ext cx="2412187" cy="740816"/>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b="1" dirty="0">
                <a:solidFill>
                  <a:srgbClr val="B42318"/>
                </a:solidFill>
              </a:rPr>
              <a:t>Aortic stenosis, HCM</a:t>
            </a:r>
            <a:endParaRPr lang="en-US" sz="1150" dirty="0"/>
          </a:p>
          <a:p>
            <a:pPr marL="114300" indent="-114300">
              <a:lnSpc>
                <a:spcPct val="90000"/>
              </a:lnSpc>
              <a:spcAft>
                <a:spcPts val="200"/>
              </a:spcAft>
              <a:buSzPct val="100000"/>
              <a:buChar char="•"/>
            </a:pPr>
            <a:r>
              <a:rPr lang="en-US" sz="1150" b="1" dirty="0">
                <a:solidFill>
                  <a:srgbClr val="B42318"/>
                </a:solidFill>
              </a:rPr>
              <a:t>Pulmonary embolism</a:t>
            </a:r>
            <a:endParaRPr lang="en-US" sz="1150" dirty="0"/>
          </a:p>
          <a:p>
            <a:pPr marL="114300" indent="-114300">
              <a:lnSpc>
                <a:spcPct val="90000"/>
              </a:lnSpc>
              <a:spcAft>
                <a:spcPts val="200"/>
              </a:spcAft>
              <a:buSzPct val="100000"/>
              <a:buChar char="•"/>
            </a:pPr>
            <a:r>
              <a:rPr lang="en-US" sz="1150" b="1" dirty="0">
                <a:solidFill>
                  <a:srgbClr val="B42318"/>
                </a:solidFill>
              </a:rPr>
              <a:t>MI, tamponade, dissection</a:t>
            </a:r>
            <a:endParaRPr lang="en-US" sz="1150" dirty="0"/>
          </a:p>
        </p:txBody>
      </p:sp>
      <p:sp>
        <p:nvSpPr>
          <p:cNvPr id="44" name="Chevron"/>
          <p:cNvSpPr/>
          <p:nvPr/>
        </p:nvSpPr>
        <p:spPr>
          <a:xfrm rot="10800000">
            <a:off x="10138867" y="4323283"/>
            <a:ext cx="128016" cy="64008"/>
          </a:xfrm>
          <a:prstGeom prst="triangle">
            <a:avLst/>
          </a:prstGeom>
          <a:solidFill>
            <a:srgbClr val="CBD5E1"/>
          </a:solidFill>
          <a:ln/>
        </p:spPr>
      </p:sp>
      <p:sp>
        <p:nvSpPr>
          <p:cNvPr id="45" name="causes Mimics"/>
          <p:cNvSpPr/>
          <p:nvPr/>
        </p:nvSpPr>
        <p:spPr>
          <a:xfrm>
            <a:off x="11623853" y="3422447"/>
            <a:ext cx="2549347" cy="877976"/>
          </a:xfrm>
          <a:prstGeom prst="roundRect">
            <a:avLst>
              <a:gd name="adj" fmla="val 6249"/>
            </a:avLst>
          </a:prstGeom>
          <a:solidFill>
            <a:srgbClr val="FFFFFF"/>
          </a:solidFill>
          <a:ln w="9525">
            <a:solidFill>
              <a:srgbClr val="CBD5E1"/>
            </a:solidFill>
            <a:prstDash val="solid"/>
          </a:ln>
        </p:spPr>
      </p:sp>
      <p:sp>
        <p:nvSpPr>
          <p:cNvPr id="46" name="causes items Mimics"/>
          <p:cNvSpPr txBox="1"/>
          <p:nvPr/>
        </p:nvSpPr>
        <p:spPr>
          <a:xfrm>
            <a:off x="11692433" y="3491027"/>
            <a:ext cx="2412187" cy="740816"/>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Seizure</a:t>
            </a:r>
            <a:endParaRPr lang="en-US" sz="1150" dirty="0"/>
          </a:p>
          <a:p>
            <a:pPr marL="114300" indent="-114300">
              <a:lnSpc>
                <a:spcPct val="90000"/>
              </a:lnSpc>
              <a:spcAft>
                <a:spcPts val="200"/>
              </a:spcAft>
              <a:buSzPct val="100000"/>
              <a:buChar char="•"/>
            </a:pPr>
            <a:r>
              <a:rPr lang="en-US" sz="1150" dirty="0">
                <a:solidFill>
                  <a:srgbClr val="0B1220"/>
                </a:solidFill>
              </a:rPr>
              <a:t>Hypoglycemia, intoxication</a:t>
            </a:r>
            <a:endParaRPr lang="en-US" sz="1150" dirty="0"/>
          </a:p>
          <a:p>
            <a:pPr marL="114300" indent="-114300">
              <a:lnSpc>
                <a:spcPct val="90000"/>
              </a:lnSpc>
              <a:spcAft>
                <a:spcPts val="200"/>
              </a:spcAft>
              <a:buSzPct val="100000"/>
              <a:buChar char="•"/>
            </a:pPr>
            <a:r>
              <a:rPr lang="en-US" sz="1150" dirty="0">
                <a:solidFill>
                  <a:srgbClr val="0B1220"/>
                </a:solidFill>
              </a:rPr>
              <a:t>TIA, psychogenic</a:t>
            </a:r>
            <a:endParaRPr lang="en-US" sz="1150" dirty="0"/>
          </a:p>
        </p:txBody>
      </p:sp>
      <p:sp>
        <p:nvSpPr>
          <p:cNvPr id="47" name="Chevron"/>
          <p:cNvSpPr/>
          <p:nvPr/>
        </p:nvSpPr>
        <p:spPr>
          <a:xfrm rot="10800000">
            <a:off x="12834518" y="4323283"/>
            <a:ext cx="128016" cy="64008"/>
          </a:xfrm>
          <a:prstGeom prst="triangle">
            <a:avLst/>
          </a:prstGeom>
          <a:solidFill>
            <a:srgbClr val="CBD5E1"/>
          </a:solidFill>
          <a:ln/>
        </p:spPr>
      </p:sp>
      <p:sp>
        <p:nvSpPr>
          <p:cNvPr id="48" name="Row label CLUES"/>
          <p:cNvSpPr/>
          <p:nvPr/>
        </p:nvSpPr>
        <p:spPr>
          <a:xfrm>
            <a:off x="457200" y="4410151"/>
            <a:ext cx="292608" cy="1040968"/>
          </a:xfrm>
          <a:prstGeom prst="roundRect">
            <a:avLst>
              <a:gd name="adj" fmla="val 18750"/>
            </a:avLst>
          </a:prstGeom>
          <a:solidFill>
            <a:srgbClr val="334155"/>
          </a:solidFill>
          <a:ln/>
        </p:spPr>
      </p:sp>
      <p:sp>
        <p:nvSpPr>
          <p:cNvPr id="49" name="Row label text CLUES"/>
          <p:cNvSpPr txBox="1"/>
          <p:nvPr/>
        </p:nvSpPr>
        <p:spPr>
          <a:xfrm rot="16200000">
            <a:off x="83020" y="4784331"/>
            <a:ext cx="1040968"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CLUES</a:t>
            </a:r>
            <a:endParaRPr lang="en-US" sz="850" dirty="0"/>
          </a:p>
        </p:txBody>
      </p:sp>
      <p:sp>
        <p:nvSpPr>
          <p:cNvPr id="50" name="clues Reflex"/>
          <p:cNvSpPr/>
          <p:nvPr/>
        </p:nvSpPr>
        <p:spPr>
          <a:xfrm>
            <a:off x="841248" y="4410151"/>
            <a:ext cx="2549347" cy="1040968"/>
          </a:xfrm>
          <a:prstGeom prst="roundRect">
            <a:avLst>
              <a:gd name="adj" fmla="val 5270"/>
            </a:avLst>
          </a:prstGeom>
          <a:solidFill>
            <a:srgbClr val="F7F9FC"/>
          </a:solidFill>
          <a:ln w="9525">
            <a:solidFill>
              <a:srgbClr val="E2E8F0"/>
            </a:solidFill>
            <a:prstDash val="solid"/>
          </a:ln>
        </p:spPr>
      </p:sp>
      <p:sp>
        <p:nvSpPr>
          <p:cNvPr id="51" name="clues items Reflex"/>
          <p:cNvSpPr txBox="1"/>
          <p:nvPr/>
        </p:nvSpPr>
        <p:spPr>
          <a:xfrm>
            <a:off x="909828" y="4478731"/>
            <a:ext cx="2412187" cy="903808"/>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Trigger: standing, pain, emotion</a:t>
            </a:r>
            <a:endParaRPr lang="en-US" sz="1150" dirty="0"/>
          </a:p>
          <a:p>
            <a:pPr marL="114300" indent="-114300">
              <a:lnSpc>
                <a:spcPct val="90000"/>
              </a:lnSpc>
              <a:spcAft>
                <a:spcPts val="200"/>
              </a:spcAft>
              <a:buSzPct val="100000"/>
              <a:buChar char="•"/>
            </a:pPr>
            <a:r>
              <a:rPr lang="en-US" sz="1150" dirty="0">
                <a:solidFill>
                  <a:srgbClr val="0B1220"/>
                </a:solidFill>
              </a:rPr>
              <a:t>Prodrome: warmth, nausea, sweating</a:t>
            </a:r>
            <a:endParaRPr lang="en-US" sz="1150" dirty="0"/>
          </a:p>
          <a:p>
            <a:pPr marL="114300" indent="-114300">
              <a:lnSpc>
                <a:spcPct val="90000"/>
              </a:lnSpc>
              <a:spcAft>
                <a:spcPts val="200"/>
              </a:spcAft>
              <a:buSzPct val="100000"/>
              <a:buChar char="•"/>
            </a:pPr>
            <a:r>
              <a:rPr lang="en-US" sz="1150" dirty="0">
                <a:solidFill>
                  <a:srgbClr val="0B1220"/>
                </a:solidFill>
              </a:rPr>
              <a:t>Normal heart and ECG</a:t>
            </a:r>
            <a:endParaRPr lang="en-US" sz="1150" dirty="0"/>
          </a:p>
        </p:txBody>
      </p:sp>
      <p:sp>
        <p:nvSpPr>
          <p:cNvPr id="52" name="Chevron"/>
          <p:cNvSpPr/>
          <p:nvPr/>
        </p:nvSpPr>
        <p:spPr>
          <a:xfrm rot="10800000">
            <a:off x="2051914" y="5473979"/>
            <a:ext cx="128016" cy="64008"/>
          </a:xfrm>
          <a:prstGeom prst="triangle">
            <a:avLst/>
          </a:prstGeom>
          <a:solidFill>
            <a:srgbClr val="CBD5E1"/>
          </a:solidFill>
          <a:ln/>
        </p:spPr>
      </p:sp>
      <p:sp>
        <p:nvSpPr>
          <p:cNvPr id="53" name="clues Orthostatic"/>
          <p:cNvSpPr/>
          <p:nvPr/>
        </p:nvSpPr>
        <p:spPr>
          <a:xfrm>
            <a:off x="3536899" y="4410151"/>
            <a:ext cx="2549347" cy="1040968"/>
          </a:xfrm>
          <a:prstGeom prst="roundRect">
            <a:avLst>
              <a:gd name="adj" fmla="val 5270"/>
            </a:avLst>
          </a:prstGeom>
          <a:solidFill>
            <a:srgbClr val="F7F9FC"/>
          </a:solidFill>
          <a:ln w="9525">
            <a:solidFill>
              <a:srgbClr val="E2E8F0"/>
            </a:solidFill>
            <a:prstDash val="solid"/>
          </a:ln>
        </p:spPr>
      </p:sp>
      <p:sp>
        <p:nvSpPr>
          <p:cNvPr id="54" name="clues items Orthostatic"/>
          <p:cNvSpPr txBox="1"/>
          <p:nvPr/>
        </p:nvSpPr>
        <p:spPr>
          <a:xfrm>
            <a:off x="3605479" y="4478731"/>
            <a:ext cx="2412187" cy="903808"/>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Within 3 min of standing</a:t>
            </a:r>
            <a:endParaRPr lang="en-US" sz="1150" dirty="0"/>
          </a:p>
          <a:p>
            <a:pPr marL="114300" indent="-114300">
              <a:lnSpc>
                <a:spcPct val="90000"/>
              </a:lnSpc>
              <a:spcAft>
                <a:spcPts val="200"/>
              </a:spcAft>
              <a:buSzPct val="100000"/>
              <a:buChar char="•"/>
            </a:pPr>
            <a:r>
              <a:rPr lang="en-US" sz="1150" dirty="0">
                <a:solidFill>
                  <a:srgbClr val="0B1220"/>
                </a:solidFill>
              </a:rPr>
              <a:t>Older; new or changed drugs</a:t>
            </a:r>
            <a:endParaRPr lang="en-US" sz="1150" dirty="0"/>
          </a:p>
        </p:txBody>
      </p:sp>
      <p:sp>
        <p:nvSpPr>
          <p:cNvPr id="55" name="Chevron"/>
          <p:cNvSpPr/>
          <p:nvPr/>
        </p:nvSpPr>
        <p:spPr>
          <a:xfrm rot="10800000">
            <a:off x="4747565" y="5473979"/>
            <a:ext cx="128016" cy="64008"/>
          </a:xfrm>
          <a:prstGeom prst="triangle">
            <a:avLst/>
          </a:prstGeom>
          <a:solidFill>
            <a:srgbClr val="CBD5E1"/>
          </a:solidFill>
          <a:ln/>
        </p:spPr>
      </p:sp>
      <p:sp>
        <p:nvSpPr>
          <p:cNvPr id="56" name="clues Arrhythmia"/>
          <p:cNvSpPr/>
          <p:nvPr/>
        </p:nvSpPr>
        <p:spPr>
          <a:xfrm>
            <a:off x="6232550" y="4410151"/>
            <a:ext cx="2549347" cy="1040968"/>
          </a:xfrm>
          <a:prstGeom prst="roundRect">
            <a:avLst>
              <a:gd name="adj" fmla="val 5270"/>
            </a:avLst>
          </a:prstGeom>
          <a:solidFill>
            <a:srgbClr val="F7F9FC"/>
          </a:solidFill>
          <a:ln w="9525">
            <a:solidFill>
              <a:srgbClr val="E2E8F0"/>
            </a:solidFill>
            <a:prstDash val="solid"/>
          </a:ln>
        </p:spPr>
      </p:sp>
      <p:sp>
        <p:nvSpPr>
          <p:cNvPr id="57" name="clues items Arrhythmia"/>
          <p:cNvSpPr txBox="1"/>
          <p:nvPr/>
        </p:nvSpPr>
        <p:spPr>
          <a:xfrm>
            <a:off x="6301130" y="4478731"/>
            <a:ext cx="2412187" cy="903808"/>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Abrupt, no prodrome; supine</a:t>
            </a:r>
            <a:endParaRPr lang="en-US" sz="1150" dirty="0"/>
          </a:p>
          <a:p>
            <a:pPr marL="114300" indent="-114300">
              <a:lnSpc>
                <a:spcPct val="90000"/>
              </a:lnSpc>
              <a:spcAft>
                <a:spcPts val="200"/>
              </a:spcAft>
              <a:buSzPct val="100000"/>
              <a:buChar char="•"/>
            </a:pPr>
            <a:r>
              <a:rPr lang="en-US" sz="1150" dirty="0">
                <a:solidFill>
                  <a:srgbClr val="0B1220"/>
                </a:solidFill>
              </a:rPr>
              <a:t>Palpitations; family sudden death</a:t>
            </a:r>
            <a:endParaRPr lang="en-US" sz="1150" dirty="0"/>
          </a:p>
          <a:p>
            <a:pPr marL="114300" indent="-114300">
              <a:lnSpc>
                <a:spcPct val="90000"/>
              </a:lnSpc>
              <a:spcAft>
                <a:spcPts val="200"/>
              </a:spcAft>
              <a:buSzPct val="100000"/>
              <a:buChar char="•"/>
            </a:pPr>
            <a:r>
              <a:rPr lang="en-US" sz="1150" dirty="0">
                <a:solidFill>
                  <a:srgbClr val="0B1220"/>
                </a:solidFill>
              </a:rPr>
              <a:t>First event at ≥35 y (LR 3.3)⁵</a:t>
            </a:r>
            <a:endParaRPr lang="en-US" sz="1150" dirty="0"/>
          </a:p>
        </p:txBody>
      </p:sp>
      <p:sp>
        <p:nvSpPr>
          <p:cNvPr id="58" name="Chevron"/>
          <p:cNvSpPr/>
          <p:nvPr/>
        </p:nvSpPr>
        <p:spPr>
          <a:xfrm rot="10800000">
            <a:off x="7443216" y="5473979"/>
            <a:ext cx="128016" cy="64008"/>
          </a:xfrm>
          <a:prstGeom prst="triangle">
            <a:avLst/>
          </a:prstGeom>
          <a:solidFill>
            <a:srgbClr val="CBD5E1"/>
          </a:solidFill>
          <a:ln/>
        </p:spPr>
      </p:sp>
      <p:sp>
        <p:nvSpPr>
          <p:cNvPr id="59" name="clues Structural"/>
          <p:cNvSpPr/>
          <p:nvPr/>
        </p:nvSpPr>
        <p:spPr>
          <a:xfrm>
            <a:off x="8928202" y="4410151"/>
            <a:ext cx="2549347" cy="1040968"/>
          </a:xfrm>
          <a:prstGeom prst="roundRect">
            <a:avLst>
              <a:gd name="adj" fmla="val 5270"/>
            </a:avLst>
          </a:prstGeom>
          <a:solidFill>
            <a:srgbClr val="F7F9FC"/>
          </a:solidFill>
          <a:ln w="9525">
            <a:solidFill>
              <a:srgbClr val="E2E8F0"/>
            </a:solidFill>
            <a:prstDash val="solid"/>
          </a:ln>
        </p:spPr>
      </p:sp>
      <p:sp>
        <p:nvSpPr>
          <p:cNvPr id="60" name="clues items Structural"/>
          <p:cNvSpPr txBox="1"/>
          <p:nvPr/>
        </p:nvSpPr>
        <p:spPr>
          <a:xfrm>
            <a:off x="8996782" y="4478731"/>
            <a:ext cx="2412187" cy="903808"/>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Syncope on exertion; murmur</a:t>
            </a:r>
            <a:endParaRPr lang="en-US" sz="1150" dirty="0"/>
          </a:p>
          <a:p>
            <a:pPr marL="114300" indent="-114300">
              <a:lnSpc>
                <a:spcPct val="90000"/>
              </a:lnSpc>
              <a:spcAft>
                <a:spcPts val="200"/>
              </a:spcAft>
              <a:buSzPct val="100000"/>
              <a:buChar char="•"/>
            </a:pPr>
            <a:r>
              <a:rPr lang="en-US" sz="1150" dirty="0">
                <a:solidFill>
                  <a:srgbClr val="0B1220"/>
                </a:solidFill>
              </a:rPr>
              <a:t>Chest pain, dyspnea, hypoxemia</a:t>
            </a:r>
            <a:endParaRPr lang="en-US" sz="1150" dirty="0"/>
          </a:p>
        </p:txBody>
      </p:sp>
      <p:sp>
        <p:nvSpPr>
          <p:cNvPr id="61" name="Chevron"/>
          <p:cNvSpPr/>
          <p:nvPr/>
        </p:nvSpPr>
        <p:spPr>
          <a:xfrm rot="10800000">
            <a:off x="10138867" y="5473979"/>
            <a:ext cx="128016" cy="64008"/>
          </a:xfrm>
          <a:prstGeom prst="triangle">
            <a:avLst/>
          </a:prstGeom>
          <a:solidFill>
            <a:srgbClr val="CBD5E1"/>
          </a:solidFill>
          <a:ln/>
        </p:spPr>
      </p:sp>
      <p:sp>
        <p:nvSpPr>
          <p:cNvPr id="62" name="clues Mimics"/>
          <p:cNvSpPr/>
          <p:nvPr/>
        </p:nvSpPr>
        <p:spPr>
          <a:xfrm>
            <a:off x="11623853" y="4410151"/>
            <a:ext cx="2549347" cy="1040968"/>
          </a:xfrm>
          <a:prstGeom prst="roundRect">
            <a:avLst>
              <a:gd name="adj" fmla="val 5270"/>
            </a:avLst>
          </a:prstGeom>
          <a:solidFill>
            <a:srgbClr val="F7F9FC"/>
          </a:solidFill>
          <a:ln w="9525">
            <a:solidFill>
              <a:srgbClr val="E2E8F0"/>
            </a:solidFill>
            <a:prstDash val="solid"/>
          </a:ln>
        </p:spPr>
      </p:sp>
      <p:sp>
        <p:nvSpPr>
          <p:cNvPr id="63" name="clues items Mimics"/>
          <p:cNvSpPr txBox="1"/>
          <p:nvPr/>
        </p:nvSpPr>
        <p:spPr>
          <a:xfrm>
            <a:off x="11692433" y="4478731"/>
            <a:ext cx="2412187" cy="903808"/>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Tongue bite, postictal state⁶</a:t>
            </a:r>
            <a:endParaRPr lang="en-US" sz="1150" dirty="0"/>
          </a:p>
          <a:p>
            <a:pPr marL="114300" indent="-114300">
              <a:lnSpc>
                <a:spcPct val="90000"/>
              </a:lnSpc>
              <a:spcAft>
                <a:spcPts val="200"/>
              </a:spcAft>
              <a:buSzPct val="100000"/>
              <a:buChar char="•"/>
            </a:pPr>
            <a:r>
              <a:rPr lang="en-US" sz="1150" dirty="0">
                <a:solidFill>
                  <a:srgbClr val="0B1220"/>
                </a:solidFill>
              </a:rPr>
              <a:t>Focal deficit; LOC &gt;5 min</a:t>
            </a:r>
            <a:endParaRPr lang="en-US" sz="1150" dirty="0"/>
          </a:p>
        </p:txBody>
      </p:sp>
      <p:sp>
        <p:nvSpPr>
          <p:cNvPr id="64" name="Chevron"/>
          <p:cNvSpPr/>
          <p:nvPr/>
        </p:nvSpPr>
        <p:spPr>
          <a:xfrm rot="10800000">
            <a:off x="12834518" y="5473979"/>
            <a:ext cx="128016" cy="64008"/>
          </a:xfrm>
          <a:prstGeom prst="triangle">
            <a:avLst/>
          </a:prstGeom>
          <a:solidFill>
            <a:srgbClr val="CBD5E1"/>
          </a:solidFill>
          <a:ln/>
        </p:spPr>
      </p:sp>
      <p:sp>
        <p:nvSpPr>
          <p:cNvPr id="65" name="Row label WORKUP"/>
          <p:cNvSpPr/>
          <p:nvPr/>
        </p:nvSpPr>
        <p:spPr>
          <a:xfrm>
            <a:off x="457200" y="5560847"/>
            <a:ext cx="292608" cy="877976"/>
          </a:xfrm>
          <a:prstGeom prst="roundRect">
            <a:avLst>
              <a:gd name="adj" fmla="val 18750"/>
            </a:avLst>
          </a:prstGeom>
          <a:solidFill>
            <a:srgbClr val="0A6AA3"/>
          </a:solidFill>
          <a:ln/>
        </p:spPr>
      </p:sp>
      <p:sp>
        <p:nvSpPr>
          <p:cNvPr id="66" name="Row label text WORKUP"/>
          <p:cNvSpPr txBox="1"/>
          <p:nvPr/>
        </p:nvSpPr>
        <p:spPr>
          <a:xfrm rot="16200000">
            <a:off x="164516" y="5853532"/>
            <a:ext cx="877976"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WORKUP</a:t>
            </a:r>
            <a:endParaRPr lang="en-US" sz="850" dirty="0"/>
          </a:p>
        </p:txBody>
      </p:sp>
      <p:sp>
        <p:nvSpPr>
          <p:cNvPr id="67" name="workup Reflex"/>
          <p:cNvSpPr/>
          <p:nvPr/>
        </p:nvSpPr>
        <p:spPr>
          <a:xfrm>
            <a:off x="841248" y="5560847"/>
            <a:ext cx="2549347" cy="877976"/>
          </a:xfrm>
          <a:prstGeom prst="roundRect">
            <a:avLst>
              <a:gd name="adj" fmla="val 6249"/>
            </a:avLst>
          </a:prstGeom>
          <a:solidFill>
            <a:srgbClr val="0A6AA3">
              <a:alpha val="9000"/>
            </a:srgbClr>
          </a:solidFill>
          <a:ln/>
        </p:spPr>
      </p:sp>
      <p:sp>
        <p:nvSpPr>
          <p:cNvPr id="68" name="workup items Reflex"/>
          <p:cNvSpPr txBox="1"/>
          <p:nvPr/>
        </p:nvSpPr>
        <p:spPr>
          <a:xfrm>
            <a:off x="909828" y="5629427"/>
            <a:ext cx="2412187" cy="740816"/>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History alone if typical¹</a:t>
            </a:r>
            <a:endParaRPr lang="en-US" sz="1150" dirty="0"/>
          </a:p>
          <a:p>
            <a:pPr marL="114300" indent="-114300">
              <a:lnSpc>
                <a:spcPct val="90000"/>
              </a:lnSpc>
              <a:spcAft>
                <a:spcPts val="200"/>
              </a:spcAft>
              <a:buSzPct val="100000"/>
              <a:buChar char="•"/>
            </a:pPr>
            <a:r>
              <a:rPr lang="en-US" sz="1150" dirty="0">
                <a:solidFill>
                  <a:srgbClr val="0B1220"/>
                </a:solidFill>
              </a:rPr>
              <a:t>Tilt test if recurrent, unclear²</a:t>
            </a:r>
            <a:endParaRPr lang="en-US" sz="1150" dirty="0"/>
          </a:p>
        </p:txBody>
      </p:sp>
      <p:sp>
        <p:nvSpPr>
          <p:cNvPr id="69" name="Chevron"/>
          <p:cNvSpPr/>
          <p:nvPr/>
        </p:nvSpPr>
        <p:spPr>
          <a:xfrm rot="10800000">
            <a:off x="2051914" y="6461684"/>
            <a:ext cx="128016" cy="64008"/>
          </a:xfrm>
          <a:prstGeom prst="triangle">
            <a:avLst/>
          </a:prstGeom>
          <a:solidFill>
            <a:srgbClr val="CBD5E1"/>
          </a:solidFill>
          <a:ln/>
        </p:spPr>
      </p:sp>
      <p:sp>
        <p:nvSpPr>
          <p:cNvPr id="70" name="workup Orthostatic"/>
          <p:cNvSpPr/>
          <p:nvPr/>
        </p:nvSpPr>
        <p:spPr>
          <a:xfrm>
            <a:off x="3536899" y="5560847"/>
            <a:ext cx="2549347" cy="877976"/>
          </a:xfrm>
          <a:prstGeom prst="roundRect">
            <a:avLst>
              <a:gd name="adj" fmla="val 6249"/>
            </a:avLst>
          </a:prstGeom>
          <a:solidFill>
            <a:srgbClr val="0A6AA3">
              <a:alpha val="9000"/>
            </a:srgbClr>
          </a:solidFill>
          <a:ln/>
        </p:spPr>
      </p:sp>
      <p:sp>
        <p:nvSpPr>
          <p:cNvPr id="71" name="workup items Orthostatic"/>
          <p:cNvSpPr txBox="1"/>
          <p:nvPr/>
        </p:nvSpPr>
        <p:spPr>
          <a:xfrm>
            <a:off x="3605479" y="5629427"/>
            <a:ext cx="2412187" cy="740816"/>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SBP ↓≥20 or DBP ↓≥10 in 3 min⁷</a:t>
            </a:r>
            <a:endParaRPr lang="en-US" sz="1150" dirty="0"/>
          </a:p>
          <a:p>
            <a:pPr marL="114300" indent="-114300">
              <a:lnSpc>
                <a:spcPct val="90000"/>
              </a:lnSpc>
              <a:spcAft>
                <a:spcPts val="200"/>
              </a:spcAft>
              <a:buSzPct val="100000"/>
              <a:buChar char="•"/>
            </a:pPr>
            <a:r>
              <a:rPr lang="en-US" sz="1150" dirty="0">
                <a:solidFill>
                  <a:srgbClr val="0B1220"/>
                </a:solidFill>
              </a:rPr>
              <a:t>CBC, creatinine; drug review</a:t>
            </a:r>
            <a:endParaRPr lang="en-US" sz="1150" dirty="0"/>
          </a:p>
        </p:txBody>
      </p:sp>
      <p:sp>
        <p:nvSpPr>
          <p:cNvPr id="72" name="Chevron"/>
          <p:cNvSpPr/>
          <p:nvPr/>
        </p:nvSpPr>
        <p:spPr>
          <a:xfrm rot="10800000">
            <a:off x="4747565" y="6461684"/>
            <a:ext cx="128016" cy="64008"/>
          </a:xfrm>
          <a:prstGeom prst="triangle">
            <a:avLst/>
          </a:prstGeom>
          <a:solidFill>
            <a:srgbClr val="CBD5E1"/>
          </a:solidFill>
          <a:ln/>
        </p:spPr>
      </p:sp>
      <p:sp>
        <p:nvSpPr>
          <p:cNvPr id="73" name="workup Arrhythmia"/>
          <p:cNvSpPr/>
          <p:nvPr/>
        </p:nvSpPr>
        <p:spPr>
          <a:xfrm>
            <a:off x="6232550" y="5560847"/>
            <a:ext cx="2549347" cy="877976"/>
          </a:xfrm>
          <a:prstGeom prst="roundRect">
            <a:avLst>
              <a:gd name="adj" fmla="val 6249"/>
            </a:avLst>
          </a:prstGeom>
          <a:solidFill>
            <a:srgbClr val="0A6AA3">
              <a:alpha val="9000"/>
            </a:srgbClr>
          </a:solidFill>
          <a:ln/>
        </p:spPr>
      </p:sp>
      <p:sp>
        <p:nvSpPr>
          <p:cNvPr id="74" name="workup items Arrhythmia"/>
          <p:cNvSpPr txBox="1"/>
          <p:nvPr/>
        </p:nvSpPr>
        <p:spPr>
          <a:xfrm>
            <a:off x="6301130" y="5629427"/>
            <a:ext cx="2412187" cy="740816"/>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Telemetry if high risk</a:t>
            </a:r>
            <a:endParaRPr lang="en-US" sz="1150" dirty="0"/>
          </a:p>
          <a:p>
            <a:pPr marL="114300" indent="-114300">
              <a:lnSpc>
                <a:spcPct val="90000"/>
              </a:lnSpc>
              <a:spcAft>
                <a:spcPts val="200"/>
              </a:spcAft>
              <a:buSzPct val="100000"/>
              <a:buChar char="•"/>
            </a:pPr>
            <a:r>
              <a:rPr lang="en-US" sz="1150" dirty="0">
                <a:solidFill>
                  <a:srgbClr val="0B1220"/>
                </a:solidFill>
              </a:rPr>
              <a:t>Holter, patch or loop recorder¹</a:t>
            </a:r>
            <a:endParaRPr lang="en-US" sz="1150" dirty="0"/>
          </a:p>
          <a:p>
            <a:pPr marL="114300" indent="-114300">
              <a:lnSpc>
                <a:spcPct val="90000"/>
              </a:lnSpc>
              <a:spcAft>
                <a:spcPts val="200"/>
              </a:spcAft>
              <a:buSzPct val="100000"/>
              <a:buChar char="•"/>
            </a:pPr>
            <a:r>
              <a:rPr lang="en-US" sz="1150" dirty="0">
                <a:solidFill>
                  <a:srgbClr val="0B1220"/>
                </a:solidFill>
              </a:rPr>
              <a:t>EP study in selected cases²</a:t>
            </a:r>
            <a:endParaRPr lang="en-US" sz="1150" dirty="0"/>
          </a:p>
        </p:txBody>
      </p:sp>
      <p:sp>
        <p:nvSpPr>
          <p:cNvPr id="75" name="Chevron"/>
          <p:cNvSpPr/>
          <p:nvPr/>
        </p:nvSpPr>
        <p:spPr>
          <a:xfrm rot="10800000">
            <a:off x="7443216" y="6461684"/>
            <a:ext cx="128016" cy="64008"/>
          </a:xfrm>
          <a:prstGeom prst="triangle">
            <a:avLst/>
          </a:prstGeom>
          <a:solidFill>
            <a:srgbClr val="CBD5E1"/>
          </a:solidFill>
          <a:ln/>
        </p:spPr>
      </p:sp>
      <p:sp>
        <p:nvSpPr>
          <p:cNvPr id="76" name="workup Structural"/>
          <p:cNvSpPr/>
          <p:nvPr/>
        </p:nvSpPr>
        <p:spPr>
          <a:xfrm>
            <a:off x="8928202" y="5560847"/>
            <a:ext cx="2549347" cy="877976"/>
          </a:xfrm>
          <a:prstGeom prst="roundRect">
            <a:avLst>
              <a:gd name="adj" fmla="val 6249"/>
            </a:avLst>
          </a:prstGeom>
          <a:solidFill>
            <a:srgbClr val="0A6AA3">
              <a:alpha val="9000"/>
            </a:srgbClr>
          </a:solidFill>
          <a:ln/>
        </p:spPr>
      </p:sp>
      <p:sp>
        <p:nvSpPr>
          <p:cNvPr id="77" name="workup items Structural"/>
          <p:cNvSpPr txBox="1"/>
          <p:nvPr/>
        </p:nvSpPr>
        <p:spPr>
          <a:xfrm>
            <a:off x="8996782" y="5629427"/>
            <a:ext cx="2412187" cy="740816"/>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Echo if heart disease suspected¹</a:t>
            </a:r>
            <a:endParaRPr lang="en-US" sz="1150" dirty="0"/>
          </a:p>
          <a:p>
            <a:pPr marL="114300" indent="-114300">
              <a:lnSpc>
                <a:spcPct val="90000"/>
              </a:lnSpc>
              <a:spcAft>
                <a:spcPts val="200"/>
              </a:spcAft>
              <a:buSzPct val="100000"/>
              <a:buChar char="•"/>
            </a:pPr>
            <a:r>
              <a:rPr lang="en-US" sz="1150" dirty="0">
                <a:solidFill>
                  <a:srgbClr val="0B1220"/>
                </a:solidFill>
              </a:rPr>
              <a:t>Troponin; CTPA if PE likely⁸</a:t>
            </a:r>
            <a:endParaRPr lang="en-US" sz="1150" dirty="0"/>
          </a:p>
        </p:txBody>
      </p:sp>
      <p:sp>
        <p:nvSpPr>
          <p:cNvPr id="78" name="Chevron"/>
          <p:cNvSpPr/>
          <p:nvPr/>
        </p:nvSpPr>
        <p:spPr>
          <a:xfrm rot="10800000">
            <a:off x="10138867" y="6461684"/>
            <a:ext cx="128016" cy="64008"/>
          </a:xfrm>
          <a:prstGeom prst="triangle">
            <a:avLst/>
          </a:prstGeom>
          <a:solidFill>
            <a:srgbClr val="CBD5E1"/>
          </a:solidFill>
          <a:ln/>
        </p:spPr>
      </p:sp>
      <p:sp>
        <p:nvSpPr>
          <p:cNvPr id="79" name="workup Mimics"/>
          <p:cNvSpPr/>
          <p:nvPr/>
        </p:nvSpPr>
        <p:spPr>
          <a:xfrm>
            <a:off x="11623853" y="5560847"/>
            <a:ext cx="2549347" cy="877976"/>
          </a:xfrm>
          <a:prstGeom prst="roundRect">
            <a:avLst>
              <a:gd name="adj" fmla="val 6249"/>
            </a:avLst>
          </a:prstGeom>
          <a:solidFill>
            <a:srgbClr val="0A6AA3">
              <a:alpha val="9000"/>
            </a:srgbClr>
          </a:solidFill>
          <a:ln/>
        </p:spPr>
      </p:sp>
      <p:sp>
        <p:nvSpPr>
          <p:cNvPr id="80" name="workup items Mimics"/>
          <p:cNvSpPr txBox="1"/>
          <p:nvPr/>
        </p:nvSpPr>
        <p:spPr>
          <a:xfrm>
            <a:off x="11692433" y="5629427"/>
            <a:ext cx="2412187" cy="740816"/>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Glucose; EEG if seizure likely</a:t>
            </a:r>
            <a:endParaRPr lang="en-US" sz="1150" dirty="0"/>
          </a:p>
          <a:p>
            <a:pPr marL="114300" indent="-114300">
              <a:lnSpc>
                <a:spcPct val="90000"/>
              </a:lnSpc>
              <a:spcAft>
                <a:spcPts val="200"/>
              </a:spcAft>
              <a:buSzPct val="100000"/>
              <a:buChar char="•"/>
            </a:pPr>
            <a:r>
              <a:rPr lang="en-US" sz="1150" dirty="0">
                <a:solidFill>
                  <a:srgbClr val="0B1220"/>
                </a:solidFill>
              </a:rPr>
              <a:t>CT or MRI if focal signs</a:t>
            </a:r>
            <a:endParaRPr lang="en-US" sz="1150" dirty="0"/>
          </a:p>
        </p:txBody>
      </p:sp>
      <p:sp>
        <p:nvSpPr>
          <p:cNvPr id="81" name="Chevron"/>
          <p:cNvSpPr/>
          <p:nvPr/>
        </p:nvSpPr>
        <p:spPr>
          <a:xfrm rot="10800000">
            <a:off x="12834518" y="6461684"/>
            <a:ext cx="128016" cy="64008"/>
          </a:xfrm>
          <a:prstGeom prst="triangle">
            <a:avLst/>
          </a:prstGeom>
          <a:solidFill>
            <a:srgbClr val="CBD5E1"/>
          </a:solidFill>
          <a:ln/>
        </p:spPr>
      </p:sp>
      <p:sp>
        <p:nvSpPr>
          <p:cNvPr id="82" name="Row label MANAGE"/>
          <p:cNvSpPr/>
          <p:nvPr/>
        </p:nvSpPr>
        <p:spPr>
          <a:xfrm>
            <a:off x="457200" y="6548552"/>
            <a:ext cx="292608" cy="1040968"/>
          </a:xfrm>
          <a:prstGeom prst="roundRect">
            <a:avLst>
              <a:gd name="adj" fmla="val 18750"/>
            </a:avLst>
          </a:prstGeom>
          <a:solidFill>
            <a:srgbClr val="067647"/>
          </a:solidFill>
          <a:ln/>
        </p:spPr>
      </p:sp>
      <p:sp>
        <p:nvSpPr>
          <p:cNvPr id="83" name="Row label text MANAGE"/>
          <p:cNvSpPr txBox="1"/>
          <p:nvPr/>
        </p:nvSpPr>
        <p:spPr>
          <a:xfrm rot="16200000">
            <a:off x="83020" y="6922732"/>
            <a:ext cx="1040968"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MANAGE</a:t>
            </a:r>
            <a:endParaRPr lang="en-US" sz="850" dirty="0"/>
          </a:p>
        </p:txBody>
      </p:sp>
      <p:sp>
        <p:nvSpPr>
          <p:cNvPr id="84" name="management Reflex"/>
          <p:cNvSpPr/>
          <p:nvPr/>
        </p:nvSpPr>
        <p:spPr>
          <a:xfrm>
            <a:off x="841248" y="6548552"/>
            <a:ext cx="2549347" cy="1040968"/>
          </a:xfrm>
          <a:prstGeom prst="roundRect">
            <a:avLst>
              <a:gd name="adj" fmla="val 5270"/>
            </a:avLst>
          </a:prstGeom>
          <a:solidFill>
            <a:srgbClr val="067647">
              <a:alpha val="9000"/>
            </a:srgbClr>
          </a:solidFill>
          <a:ln/>
        </p:spPr>
      </p:sp>
      <p:sp>
        <p:nvSpPr>
          <p:cNvPr id="85" name="management items Reflex"/>
          <p:cNvSpPr txBox="1"/>
          <p:nvPr/>
        </p:nvSpPr>
        <p:spPr>
          <a:xfrm>
            <a:off x="909828" y="6617132"/>
            <a:ext cx="2412187" cy="903808"/>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Explain; avoid triggers</a:t>
            </a:r>
            <a:endParaRPr lang="en-US" sz="1150" dirty="0"/>
          </a:p>
          <a:p>
            <a:pPr marL="114300" indent="-114300">
              <a:lnSpc>
                <a:spcPct val="90000"/>
              </a:lnSpc>
              <a:spcAft>
                <a:spcPts val="200"/>
              </a:spcAft>
              <a:buSzPct val="100000"/>
              <a:buChar char="•"/>
            </a:pPr>
            <a:r>
              <a:rPr lang="en-US" sz="1150" dirty="0">
                <a:solidFill>
                  <a:srgbClr val="0B1220"/>
                </a:solidFill>
              </a:rPr>
              <a:t>Counter-pressure manoeuvres⁹</a:t>
            </a:r>
            <a:endParaRPr lang="en-US" sz="1150" dirty="0"/>
          </a:p>
          <a:p>
            <a:pPr marL="114300" indent="-114300">
              <a:lnSpc>
                <a:spcPct val="90000"/>
              </a:lnSpc>
              <a:spcAft>
                <a:spcPts val="200"/>
              </a:spcAft>
              <a:buSzPct val="100000"/>
              <a:buChar char="•"/>
            </a:pPr>
            <a:r>
              <a:rPr lang="en-US" sz="1150" dirty="0">
                <a:solidFill>
                  <a:srgbClr val="0B1220"/>
                </a:solidFill>
              </a:rPr>
              <a:t>Salt and fluids if no hypertension¹</a:t>
            </a:r>
            <a:endParaRPr lang="en-US" sz="1150" dirty="0"/>
          </a:p>
        </p:txBody>
      </p:sp>
      <p:sp>
        <p:nvSpPr>
          <p:cNvPr id="86" name="management Orthostatic"/>
          <p:cNvSpPr/>
          <p:nvPr/>
        </p:nvSpPr>
        <p:spPr>
          <a:xfrm>
            <a:off x="3536899" y="6548552"/>
            <a:ext cx="2549347" cy="1040968"/>
          </a:xfrm>
          <a:prstGeom prst="roundRect">
            <a:avLst>
              <a:gd name="adj" fmla="val 5270"/>
            </a:avLst>
          </a:prstGeom>
          <a:solidFill>
            <a:srgbClr val="067647">
              <a:alpha val="9000"/>
            </a:srgbClr>
          </a:solidFill>
          <a:ln/>
        </p:spPr>
      </p:sp>
      <p:sp>
        <p:nvSpPr>
          <p:cNvPr id="87" name="management items Orthostatic"/>
          <p:cNvSpPr txBox="1"/>
          <p:nvPr/>
        </p:nvSpPr>
        <p:spPr>
          <a:xfrm>
            <a:off x="3605479" y="6617132"/>
            <a:ext cx="2412187" cy="903808"/>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Stop culprit drugs; give volume</a:t>
            </a:r>
            <a:endParaRPr lang="en-US" sz="1150" dirty="0"/>
          </a:p>
          <a:p>
            <a:pPr marL="114300" indent="-114300">
              <a:lnSpc>
                <a:spcPct val="90000"/>
              </a:lnSpc>
              <a:spcAft>
                <a:spcPts val="200"/>
              </a:spcAft>
              <a:buSzPct val="100000"/>
              <a:buChar char="•"/>
            </a:pPr>
            <a:r>
              <a:rPr lang="en-US" sz="1150" dirty="0">
                <a:solidFill>
                  <a:srgbClr val="0B1220"/>
                </a:solidFill>
              </a:rPr>
              <a:t>Compression; rise slowly</a:t>
            </a:r>
            <a:endParaRPr lang="en-US" sz="1150" dirty="0"/>
          </a:p>
          <a:p>
            <a:pPr marL="114300" indent="-114300">
              <a:lnSpc>
                <a:spcPct val="90000"/>
              </a:lnSpc>
              <a:spcAft>
                <a:spcPts val="200"/>
              </a:spcAft>
              <a:buSzPct val="100000"/>
              <a:buChar char="•"/>
            </a:pPr>
            <a:r>
              <a:rPr lang="en-US" sz="1150" dirty="0">
                <a:solidFill>
                  <a:srgbClr val="0B1220"/>
                </a:solidFill>
              </a:rPr>
              <a:t>Midodrine or fludrocortisone¹</a:t>
            </a:r>
            <a:endParaRPr lang="en-US" sz="1150" dirty="0"/>
          </a:p>
        </p:txBody>
      </p:sp>
      <p:sp>
        <p:nvSpPr>
          <p:cNvPr id="88" name="management Arrhythmia"/>
          <p:cNvSpPr/>
          <p:nvPr/>
        </p:nvSpPr>
        <p:spPr>
          <a:xfrm>
            <a:off x="6232550" y="6548552"/>
            <a:ext cx="2549347" cy="1040968"/>
          </a:xfrm>
          <a:prstGeom prst="roundRect">
            <a:avLst>
              <a:gd name="adj" fmla="val 5270"/>
            </a:avLst>
          </a:prstGeom>
          <a:solidFill>
            <a:srgbClr val="067647">
              <a:alpha val="9000"/>
            </a:srgbClr>
          </a:solidFill>
          <a:ln/>
        </p:spPr>
      </p:sp>
      <p:sp>
        <p:nvSpPr>
          <p:cNvPr id="89" name="management items Arrhythmia"/>
          <p:cNvSpPr txBox="1"/>
          <p:nvPr/>
        </p:nvSpPr>
        <p:spPr>
          <a:xfrm>
            <a:off x="6301130" y="6617132"/>
            <a:ext cx="2412187" cy="903808"/>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Pacemaker for AV block¹</a:t>
            </a:r>
            <a:endParaRPr lang="en-US" sz="1150" dirty="0"/>
          </a:p>
          <a:p>
            <a:pPr marL="114300" indent="-114300">
              <a:lnSpc>
                <a:spcPct val="90000"/>
              </a:lnSpc>
              <a:spcAft>
                <a:spcPts val="200"/>
              </a:spcAft>
              <a:buSzPct val="100000"/>
              <a:buChar char="•"/>
            </a:pPr>
            <a:r>
              <a:rPr lang="en-US" sz="1150" dirty="0">
                <a:solidFill>
                  <a:srgbClr val="0B1220"/>
                </a:solidFill>
              </a:rPr>
              <a:t>ICD or ablation for VT¹</a:t>
            </a:r>
            <a:endParaRPr lang="en-US" sz="1150" dirty="0"/>
          </a:p>
          <a:p>
            <a:pPr marL="114300" indent="-114300">
              <a:lnSpc>
                <a:spcPct val="90000"/>
              </a:lnSpc>
              <a:spcAft>
                <a:spcPts val="200"/>
              </a:spcAft>
              <a:buSzPct val="100000"/>
              <a:buChar char="•"/>
            </a:pPr>
            <a:r>
              <a:rPr lang="en-US" sz="1150" dirty="0">
                <a:solidFill>
                  <a:srgbClr val="0B1220"/>
                </a:solidFill>
              </a:rPr>
              <a:t>Stop QT-prolonging drugs; fix K, Mg</a:t>
            </a:r>
            <a:endParaRPr lang="en-US" sz="1150" dirty="0"/>
          </a:p>
        </p:txBody>
      </p:sp>
      <p:sp>
        <p:nvSpPr>
          <p:cNvPr id="90" name="management Structural"/>
          <p:cNvSpPr/>
          <p:nvPr/>
        </p:nvSpPr>
        <p:spPr>
          <a:xfrm>
            <a:off x="8928202" y="6548552"/>
            <a:ext cx="2549347" cy="1040968"/>
          </a:xfrm>
          <a:prstGeom prst="roundRect">
            <a:avLst>
              <a:gd name="adj" fmla="val 5270"/>
            </a:avLst>
          </a:prstGeom>
          <a:solidFill>
            <a:srgbClr val="067647">
              <a:alpha val="9000"/>
            </a:srgbClr>
          </a:solidFill>
          <a:ln/>
        </p:spPr>
      </p:sp>
      <p:sp>
        <p:nvSpPr>
          <p:cNvPr id="91" name="management items Structural"/>
          <p:cNvSpPr txBox="1"/>
          <p:nvPr/>
        </p:nvSpPr>
        <p:spPr>
          <a:xfrm>
            <a:off x="8996782" y="6617132"/>
            <a:ext cx="2412187" cy="903808"/>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Treat cause: AVR, anticoagulation, PCI</a:t>
            </a:r>
            <a:endParaRPr lang="en-US" sz="1150" dirty="0"/>
          </a:p>
          <a:p>
            <a:pPr marL="114300" indent="-114300">
              <a:lnSpc>
                <a:spcPct val="90000"/>
              </a:lnSpc>
              <a:spcAft>
                <a:spcPts val="200"/>
              </a:spcAft>
              <a:buSzPct val="100000"/>
              <a:buChar char="•"/>
            </a:pPr>
            <a:r>
              <a:rPr lang="en-US" sz="1150" dirty="0">
                <a:solidFill>
                  <a:srgbClr val="0B1220"/>
                </a:solidFill>
              </a:rPr>
              <a:t>Avoid vasodilators in AS or HCM</a:t>
            </a:r>
            <a:endParaRPr lang="en-US" sz="1150" dirty="0"/>
          </a:p>
        </p:txBody>
      </p:sp>
      <p:sp>
        <p:nvSpPr>
          <p:cNvPr id="92" name="management Mimics"/>
          <p:cNvSpPr/>
          <p:nvPr/>
        </p:nvSpPr>
        <p:spPr>
          <a:xfrm>
            <a:off x="11623853" y="6548552"/>
            <a:ext cx="2549347" cy="1040968"/>
          </a:xfrm>
          <a:prstGeom prst="roundRect">
            <a:avLst>
              <a:gd name="adj" fmla="val 5270"/>
            </a:avLst>
          </a:prstGeom>
          <a:solidFill>
            <a:srgbClr val="067647">
              <a:alpha val="9000"/>
            </a:srgbClr>
          </a:solidFill>
          <a:ln/>
        </p:spPr>
      </p:sp>
      <p:sp>
        <p:nvSpPr>
          <p:cNvPr id="93" name="management items Mimics"/>
          <p:cNvSpPr txBox="1"/>
          <p:nvPr/>
        </p:nvSpPr>
        <p:spPr>
          <a:xfrm>
            <a:off x="11692433" y="6617132"/>
            <a:ext cx="2412187" cy="903808"/>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Treat cause; neurology referral</a:t>
            </a:r>
            <a:endParaRPr lang="en-US" sz="1150" dirty="0"/>
          </a:p>
        </p:txBody>
      </p:sp>
      <p:pic>
        <p:nvPicPr>
          <p:cNvPr id="94" name="Logo" descr="Stethopedia">    </p:cNvPr>
          <p:cNvPicPr>
            <a:picLocks noChangeAspect="1"/>
          </p:cNvPicPr>
          <p:nvPr/>
        </p:nvPicPr>
        <p:blipFill>
          <a:blip r:embed="rId1"/>
          <a:stretch>
            <a:fillRect/>
          </a:stretch>
        </p:blipFill>
        <p:spPr>
          <a:xfrm>
            <a:off x="457200" y="7735824"/>
            <a:ext cx="201168" cy="201168"/>
          </a:xfrm>
          <a:prstGeom prst="rect">
            <a:avLst/>
          </a:prstGeom>
        </p:spPr>
      </p:pic>
      <p:sp>
        <p:nvSpPr>
          <p:cNvPr id="95" name="Brand"/>
          <p:cNvSpPr txBox="1"/>
          <p:nvPr/>
        </p:nvSpPr>
        <p:spPr>
          <a:xfrm>
            <a:off x="731520" y="7717536"/>
            <a:ext cx="2003616" cy="402336"/>
          </a:xfrm>
          <a:prstGeom prst="rect">
            <a:avLst/>
          </a:prstGeom>
          <a:noFill/>
          <a:ln/>
        </p:spPr>
        <p:txBody>
          <a:bodyPr wrap="square" lIns="0" tIns="0" rIns="0" bIns="0" rtlCol="0" anchor="t"/>
          <a:lstStyle/>
          <a:p>
            <a:pPr indent="0" marL="0">
              <a:buNone/>
            </a:pPr>
            <a:r>
              <a:rPr lang="en-US" sz="900" b="1" dirty="0">
                <a:solidFill>
                  <a:srgbClr val="0B2540"/>
                </a:solidFill>
              </a:rPr>
              <a:t>Stethopedia</a:t>
            </a:r>
            <a:endParaRPr lang="en-US" sz="900" dirty="0"/>
          </a:p>
          <a:p>
            <a:pPr indent="0" marL="0">
              <a:buNone/>
            </a:pPr>
            <a:r>
              <a:rPr lang="en-US" sz="900" u="sng" dirty="0">
                <a:solidFill>
                  <a:srgbClr val="0A6AA3"/>
                </a:solidFill>
                <a:hlinkClick r:id="rId2" invalidUrl="" action="" tgtFrame="" tooltip="" history="1" highlightClick="0" endSnd="0">
                  <a:extLst>
                    <a:ext uri="{A12FA001-AC4F-418D-AE19-62706E023703}">
                      <ahyp:hlinkClr xmlns:ahyp="http://schemas.microsoft.com/office/drawing/2018/hyperlinkcolor" val="tx"/>
                    </a:ext>
                  </a:extLst>
                </a:hlinkClick>
              </a:rPr>
              <a:t>stethopedia.ca/approach/syncope</a:t>
            </a:r>
            <a:endParaRPr lang="en-US" sz="900" dirty="0"/>
          </a:p>
        </p:txBody>
      </p:sp>
      <p:sp>
        <p:nvSpPr>
          <p:cNvPr id="96" name="Evidence"/>
          <p:cNvSpPr txBox="1"/>
          <p:nvPr/>
        </p:nvSpPr>
        <p:spPr>
          <a:xfrm>
            <a:off x="3055176" y="7717536"/>
            <a:ext cx="11118024" cy="402336"/>
          </a:xfrm>
          <a:prstGeom prst="rect">
            <a:avLst/>
          </a:prstGeom>
          <a:noFill/>
          <a:ln/>
        </p:spPr>
        <p:txBody>
          <a:bodyPr wrap="square" lIns="0" tIns="0" rIns="0" bIns="0" rtlCol="0" anchor="t"/>
          <a:lstStyle/>
          <a:p>
            <a:pPr indent="0" marL="0">
              <a:buNone/>
            </a:pPr>
            <a:r>
              <a:rPr lang="en-US" sz="850" b="1" dirty="0">
                <a:solidFill>
                  <a:srgbClr val="334155"/>
                </a:solidFill>
              </a:rPr>
              <a:t>Evidence  </a:t>
            </a:r>
            <a:pPr indent="0" marL="0">
              <a:buNone/>
            </a:pPr>
            <a:r>
              <a:rPr lang="en-US" sz="850" u="sng" dirty="0">
                <a:solidFill>
                  <a:srgbClr val="64748B"/>
                </a:solidFill>
                <a:hlinkClick r:id="rId3" invalidUrl="" action="" tgtFrame="" tooltip="" history="1" highlightClick="0" endSnd="0">
                  <a:extLst>
                    <a:ext uri="{A12FA001-AC4F-418D-AE19-62706E023703}">
                      <ahyp:hlinkClr xmlns:ahyp="http://schemas.microsoft.com/office/drawing/2018/hyperlinkcolor" val="tx"/>
                    </a:ext>
                  </a:extLst>
                </a:hlinkClick>
              </a:rPr>
              <a:t>¹ Shen 2017, J Am Coll Cardiol</a:t>
            </a:r>
            <a:pPr indent="0" marL="0">
              <a:buNone/>
            </a:pPr>
            <a:r>
              <a:rPr lang="en-US" sz="850" dirty="0">
                <a:solidFill>
                  <a:srgbClr val="64748B"/>
                </a:solidFill>
              </a:rPr>
              <a:t>   </a:t>
            </a:r>
            <a:pPr indent="0" marL="0">
              <a:buNone/>
            </a:pPr>
            <a:r>
              <a:rPr lang="en-US" sz="850" u="sng" dirty="0">
                <a:solidFill>
                  <a:srgbClr val="64748B"/>
                </a:solidFill>
                <a:hlinkClick r:id="rId4" invalidUrl="" action="" tgtFrame="" tooltip="" history="1" highlightClick="0" endSnd="0">
                  <a:extLst>
                    <a:ext uri="{A12FA001-AC4F-418D-AE19-62706E023703}">
                      <ahyp:hlinkClr xmlns:ahyp="http://schemas.microsoft.com/office/drawing/2018/hyperlinkcolor" val="tx"/>
                    </a:ext>
                  </a:extLst>
                </a:hlinkClick>
              </a:rPr>
              <a:t>² Brignole 2018, Eur Heart J</a:t>
            </a:r>
            <a:pPr indent="0" marL="0">
              <a:buNone/>
            </a:pPr>
            <a:r>
              <a:rPr lang="en-US" sz="850" dirty="0">
                <a:solidFill>
                  <a:srgbClr val="64748B"/>
                </a:solidFill>
              </a:rPr>
              <a:t>   </a:t>
            </a:r>
            <a:pPr indent="0" marL="0">
              <a:buNone/>
            </a:pPr>
            <a:r>
              <a:rPr lang="en-US" sz="850" u="sng" dirty="0">
                <a:solidFill>
                  <a:srgbClr val="64748B"/>
                </a:solidFill>
                <a:hlinkClick r:id="rId5" invalidUrl="" action="" tgtFrame="" tooltip="" history="1" highlightClick="0" endSnd="0">
                  <a:extLst>
                    <a:ext uri="{A12FA001-AC4F-418D-AE19-62706E023703}">
                      <ahyp:hlinkClr xmlns:ahyp="http://schemas.microsoft.com/office/drawing/2018/hyperlinkcolor" val="tx"/>
                    </a:ext>
                  </a:extLst>
                </a:hlinkClick>
              </a:rPr>
              <a:t>³ Thiruganasambandamoorthy 2016, CMAJ</a:t>
            </a:r>
            <a:pPr indent="0" marL="0">
              <a:buNone/>
            </a:pPr>
            <a:r>
              <a:rPr lang="en-US" sz="850" dirty="0">
                <a:solidFill>
                  <a:srgbClr val="64748B"/>
                </a:solidFill>
              </a:rPr>
              <a:t>   </a:t>
            </a:r>
            <a:pPr indent="0" marL="0">
              <a:buNone/>
            </a:pPr>
            <a:r>
              <a:rPr lang="en-US" sz="850" u="sng" dirty="0">
                <a:solidFill>
                  <a:srgbClr val="64748B"/>
                </a:solidFill>
                <a:hlinkClick r:id="rId6" invalidUrl="" action="" tgtFrame="" tooltip="" history="1" highlightClick="0" endSnd="0">
                  <a:extLst>
                    <a:ext uri="{A12FA001-AC4F-418D-AE19-62706E023703}">
                      <ahyp:hlinkClr xmlns:ahyp="http://schemas.microsoft.com/office/drawing/2018/hyperlinkcolor" val="tx"/>
                    </a:ext>
                  </a:extLst>
                </a:hlinkClick>
              </a:rPr>
              <a:t>⁴ Thiruganasambandamoorthy 2020, JAMA IM</a:t>
            </a:r>
            <a:pPr indent="0" marL="0">
              <a:buNone/>
            </a:pPr>
            <a:r>
              <a:rPr lang="en-US" sz="850" dirty="0">
                <a:solidFill>
                  <a:srgbClr val="64748B"/>
                </a:solidFill>
              </a:rPr>
              <a:t>   </a:t>
            </a:r>
            <a:pPr indent="0" marL="0">
              <a:buNone/>
            </a:pPr>
            <a:r>
              <a:rPr lang="en-US" sz="850" u="sng" dirty="0">
                <a:solidFill>
                  <a:srgbClr val="64748B"/>
                </a:solidFill>
                <a:hlinkClick r:id="rId7" invalidUrl="" action="" tgtFrame="" tooltip="" history="1" highlightClick="0" endSnd="0">
                  <a:extLst>
                    <a:ext uri="{A12FA001-AC4F-418D-AE19-62706E023703}">
                      <ahyp:hlinkClr xmlns:ahyp="http://schemas.microsoft.com/office/drawing/2018/hyperlinkcolor" val="tx"/>
                    </a:ext>
                  </a:extLst>
                </a:hlinkClick>
              </a:rPr>
              <a:t>⁵ Albassam 2019, JAMA</a:t>
            </a:r>
            <a:pPr indent="0" marL="0">
              <a:buNone/>
            </a:pPr>
            <a:r>
              <a:rPr lang="en-US" sz="850" dirty="0">
                <a:solidFill>
                  <a:srgbClr val="64748B"/>
                </a:solidFill>
              </a:rPr>
              <a:t>   </a:t>
            </a:r>
            <a:pPr indent="0" marL="0">
              <a:buNone/>
            </a:pPr>
            <a:r>
              <a:rPr lang="en-US" sz="850" u="sng" dirty="0">
                <a:solidFill>
                  <a:srgbClr val="64748B"/>
                </a:solidFill>
                <a:hlinkClick r:id="rId8" invalidUrl="" action="" tgtFrame="" tooltip="" history="1" highlightClick="0" endSnd="0">
                  <a:extLst>
                    <a:ext uri="{A12FA001-AC4F-418D-AE19-62706E023703}">
                      <ahyp:hlinkClr xmlns:ahyp="http://schemas.microsoft.com/office/drawing/2018/hyperlinkcolor" val="tx"/>
                    </a:ext>
                  </a:extLst>
                </a:hlinkClick>
              </a:rPr>
              <a:t>⁶ Sheldon 2002, J Am Coll Cardiol</a:t>
            </a:r>
            <a:pPr indent="0" marL="0">
              <a:buNone/>
            </a:pPr>
            <a:r>
              <a:rPr lang="en-US" sz="850" dirty="0">
                <a:solidFill>
                  <a:srgbClr val="64748B"/>
                </a:solidFill>
              </a:rPr>
              <a:t>   </a:t>
            </a:r>
            <a:pPr indent="0" marL="0">
              <a:buNone/>
            </a:pPr>
            <a:r>
              <a:rPr lang="en-US" sz="850" u="sng" dirty="0">
                <a:solidFill>
                  <a:srgbClr val="64748B"/>
                </a:solidFill>
                <a:hlinkClick r:id="rId9" invalidUrl="" action="" tgtFrame="" tooltip="" history="1" highlightClick="0" endSnd="0">
                  <a:extLst>
                    <a:ext uri="{A12FA001-AC4F-418D-AE19-62706E023703}">
                      <ahyp:hlinkClr xmlns:ahyp="http://schemas.microsoft.com/office/drawing/2018/hyperlinkcolor" val="tx"/>
                    </a:ext>
                  </a:extLst>
                </a:hlinkClick>
              </a:rPr>
              <a:t>⁷ Freeman 2011, Clin Auton Res</a:t>
            </a:r>
            <a:pPr indent="0" marL="0">
              <a:buNone/>
            </a:pPr>
            <a:r>
              <a:rPr lang="en-US" sz="850" dirty="0">
                <a:solidFill>
                  <a:srgbClr val="64748B"/>
                </a:solidFill>
              </a:rPr>
              <a:t>   </a:t>
            </a:r>
            <a:pPr indent="0" marL="0">
              <a:buNone/>
            </a:pPr>
            <a:r>
              <a:rPr lang="en-US" sz="850" u="sng" dirty="0">
                <a:solidFill>
                  <a:srgbClr val="64748B"/>
                </a:solidFill>
                <a:hlinkClick r:id="rId10" invalidUrl="" action="" tgtFrame="" tooltip="" history="1" highlightClick="0" endSnd="0">
                  <a:extLst>
                    <a:ext uri="{A12FA001-AC4F-418D-AE19-62706E023703}">
                      <ahyp:hlinkClr xmlns:ahyp="http://schemas.microsoft.com/office/drawing/2018/hyperlinkcolor" val="tx"/>
                    </a:ext>
                  </a:extLst>
                </a:hlinkClick>
              </a:rPr>
              <a:t>⁸ Costantino 2018, JAMA IM</a:t>
            </a:r>
            <a:pPr indent="0" marL="0">
              <a:buNone/>
            </a:pPr>
            <a:r>
              <a:rPr lang="en-US" sz="850" dirty="0">
                <a:solidFill>
                  <a:srgbClr val="64748B"/>
                </a:solidFill>
              </a:rPr>
              <a:t>   </a:t>
            </a:r>
            <a:pPr indent="0" marL="0">
              <a:buNone/>
            </a:pPr>
            <a:r>
              <a:rPr lang="en-US" sz="850" u="sng" dirty="0">
                <a:solidFill>
                  <a:srgbClr val="64748B"/>
                </a:solidFill>
                <a:hlinkClick r:id="rId11" invalidUrl="" action="" tgtFrame="" tooltip="" history="1" highlightClick="0" endSnd="0">
                  <a:extLst>
                    <a:ext uri="{A12FA001-AC4F-418D-AE19-62706E023703}">
                      <ahyp:hlinkClr xmlns:ahyp="http://schemas.microsoft.com/office/drawing/2018/hyperlinkcolor" val="tx"/>
                    </a:ext>
                  </a:extLst>
                </a:hlinkClick>
              </a:rPr>
              <a:t>⁹ van Dijk 2006, J Am Coll Cardiol</a:t>
            </a:r>
            <a:pPr indent="0" marL="0">
              <a:buNone/>
            </a:pPr>
            <a:r>
              <a:rPr lang="en-US" sz="850" dirty="0">
                <a:solidFill>
                  <a:srgbClr val="64748B"/>
                </a:solidFill>
              </a:rPr>
              <a:t>   </a:t>
            </a:r>
            <a:pPr indent="0" marL="0">
              <a:buNone/>
            </a:pPr>
            <a:r>
              <a:rPr lang="en-US" sz="850" dirty="0">
                <a:solidFill>
                  <a:srgbClr val="64748B"/>
                </a:solidFill>
              </a:rPr>
              <a:t>¹⁰ Manual 2024–25, p. 34</a:t>
            </a:r>
            <a:endParaRPr lang="en-US" sz="850" dirty="0"/>
          </a:p>
        </p:txBody>
      </p:sp>
    </p:spTree>
  </p:cSld>
  <p:clrMapOvr>
    <a:masterClrMapping/>
  </p:clrMapOvr>
</p:sld>
</file>

<file path=ppt/theme/theme1.xml><?xml version="1.0" encoding="utf-8"?>
<a:theme xmlns:a="http://schemas.openxmlformats.org/drawingml/2006/main" name="Stethopedia">
  <a:themeElements>
    <a:clrScheme name="Stethopedia">
      <a:dk1>
        <a:srgbClr val="0B1220"/>
      </a:dk1>
      <a:lt1>
        <a:srgbClr val="FFFFFF"/>
      </a:lt1>
      <a:dk2>
        <a:srgbClr val="0B2540"/>
      </a:dk2>
      <a:lt2>
        <a:srgbClr val="F7F9FC"/>
      </a:lt2>
      <a:accent1>
        <a:srgbClr val="0A6AA3"/>
      </a:accent1>
      <a:accent2>
        <a:srgbClr val="38B6FF"/>
      </a:accent2>
      <a:accent3>
        <a:srgbClr val="B42318"/>
      </a:accent3>
      <a:accent4>
        <a:srgbClr val="B54708"/>
      </a:accent4>
      <a:accent5>
        <a:srgbClr val="067647"/>
      </a:accent5>
      <a:accent6>
        <a:srgbClr val="075A8C"/>
      </a:accent6>
      <a:hlink>
        <a:srgbClr val="0A6AA3"/>
      </a:hlink>
      <a:folHlink>
        <a:srgbClr val="075A8C"/>
      </a:folHlink>
    </a:clrScheme>
    <a:fontScheme name="Office">
      <a:majorFont>
        <a:latin typeface="Poppins"/>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Slide 1</vt:lpstr>
    </vt:vector>
  </TitlesOfParts>
  <Company>Stethopedia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Approach to Syncope</dc:title>
  <dc:subject>Confirm it was syncope, screen for high-risk features that need admission, then sort the cause by mechanism: reflex, orthostatic, or cardiac.</dc:subject>
  <dc:creator>Stethopedia</dc:creator>
  <cp:lastModifiedBy>Stethopedia</cp:lastModifiedBy>
  <cp:revision>1</cp:revision>
  <dcterms:created xsi:type="dcterms:W3CDTF">2026-11-04T23:39:34Z</dcterms:created>
  <dcterms:modified xsi:type="dcterms:W3CDTF">2026-11-04T23:39:34Z</dcterms:modified>
</cp:coreProperties>
</file>