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hrombocytopenia" id="{deb79e66-67e9-0ec0-1b3e-e287a9a0b6e8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Thrombocytopenia. Confirm the count is real, act first on bleeding, HIT and thrombotic microangiopathy, then sort by mechanism: low production, immune destruction, consumption or sequestration. ITP is a diagnosis of exclusion.
Start: Platelets &lt;150 ×10⁹/L, or a fall from baseline. Bleeding history and exam; heparin and drug review; prior counts; smear, citrate tube if clumps CBC, creatinine, LFTs, PT/aPTT, fibrinogen, HIV, HCV, β-hCG, type and screen
Bleed, HIT, TMA, DIC, blasts or HELLP? If yes: Emergency: treat now; call hematology: Major bleed; headache: CT head; Heparin and fall &gt;50%: suspect HIT; Schistocytes: TTP until excluded; Long PT/aPTT, low fibrinogen: DIC; Blasts or pancytopenia on smear; Pregnant: HELLP or preeclampsia. 4Ts ≥4: non-heparin AC; high PLASMIC: PLEX; major bleed: plt.
Low production. Causes: Leukemia, MDS, marrow infiltration; Sepsis; viral: HIV, HCV, EBV, CMV; Alcohol, B12 or folate lack, chemo. Clues: Other cytopenias; blasts on smear; Alcohol use, poor diet; macrocytosis; Fever, bone pain, B symptoms. Workup: B12, folate, HIV, HCV; Marrow biopsy if other lines low. Management: Treat cause; stop marrow toxins; No bleed, chemo: platelets if &lt;10 ×10⁹/L; Marrow disease: urgent hematology.
Immune destruction. Causes: HIT: any heparin, even flushes; Drugs: quinine, antibiotics, ASMs; ITP (exclusion); SLE, APS, lymphoma. Clues: Heparin d5–10; &lt;24 h if ≤100 d prior; New drug; sudden, deep fall; Well; isolated; large platelets. Workup: 4Ts; anti-PF4 only if ≥4; ANA, aPL if SLE or APS suspected. Management: Stop drug; HIT: argatroban/fonda/DOAC; ITP &lt;30: steroids + ritux or TPO-RA; ITP critical bleed: plt, IVIG, steroid, TXA.
Consumption. Causes: TTP; HUS (Shiga toxin, complement); DIC: sepsis, cancer, trauma, obstetric; HELLP; ECMO, balloon pump, valves. Clues: Schistocytes, high LDH, low haptoglobin; TTP: plt &lt;30 ×10⁹/L, neuro signs, fever; Bloody diarrhea, then AKI: ST-HUS. Workup: PLASMIC; ADAMTS13 before PLEX; DAT, D-dimer; stool Shiga toxin if diarrhea. Management: TTP: PLEX, steroid, ritux, caplacizumab; DIC: fix cause; plt &lt;10, &lt;50 if bleeding; TTP: no platelets unless major bleed.
Sequestration, dilution. Causes: Hypersplenism: cirrhosis, portal HTN; Massive transfusion; hypothermia; Gestational thrombocytopenia. Clues: Splenomegaly; stigmata of liver disease; Pregnant, well, normal BP; plt ≥100. Workup: Ultrasound: spleen, liver; Pregnant: BP, urine protein, LFTs. Management: Treat cause; usually observe; Major surgery: platelets if &lt;50 ×10⁹/L.
Key rule: 4Ts score 0–3 (low probability): 99.8% NPV for HIT (13 studies, 3068 patients): no PF4 test, keep heparin.
References:
1. Cuker A, Arepally GM, Chong BH, et al. American Society of Hematology 2018 guidelines for management of venous thromboembolism: heparin-induced thrombocytopenia. Blood Adv. 2018;2:3360–3392. PMID 30482768
2. Cuker A, Gimotty PA, Crowther MA, Warkentin TE. Predictive value of the 4Ts scoring system for heparin-induced thrombocytopenia: a systematic review and meta-analysis. Blood. 2012;120:4160–4167. PMID 22990018
3. Bendapudi PK, Hurwitz S, Fry A, et al. Derivation and external validation of the PLASMIC score for rapid assessment of adults with thrombotic microangiopathies: a cohort study. Lancet Haematol. 2017;4:e157–e164. PMID 28259520
4. Zheng XL, Vesely SK, Cataland SR, et al. ISTH guidelines for the diagnosis of thrombotic thrombocytopenic purpura. J Thromb Haemost. 2020;18:2486–2495. PMID 32914582
5. Zheng XL, Vesely SK, Cataland SR, et al. ISTH guidelines for treatment of thrombotic thrombocytopenic purpura. J Thromb Haemost. 2020;18:2496–2502. PMID 32914526
6. Cuker A, Terrell DR, Sowdagar H, et al. American Society of Hematology 2026 guidelines for immune thrombocytopenia: initial and second-line therapy for adults with primary ITP. Blood Adv. 2026;10:7076–7097. PMID 42617047
7. Metcalf RA, Nahirniak S, Guyatt G, et al. Platelet transfusion: 2025 AABB and ICTMG international clinical practice guidelines. JAMA. 2025;334:606–617. PMID 40440268
8. Somasundaram E, Trad N, Gutierrez Moore C, eds. Thrombocytopenia; Coagulation Disorders; Peripheral Smear Interpretation. In: Department of Medicine Housestaff Manual, 30th ed. 2024:136, 138, 144.
9. Chowdhury SR, Sirotich E, Guyatt G, et al. Guideline on the emergency management of critical bleeding in patients with immune thrombocytopenia. Blood Adv. 2026;10:5558–5575. PMID 41637560
10. Reese JA, Peck JD, Deschamps DR, et al. Platelet counts during pregnancy. N Engl J Med. 2018;379:32–43. PMID 29972751
11. Zheng XL, Al-Housni Z, Cataland SR, et al. 2025 focused update of the 2020 ISTH guidelines for management of thrombotic thrombocytopenic purpura. J Thromb Haemost. 2025;23:3711–3732. PMID 40533296
12. Levi M, Toh CH, Thachil J, Watson HG. Guidelines for the diagnosis and management of disseminated intravascular coagulation. British Committee for Standards in Haematology. Br J Haematol. 2009;145:24–33. PMID 19222477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thrombocytopenia" TargetMode="External"/><Relationship Id="rId3" Type="http://schemas.openxmlformats.org/officeDocument/2006/relationships/hyperlink" Target="https://pubmed.ncbi.nlm.nih.gov/30482768/" TargetMode="External"/><Relationship Id="rId4" Type="http://schemas.openxmlformats.org/officeDocument/2006/relationships/hyperlink" Target="https://pubmed.ncbi.nlm.nih.gov/22990018/" TargetMode="External"/><Relationship Id="rId5" Type="http://schemas.openxmlformats.org/officeDocument/2006/relationships/hyperlink" Target="https://pubmed.ncbi.nlm.nih.gov/28259520/" TargetMode="External"/><Relationship Id="rId6" Type="http://schemas.openxmlformats.org/officeDocument/2006/relationships/hyperlink" Target="https://pubmed.ncbi.nlm.nih.gov/32914582/" TargetMode="External"/><Relationship Id="rId7" Type="http://schemas.openxmlformats.org/officeDocument/2006/relationships/hyperlink" Target="https://pubmed.ncbi.nlm.nih.gov/32914526/" TargetMode="External"/><Relationship Id="rId8" Type="http://schemas.openxmlformats.org/officeDocument/2006/relationships/hyperlink" Target="https://pubmed.ncbi.nlm.nih.gov/42617047/" TargetMode="External"/><Relationship Id="rId9" Type="http://schemas.openxmlformats.org/officeDocument/2006/relationships/hyperlink" Target="https://pubmed.ncbi.nlm.nih.gov/40440268/" TargetMode="External"/><Relationship Id="rId10" Type="http://schemas.openxmlformats.org/officeDocument/2006/relationships/hyperlink" Target="https://pubmed.ncbi.nlm.nih.gov/41637560/" TargetMode="External"/><Relationship Id="rId11" Type="http://schemas.openxmlformats.org/officeDocument/2006/relationships/hyperlink" Target="https://pubmed.ncbi.nlm.nih.gov/29972751/" TargetMode="External"/><Relationship Id="rId12" Type="http://schemas.openxmlformats.org/officeDocument/2006/relationships/hyperlink" Target="https://pubmed.ncbi.nlm.nih.gov/40533296/" TargetMode="External"/><Relationship Id="rId13" Type="http://schemas.openxmlformats.org/officeDocument/2006/relationships/hyperlink" Target="https://pubmed.ncbi.nlm.nih.gov/19222477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Thrombocytopenia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HEMATOLOGY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121961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99.8%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45337" y="301752"/>
            <a:ext cx="419984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4Ts score 0–3 (low probability)¹˒²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NPV for HIT (13 studies, 3068 patients): no PF4 test, keep heparin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349299"/>
          </a:xfrm>
          <a:prstGeom prst="roundRect">
            <a:avLst>
              <a:gd name="adj" fmla="val 4744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Platelets &lt;150 ×10⁹/L, or a fall from baseline</a:t>
            </a:r>
            <a:endParaRPr lang="en-US" sz="115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349299"/>
          </a:xfrm>
          <a:prstGeom prst="roundRect">
            <a:avLst>
              <a:gd name="adj" fmla="val 474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Bleeding history and exam; heparin and drug review; prior counts; smear, citrate tube if clumps⁸</a:t>
            </a:r>
            <a:endParaRPr lang="en-US" sz="115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349299"/>
          </a:xfrm>
          <a:prstGeom prst="roundRect">
            <a:avLst>
              <a:gd name="adj" fmla="val 4744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0B1220"/>
                </a:solidFill>
              </a:rPr>
              <a:t>CBC, creatinine, LFTs, PT/aPTT, fibrinogen, HIV, HCV, β-hCG, type and screen⁸</a:t>
            </a:r>
            <a:endParaRPr lang="en-US" sz="115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349299"/>
          </a:xfrm>
          <a:prstGeom prst="roundRect">
            <a:avLst>
              <a:gd name="adj" fmla="val 4744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Bleed, HIT, TMA, DIC, blasts or HELLP?</a:t>
            </a:r>
            <a:endParaRPr lang="en-US" sz="1150" dirty="0"/>
          </a:p>
        </p:txBody>
      </p:sp>
      <p:sp>
        <p:nvSpPr>
          <p:cNvPr id="11" name="Arrow"/>
          <p:cNvSpPr/>
          <p:nvPr/>
        </p:nvSpPr>
        <p:spPr>
          <a:xfrm>
            <a:off x="227685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936521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349299"/>
          </a:xfrm>
          <a:prstGeom prst="roundRect">
            <a:avLst>
              <a:gd name="adj" fmla="val 4744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Emergency: treat now; call hematology⁸</a:t>
            </a:r>
            <a:endParaRPr lang="en-US" sz="120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33728"/>
            <a:ext cx="2505456" cy="680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Major bleed; headache: CT head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Heparin and fall &gt;50%: suspect HIT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Schistocytes: TTP until excluded</a:t>
            </a:r>
            <a:endParaRPr lang="en-US" sz="110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33728"/>
            <a:ext cx="2505456" cy="680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Long PT/aPTT, low fibrinogen: DIC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Blasts or pancytopenia on smear</a:t>
            </a:r>
            <a:endParaRPr lang="en-US" sz="110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00" dirty="0">
                <a:solidFill>
                  <a:srgbClr val="0B1220"/>
                </a:solidFill>
              </a:rPr>
              <a:t>Pregnant: HELLP or preeclampsia</a:t>
            </a:r>
            <a:endParaRPr lang="en-US" sz="110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387651"/>
            <a:ext cx="5120640" cy="17322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b="1" dirty="0">
                <a:solidFill>
                  <a:srgbClr val="B42318"/>
                </a:solidFill>
              </a:rPr>
              <a:t>→ 4Ts ≥4: non-heparin AC; high PLASMIC: PLEX; major bleed: plt¹˒³˒⁸</a:t>
            </a:r>
            <a:endParaRPr lang="en-US" sz="1100" dirty="0"/>
          </a:p>
        </p:txBody>
      </p:sp>
      <p:sp>
        <p:nvSpPr>
          <p:cNvPr id="19" name="Yes arrow"/>
          <p:cNvSpPr/>
          <p:nvPr/>
        </p:nvSpPr>
        <p:spPr>
          <a:xfrm>
            <a:off x="8677656" y="1936521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717065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611171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3050083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3050083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872695" y="2720899"/>
            <a:ext cx="207373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75A8C"/>
                </a:solidFill>
              </a:rPr>
              <a:t>If not: which mechanism?</a:t>
            </a:r>
            <a:endParaRPr lang="en-US" sz="1100" dirty="0"/>
          </a:p>
        </p:txBody>
      </p:sp>
      <p:sp>
        <p:nvSpPr>
          <p:cNvPr id="28" name="Branch Low production"/>
          <p:cNvSpPr/>
          <p:nvPr/>
        </p:nvSpPr>
        <p:spPr>
          <a:xfrm>
            <a:off x="841248" y="323296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Low production</a:t>
            </a:r>
            <a:endParaRPr lang="en-US" sz="1200" dirty="0"/>
          </a:p>
        </p:txBody>
      </p:sp>
      <p:sp>
        <p:nvSpPr>
          <p:cNvPr id="29" name="Branch Immune destruction"/>
          <p:cNvSpPr/>
          <p:nvPr/>
        </p:nvSpPr>
        <p:spPr>
          <a:xfrm>
            <a:off x="4210812" y="323296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Immune destruction</a:t>
            </a:r>
            <a:endParaRPr lang="en-US" sz="1200" dirty="0"/>
          </a:p>
        </p:txBody>
      </p:sp>
      <p:sp>
        <p:nvSpPr>
          <p:cNvPr id="30" name="Branch Consumption"/>
          <p:cNvSpPr/>
          <p:nvPr/>
        </p:nvSpPr>
        <p:spPr>
          <a:xfrm>
            <a:off x="7580376" y="323296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Consumption</a:t>
            </a:r>
            <a:endParaRPr lang="en-US" sz="1200" dirty="0"/>
          </a:p>
        </p:txBody>
      </p:sp>
      <p:sp>
        <p:nvSpPr>
          <p:cNvPr id="31" name="Branch Sequestration, dilution"/>
          <p:cNvSpPr/>
          <p:nvPr/>
        </p:nvSpPr>
        <p:spPr>
          <a:xfrm>
            <a:off x="10949940" y="3232963"/>
            <a:ext cx="3223260" cy="326136"/>
          </a:xfrm>
          <a:prstGeom prst="roundRect">
            <a:avLst>
              <a:gd name="adj" fmla="val 19626"/>
            </a:avLst>
          </a:prstGeom>
          <a:solidFill>
            <a:srgbClr val="067647"/>
          </a:solidFill>
          <a:ln w="12700">
            <a:solidFill>
              <a:srgbClr val="067647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Sequestration, dilution</a:t>
            </a:r>
            <a:endParaRPr lang="en-US" sz="120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650539"/>
            <a:ext cx="292608" cy="859098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73955" y="3933784"/>
            <a:ext cx="8590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Low production"/>
          <p:cNvSpPr/>
          <p:nvPr/>
        </p:nvSpPr>
        <p:spPr>
          <a:xfrm>
            <a:off x="841248" y="3650539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Low production"/>
          <p:cNvSpPr txBox="1"/>
          <p:nvPr/>
        </p:nvSpPr>
        <p:spPr>
          <a:xfrm>
            <a:off x="909828" y="3719119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Leukemia, MDS, marrow infiltration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Sepsis; viral: HIV, HCV, EBV, CMV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Alcohol, B12 or folate lack, chemo</a:t>
            </a:r>
            <a:endParaRPr lang="en-US" sz="115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53249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Immune destruction"/>
          <p:cNvSpPr/>
          <p:nvPr/>
        </p:nvSpPr>
        <p:spPr>
          <a:xfrm>
            <a:off x="4210812" y="3650539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Immune destruction"/>
          <p:cNvSpPr txBox="1"/>
          <p:nvPr/>
        </p:nvSpPr>
        <p:spPr>
          <a:xfrm>
            <a:off x="4279392" y="3719119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HIT: any heparin, even flushes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Drugs: quinine, antibiotics, ASMs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ITP (exclusion); SLE, APS, lymphoma</a:t>
            </a:r>
            <a:endParaRPr lang="en-US" sz="115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53249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Consumption"/>
          <p:cNvSpPr/>
          <p:nvPr/>
        </p:nvSpPr>
        <p:spPr>
          <a:xfrm>
            <a:off x="7580376" y="3650539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Consumption"/>
          <p:cNvSpPr txBox="1"/>
          <p:nvPr/>
        </p:nvSpPr>
        <p:spPr>
          <a:xfrm>
            <a:off x="7648956" y="3719119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TTP; HUS (Shiga toxin, complement)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b="1" dirty="0">
                <a:solidFill>
                  <a:srgbClr val="B42318"/>
                </a:solidFill>
              </a:rPr>
              <a:t>DIC: sepsis, cancer, trauma, obstetric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HELLP; ECMO, balloon pump, valves</a:t>
            </a:r>
            <a:endParaRPr lang="en-US" sz="115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53249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Sequestration, dilution"/>
          <p:cNvSpPr/>
          <p:nvPr/>
        </p:nvSpPr>
        <p:spPr>
          <a:xfrm>
            <a:off x="10949940" y="3650539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Sequestration, dilution"/>
          <p:cNvSpPr txBox="1"/>
          <p:nvPr/>
        </p:nvSpPr>
        <p:spPr>
          <a:xfrm>
            <a:off x="11018520" y="3719119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Hypersplenism: cirrhosis, portal HTN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Massive transfusion; hypothermia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Gestational thrombocytopenia</a:t>
            </a:r>
            <a:endParaRPr lang="en-US" sz="115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53249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619365"/>
            <a:ext cx="292608" cy="859098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73955" y="4902610"/>
            <a:ext cx="8590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Low production"/>
          <p:cNvSpPr/>
          <p:nvPr/>
        </p:nvSpPr>
        <p:spPr>
          <a:xfrm>
            <a:off x="841248" y="4619365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Low production"/>
          <p:cNvSpPr txBox="1"/>
          <p:nvPr/>
        </p:nvSpPr>
        <p:spPr>
          <a:xfrm>
            <a:off x="909828" y="4687945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Other cytopenias; blasts on smear⁸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Alcohol use, poor diet; macrocytosis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Fever, bone pain, B symptoms</a:t>
            </a:r>
            <a:endParaRPr lang="en-US" sz="115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5013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Immune destruction"/>
          <p:cNvSpPr/>
          <p:nvPr/>
        </p:nvSpPr>
        <p:spPr>
          <a:xfrm>
            <a:off x="4210812" y="4619365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Immune destruction"/>
          <p:cNvSpPr txBox="1"/>
          <p:nvPr/>
        </p:nvSpPr>
        <p:spPr>
          <a:xfrm>
            <a:off x="4279392" y="4687945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Heparin d5–10; &lt;24 h if ≤100 d prior¹˒⁸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New drug; sudden, deep fall⁸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Well; isolated; large platelets⁸</a:t>
            </a:r>
            <a:endParaRPr lang="en-US" sz="115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5013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Consumption"/>
          <p:cNvSpPr/>
          <p:nvPr/>
        </p:nvSpPr>
        <p:spPr>
          <a:xfrm>
            <a:off x="7580376" y="4619365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Consumption"/>
          <p:cNvSpPr txBox="1"/>
          <p:nvPr/>
        </p:nvSpPr>
        <p:spPr>
          <a:xfrm>
            <a:off x="7648956" y="4687945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Schistocytes, high LDH, low haptoglobin⁸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TTP: plt &lt;30 ×10⁹/L, neuro signs, fever⁸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Bloody diarrhea, then AKI: ST-HUS⁸</a:t>
            </a:r>
            <a:endParaRPr lang="en-US" sz="115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5013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Sequestration, dilution"/>
          <p:cNvSpPr/>
          <p:nvPr/>
        </p:nvSpPr>
        <p:spPr>
          <a:xfrm>
            <a:off x="10949940" y="4619365"/>
            <a:ext cx="3223260" cy="859098"/>
          </a:xfrm>
          <a:prstGeom prst="roundRect">
            <a:avLst>
              <a:gd name="adj" fmla="val 6386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Sequestration, dilution"/>
          <p:cNvSpPr txBox="1"/>
          <p:nvPr/>
        </p:nvSpPr>
        <p:spPr>
          <a:xfrm>
            <a:off x="11018520" y="4687945"/>
            <a:ext cx="3086100" cy="721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Splenomegaly; stigmata of liver disease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Pregnant, well, normal BP; plt ≥100¹⁰</a:t>
            </a:r>
            <a:endParaRPr lang="en-US" sz="115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501323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588191"/>
            <a:ext cx="292608" cy="833698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186655" y="5858735"/>
            <a:ext cx="83369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Low production"/>
          <p:cNvSpPr/>
          <p:nvPr/>
        </p:nvSpPr>
        <p:spPr>
          <a:xfrm>
            <a:off x="841248" y="5588191"/>
            <a:ext cx="3223260" cy="833698"/>
          </a:xfrm>
          <a:prstGeom prst="roundRect">
            <a:avLst>
              <a:gd name="adj" fmla="val 658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Low production"/>
          <p:cNvSpPr txBox="1"/>
          <p:nvPr/>
        </p:nvSpPr>
        <p:spPr>
          <a:xfrm>
            <a:off x="909828" y="5656771"/>
            <a:ext cx="3086100" cy="69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B12, folate, HIV, HCV⁸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Marrow biopsy if other lines low⁸</a:t>
            </a:r>
            <a:endParaRPr lang="en-US" sz="115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44474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Immune destruction"/>
          <p:cNvSpPr/>
          <p:nvPr/>
        </p:nvSpPr>
        <p:spPr>
          <a:xfrm>
            <a:off x="4210812" y="5588191"/>
            <a:ext cx="3223260" cy="833698"/>
          </a:xfrm>
          <a:prstGeom prst="roundRect">
            <a:avLst>
              <a:gd name="adj" fmla="val 658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Immune destruction"/>
          <p:cNvSpPr txBox="1"/>
          <p:nvPr/>
        </p:nvSpPr>
        <p:spPr>
          <a:xfrm>
            <a:off x="4279392" y="5656771"/>
            <a:ext cx="3086100" cy="69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4Ts; anti-PF4 only if ≥4¹˒²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ANA, aPL if SLE or APS suspected⁸</a:t>
            </a:r>
            <a:endParaRPr lang="en-US" sz="115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44474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Consumption"/>
          <p:cNvSpPr/>
          <p:nvPr/>
        </p:nvSpPr>
        <p:spPr>
          <a:xfrm>
            <a:off x="7580376" y="5588191"/>
            <a:ext cx="3223260" cy="833698"/>
          </a:xfrm>
          <a:prstGeom prst="roundRect">
            <a:avLst>
              <a:gd name="adj" fmla="val 658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Consumption"/>
          <p:cNvSpPr txBox="1"/>
          <p:nvPr/>
        </p:nvSpPr>
        <p:spPr>
          <a:xfrm>
            <a:off x="7648956" y="5656771"/>
            <a:ext cx="3086100" cy="69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PLASMIC; ADAMTS13 before PLEX³˒⁴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DAT, D-dimer; stool Shiga toxin if diarrhea⁸</a:t>
            </a:r>
            <a:endParaRPr lang="en-US" sz="115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44474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Sequestration, dilution"/>
          <p:cNvSpPr/>
          <p:nvPr/>
        </p:nvSpPr>
        <p:spPr>
          <a:xfrm>
            <a:off x="10949940" y="5588191"/>
            <a:ext cx="3223260" cy="833698"/>
          </a:xfrm>
          <a:prstGeom prst="roundRect">
            <a:avLst>
              <a:gd name="adj" fmla="val 6581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Sequestration, dilution"/>
          <p:cNvSpPr txBox="1"/>
          <p:nvPr/>
        </p:nvSpPr>
        <p:spPr>
          <a:xfrm>
            <a:off x="11018520" y="5656771"/>
            <a:ext cx="3086100" cy="696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Ultrasound: spleen, liver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Pregnant: BP, urine protein, LFTs</a:t>
            </a:r>
            <a:endParaRPr lang="en-US" sz="115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444748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531616"/>
            <a:ext cx="292608" cy="1022090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92459" y="6896357"/>
            <a:ext cx="10220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Low production"/>
          <p:cNvSpPr/>
          <p:nvPr/>
        </p:nvSpPr>
        <p:spPr>
          <a:xfrm>
            <a:off x="841248" y="6531616"/>
            <a:ext cx="3223260" cy="1022090"/>
          </a:xfrm>
          <a:prstGeom prst="roundRect">
            <a:avLst>
              <a:gd name="adj" fmla="val 536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Low production"/>
          <p:cNvSpPr txBox="1"/>
          <p:nvPr/>
        </p:nvSpPr>
        <p:spPr>
          <a:xfrm>
            <a:off x="909828" y="6600196"/>
            <a:ext cx="3086100" cy="884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Treat cause; stop marrow toxins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No bleed, chemo: platelets if &lt;10 ×10⁹/L⁷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Marrow disease: urgent hematology⁸</a:t>
            </a:r>
            <a:endParaRPr lang="en-US" sz="1150" dirty="0"/>
          </a:p>
        </p:txBody>
      </p:sp>
      <p:sp>
        <p:nvSpPr>
          <p:cNvPr id="78" name="management Immune destruction"/>
          <p:cNvSpPr/>
          <p:nvPr/>
        </p:nvSpPr>
        <p:spPr>
          <a:xfrm>
            <a:off x="4210812" y="6531616"/>
            <a:ext cx="3223260" cy="1022090"/>
          </a:xfrm>
          <a:prstGeom prst="roundRect">
            <a:avLst>
              <a:gd name="adj" fmla="val 536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Immune destruction"/>
          <p:cNvSpPr txBox="1"/>
          <p:nvPr/>
        </p:nvSpPr>
        <p:spPr>
          <a:xfrm>
            <a:off x="4279392" y="6600196"/>
            <a:ext cx="3086100" cy="884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Stop drug; HIT: argatroban/fonda/DOAC¹˒⁸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ITP &lt;30: steroids + ritux or TPO-RA⁶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ITP critical bleed: plt, IVIG, steroid, TXA⁹</a:t>
            </a:r>
            <a:endParaRPr lang="en-US" sz="1150" dirty="0"/>
          </a:p>
        </p:txBody>
      </p:sp>
      <p:sp>
        <p:nvSpPr>
          <p:cNvPr id="80" name="management Consumption"/>
          <p:cNvSpPr/>
          <p:nvPr/>
        </p:nvSpPr>
        <p:spPr>
          <a:xfrm>
            <a:off x="7580376" y="6531616"/>
            <a:ext cx="3223260" cy="1022090"/>
          </a:xfrm>
          <a:prstGeom prst="roundRect">
            <a:avLst>
              <a:gd name="adj" fmla="val 536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Consumption"/>
          <p:cNvSpPr txBox="1"/>
          <p:nvPr/>
        </p:nvSpPr>
        <p:spPr>
          <a:xfrm>
            <a:off x="7648956" y="6600196"/>
            <a:ext cx="3086100" cy="884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TTP: PLEX, steroid, ritux, caplacizumab⁵˒¹¹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DIC: fix cause; plt &lt;10, &lt;50 if bleeding⁷˒¹²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TTP: no platelets unless major bleed⁸</a:t>
            </a:r>
            <a:endParaRPr lang="en-US" sz="1150" dirty="0"/>
          </a:p>
        </p:txBody>
      </p:sp>
      <p:sp>
        <p:nvSpPr>
          <p:cNvPr id="82" name="management Sequestration, dilution"/>
          <p:cNvSpPr/>
          <p:nvPr/>
        </p:nvSpPr>
        <p:spPr>
          <a:xfrm>
            <a:off x="10949940" y="6531616"/>
            <a:ext cx="3223260" cy="1022090"/>
          </a:xfrm>
          <a:prstGeom prst="roundRect">
            <a:avLst>
              <a:gd name="adj" fmla="val 536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Sequestration, dilution"/>
          <p:cNvSpPr txBox="1"/>
          <p:nvPr/>
        </p:nvSpPr>
        <p:spPr>
          <a:xfrm>
            <a:off x="11018520" y="6600196"/>
            <a:ext cx="3086100" cy="884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Treat cause; usually observe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Major surgery: platelets if &lt;50 ×10⁹/L⁷</a:t>
            </a:r>
            <a:endParaRPr lang="en-US" sz="115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00010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681722"/>
            <a:ext cx="254345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stethopedia.ca/approach/thrombocytopenia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595017" y="7681722"/>
            <a:ext cx="10578183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Cuker 2018, Blood Adv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Cuker 2012, Blood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Bendapudi 2017, Lancet Haematol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Zheng 2020, J Thromb Haemost (Dx)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Zheng 2020, J Thromb Haemost (Tx)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Cuker 2026, Blood Adv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Metcalf 2025,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⁸ Manual 2024–25, pp. 136, 138, 144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Chowdhury 2026, Blood Adv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Reese 2018,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Zheng 2025, J Thromb Haemost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¹² Levi 2009, Br J Haematol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Thrombocytopenia</dc:title>
  <dc:subject>Confirm the count is real, act first on bleeding, HIT and thrombotic microangiopathy, then sort by mechanism: low production, immune destruction, consumption or sequestration. ITP is a diagnosis of exclusion.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