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akness" id="{30d6a24d-580f-9c36-3f11-02e1653acc3c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Weakness. Confirm true weakness, act first on sudden focal deficits, cord or cauda equina signs and failing breathing, then localize: brain, cord, horn/root/nerve, or junction and muscle by tempo, pattern, reflexes and sensation.
Start: Weakness: true loss of power, not fatigue or pain-limited effort. Tempo, last known well; UMN vs LMN signs, pattern, sensory level, bulbar signs Glucose, K, Ca, Mg, PO4, CK, ECG; serial VC and NIF if LMN, NMJ or bulbar
Stroke, cord or breathing threat? If yes: Emergency: code stroke, spine MRI or ICU: Sudden face, arm, speech deficit; Sensory level, saddle loss, retention; VC &lt;20 mL/kg or weak NIF; Bulbar signs, dyspnea, weak cough; Rapid ascending weakness; Flaccid; peaked T or U waves. Stroke: glucose, CT + CTA; cord: stat MRI spine; failing VC: ICU.
Brain (UMN) (sudden, focal). Causes: Ischemic stroke; Intracerebral hemorrhage; Tumour, abscess, MS; Todd paresis. Clues: Face, arm or speech: any one, LR 5.5; Aphasia, neglect, field cut; Hemiparesis; brisk reflexes, Babinski. Workup: Glucose; CT rules out bleed; CTA for LVO; MRI brain if CT unrevealing. Management: ≤4.5 h: TNK 0.25 mg/kg (max 25 mg) or tPA; LVO: thrombectomy ≤24 h by imaging; BP ≤185/110 pre-lysis; ICH: reverse anticoag.
Spinal cord, cauda equina (level, saddle). Causes: Compression: tumour, abscess, bleed; Cauda equina syndrome; Myelitis, infarct, B12/copper, spondylosis. Clues: Sensory level or saddle loss; retention; Back pain worse lying down; cancer; Fever, injection drug use: abscess. Workup: Stat MRI whole spine with contrast; B12, copper, HIV, syphilis; LP if myelitis. Management: Tumour: dexamethasone; RT ± surgery; Abscess: drainage, IV antibiotics; Neurosurgery or spine surgery now.
Horn, root and nerve (LMN signs). Causes: Guillain-Barré syndrome; Polyneuropathy: DM, alcohol, B12; Radiculopathy, CIDP; ALS (UMN + LMN). Clues: Ascending, areflexic after infection; Atrophy, fasciculations, low tone; Radiating pain; distal sensory loss. Workup: LP: ↑protein; may be normal in wk 1; NCS/EMG; MRI if radicular; A1c, B12, SPEP; mEGRIS: ventilation risk. Management: Can't walk ≤4 wk: IVIG 0.4 g/kg ×5 d or PLEX; No corticosteroids for GBS; Intubate: VC &lt;20 mL/kg or &gt;30% fall.
Junction and muscle (proximal). Causes: Myasthenic crisis, botulism; Hypo- or hyperkalemia; rhabdomyolysis; Myositis; statin or steroid myopathy. Clues: Fatigable ptosis, diplopia, dysphagia; Proximal, symmetric; sensation normal; Better with effort, dry mouth: LEMS. Workup: AChR, then MuSK Ab; CT chest; EMG with repetitive stimulation; CK, K, TSH; review drugs. Management: MG crisis: IVIG or PLEX, ICU; avoid FQs, AGs; High K: Ca gluconate if ECG change; shift K; Low K: replace on monitor; rhabdo: fluids.
Key rule: Thrombectomy for LVO (HERMES): NNT 2.6 to cut 90-day disability by ≥1 mRS level in anterior LVO stroke.
References:
1. Goldstein LB, Simel DL. Is this patient having a stroke? JAMA. 2005;293:2391–2402. PMID 15900010
2. Heran M, Lindsay P, Gubitz G, et al. Canadian Stroke Best Practice Recommendations: acute stroke management, 7th edition practice guidelines update, 2022. Can J Neurol Sci. 2024;51:1–31. PMID 36529857
3. Menon BK, Buck BH, Singh N, et al. Intravenous tenecteplase compared with alteplase for acute ischaemic stroke in Canada (AcT): a pragmatic, multicentre, open-label, registry-linked, randomised, controlled, non-inferiority trial. Lancet. 2022;400:161–169. PMID 35779553
4. Goyal M, Menon BK, van Zwam WH, et al. Endovascular thrombectomy after large-vessel ischaemic stroke: a meta-analysis of individual patient data from five randomised trials. Lancet. 2016;387:1723–1731. PMID 26898852
5. Lawn ND, Fletcher DD, Henderson RD, Wolter TD, Wijdicks EF. Anticipating mechanical ventilation in Guillain-Barré syndrome. Arch Neurol. 2001;58:893–898. PMID 11405803
6. Luijten LWG, Doets AY, Arends S, et al. Modified Erasmus GBS Respiratory Insufficiency Score: a simplified clinical tool to predict the risk of mechanical ventilation in Guillain-Barré syndrome. J Neurol Neurosurg Psychiatry. 2023;94:300–308. PMID 36428088
7. van Doorn PA, Van den Bergh PYK, Hadden RDM, et al. European Academy of Neurology/Peripheral Nerve Society guideline on diagnosis and treatment of Guillain-Barré syndrome. Eur J Neurol. 2023;30:3646–3674. PMID 37814552
8. Sanders DB, Wolfe GI, Benatar M, et al. International consensus guidance for management of myasthenia gravis: executive summary. Neurology. 2016;87:419–425. PMID 27358333
9. Lindner G, Burdmann EA, Clase CM, et al. Acute hyperkalemia in the emergency department: a summary from a Kidney Disease: Improving Global Outcomes conference. Eur J Emerg Med. 2020;27:329–337. PMID 32852924
10. Lawton AJ, Lee KA, Cheville AL, et al. Assessment and management of patients with metastatic spinal cord compression: a multidisciplinary review. J Clin Oncol. 2019;37:61–71. PMID 30395488
11. Gay E, Levy N, eds. Stroke &amp; TIA; CNS Emergencies; Weakness &amp; Neuromuscular Disease. In: Department of Medicine Housestaff Manual, 30th ed. 2024:196–198, 200.
12. Heran MKS, Volders D, Lindsay MP, et al. Canadian Stroke Best Practice Recommendations: endovascular thrombectomy for acute ischemic stroke, interim update 2025. Can J Neurol Sci. 2025 Dec 4:1–6. doi:10.1017/cjn.2025.10444. PMID 41340372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weakness" TargetMode="External"/><Relationship Id="rId3" Type="http://schemas.openxmlformats.org/officeDocument/2006/relationships/hyperlink" Target="https://pubmed.ncbi.nlm.nih.gov/15900010/" TargetMode="External"/><Relationship Id="rId4" Type="http://schemas.openxmlformats.org/officeDocument/2006/relationships/hyperlink" Target="https://pubmed.ncbi.nlm.nih.gov/36529857/" TargetMode="External"/><Relationship Id="rId5" Type="http://schemas.openxmlformats.org/officeDocument/2006/relationships/hyperlink" Target="https://pubmed.ncbi.nlm.nih.gov/35779553/" TargetMode="External"/><Relationship Id="rId6" Type="http://schemas.openxmlformats.org/officeDocument/2006/relationships/hyperlink" Target="https://pubmed.ncbi.nlm.nih.gov/26898852/" TargetMode="External"/><Relationship Id="rId7" Type="http://schemas.openxmlformats.org/officeDocument/2006/relationships/hyperlink" Target="https://pubmed.ncbi.nlm.nih.gov/11405803/" TargetMode="External"/><Relationship Id="rId8" Type="http://schemas.openxmlformats.org/officeDocument/2006/relationships/hyperlink" Target="https://pubmed.ncbi.nlm.nih.gov/36428088/" TargetMode="External"/><Relationship Id="rId9" Type="http://schemas.openxmlformats.org/officeDocument/2006/relationships/hyperlink" Target="https://pubmed.ncbi.nlm.nih.gov/37814552/" TargetMode="External"/><Relationship Id="rId10" Type="http://schemas.openxmlformats.org/officeDocument/2006/relationships/hyperlink" Target="https://pubmed.ncbi.nlm.nih.gov/27358333/" TargetMode="External"/><Relationship Id="rId11" Type="http://schemas.openxmlformats.org/officeDocument/2006/relationships/hyperlink" Target="https://pubmed.ncbi.nlm.nih.gov/32852924/" TargetMode="External"/><Relationship Id="rId12" Type="http://schemas.openxmlformats.org/officeDocument/2006/relationships/hyperlink" Target="https://pubmed.ncbi.nlm.nih.gov/30395488/" TargetMode="External"/><Relationship Id="rId13" Type="http://schemas.openxmlformats.org/officeDocument/2006/relationships/hyperlink" Target="https://pubmed.ncbi.nlm.nih.gov/41340372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Weakness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NEUROLOGY &amp; MENTAL STATUS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38282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NNT 2.6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10106198" y="301752"/>
            <a:ext cx="393898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Thrombectomy for LVO (HERMES)⁴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to cut 90-day disability by ≥1 mRS level in anterior LVO stroke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349299"/>
          </a:xfrm>
          <a:prstGeom prst="roundRect">
            <a:avLst>
              <a:gd name="adj" fmla="val 4744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Weakness: true loss of power, not fatigue or pain-limited effort</a:t>
            </a:r>
            <a:endParaRPr lang="en-US" sz="115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349299"/>
          </a:xfrm>
          <a:prstGeom prst="roundRect">
            <a:avLst>
              <a:gd name="adj" fmla="val 474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Tempo, last known well; UMN vs LMN signs, pattern, sensory level, bulbar signs¹¹</a:t>
            </a:r>
            <a:endParaRPr lang="en-US" sz="115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349299"/>
          </a:xfrm>
          <a:prstGeom prst="roundRect">
            <a:avLst>
              <a:gd name="adj" fmla="val 474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Glucose, K, Ca, Mg, PO4, CK, ECG; serial VC and NIF if LMN, NMJ or bulbar⁵˒¹¹</a:t>
            </a:r>
            <a:endParaRPr lang="en-US" sz="115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349299"/>
          </a:xfrm>
          <a:prstGeom prst="roundRect">
            <a:avLst>
              <a:gd name="adj" fmla="val 4744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Stroke, cord or breathing threat?</a:t>
            </a:r>
            <a:endParaRPr lang="en-US" sz="1150" dirty="0"/>
          </a:p>
        </p:txBody>
      </p:sp>
      <p:sp>
        <p:nvSpPr>
          <p:cNvPr id="11" name="Arrow"/>
          <p:cNvSpPr/>
          <p:nvPr/>
        </p:nvSpPr>
        <p:spPr>
          <a:xfrm>
            <a:off x="2276856" y="1936521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1936521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1936521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349299"/>
          </a:xfrm>
          <a:prstGeom prst="roundRect">
            <a:avLst>
              <a:gd name="adj" fmla="val 4744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Emergency: code stroke, spine MRI or ICU²˒¹⁰˒¹¹</a:t>
            </a:r>
            <a:endParaRPr lang="en-US" sz="120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33728"/>
            <a:ext cx="2505456" cy="680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Sudden face, arm, speech deficit¹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Sensory level, saddle loss, retention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VC &lt;20 mL/kg or weak NIF⁵</a:t>
            </a:r>
            <a:endParaRPr lang="en-US" sz="110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33728"/>
            <a:ext cx="2505456" cy="680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Bulbar signs, dyspnea, weak cough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Rapid ascending weakness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Flaccid; peaked T or U waves</a:t>
            </a:r>
            <a:endParaRPr lang="en-US" sz="110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387651"/>
            <a:ext cx="5120640" cy="1732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B42318"/>
                </a:solidFill>
              </a:rPr>
              <a:t>→ Stroke: glucose, CT + CTA; cord: stat MRI spine; failing VC: ICU²˒¹⁰</a:t>
            </a:r>
            <a:endParaRPr lang="en-US" sz="1100" dirty="0"/>
          </a:p>
        </p:txBody>
      </p:sp>
      <p:sp>
        <p:nvSpPr>
          <p:cNvPr id="19" name="Yes arrow"/>
          <p:cNvSpPr/>
          <p:nvPr/>
        </p:nvSpPr>
        <p:spPr>
          <a:xfrm>
            <a:off x="8677656" y="1936521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717065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611171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3050083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305008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305008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305008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305008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6853022" y="2720899"/>
            <a:ext cx="2113076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</a:rPr>
              <a:t>If not: where is the lesion?</a:t>
            </a:r>
            <a:endParaRPr lang="en-US" sz="1100" dirty="0"/>
          </a:p>
        </p:txBody>
      </p:sp>
      <p:sp>
        <p:nvSpPr>
          <p:cNvPr id="28" name="Branch Brain (UMN)"/>
          <p:cNvSpPr/>
          <p:nvPr/>
        </p:nvSpPr>
        <p:spPr>
          <a:xfrm>
            <a:off x="841248" y="3232963"/>
            <a:ext cx="3223260" cy="515112"/>
          </a:xfrm>
          <a:prstGeom prst="roundRect">
            <a:avLst>
              <a:gd name="adj" fmla="val 124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Brain (UMN)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sudden, focal</a:t>
            </a:r>
            <a:endParaRPr lang="en-US" sz="1200" dirty="0"/>
          </a:p>
        </p:txBody>
      </p:sp>
      <p:sp>
        <p:nvSpPr>
          <p:cNvPr id="29" name="Branch Spinal cord, cauda equina"/>
          <p:cNvSpPr/>
          <p:nvPr/>
        </p:nvSpPr>
        <p:spPr>
          <a:xfrm>
            <a:off x="4210812" y="3232963"/>
            <a:ext cx="3223260" cy="515112"/>
          </a:xfrm>
          <a:prstGeom prst="roundRect">
            <a:avLst>
              <a:gd name="adj" fmla="val 124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Spinal cord, cauda equina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level, saddle</a:t>
            </a:r>
            <a:endParaRPr lang="en-US" sz="1200" dirty="0"/>
          </a:p>
        </p:txBody>
      </p:sp>
      <p:sp>
        <p:nvSpPr>
          <p:cNvPr id="30" name="Branch Horn, root and nerve"/>
          <p:cNvSpPr/>
          <p:nvPr/>
        </p:nvSpPr>
        <p:spPr>
          <a:xfrm>
            <a:off x="7580376" y="3232963"/>
            <a:ext cx="3223260" cy="515112"/>
          </a:xfrm>
          <a:prstGeom prst="roundRect">
            <a:avLst>
              <a:gd name="adj" fmla="val 124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Horn, root and nerve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LMN signs</a:t>
            </a:r>
            <a:endParaRPr lang="en-US" sz="1200" dirty="0"/>
          </a:p>
        </p:txBody>
      </p:sp>
      <p:sp>
        <p:nvSpPr>
          <p:cNvPr id="31" name="Branch Junction and muscle"/>
          <p:cNvSpPr/>
          <p:nvPr/>
        </p:nvSpPr>
        <p:spPr>
          <a:xfrm>
            <a:off x="10949940" y="3232963"/>
            <a:ext cx="3223260" cy="515112"/>
          </a:xfrm>
          <a:prstGeom prst="roundRect">
            <a:avLst>
              <a:gd name="adj" fmla="val 124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Junction and muscle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proximal</a:t>
            </a:r>
            <a:endParaRPr lang="en-US" sz="120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839515"/>
            <a:ext cx="292608" cy="732961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237023" y="4059692"/>
            <a:ext cx="73296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Brain (UMN)"/>
          <p:cNvSpPr/>
          <p:nvPr/>
        </p:nvSpPr>
        <p:spPr>
          <a:xfrm>
            <a:off x="841248" y="3839515"/>
            <a:ext cx="3223260" cy="732961"/>
          </a:xfrm>
          <a:prstGeom prst="roundRect">
            <a:avLst>
              <a:gd name="adj" fmla="val 748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Brain (UMN)"/>
          <p:cNvSpPr txBox="1"/>
          <p:nvPr/>
        </p:nvSpPr>
        <p:spPr>
          <a:xfrm>
            <a:off x="909828" y="3908095"/>
            <a:ext cx="3086100" cy="59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Ischemic stroke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Intracerebral hemorrhage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Tumour, abscess, MS; Todd paresis</a:t>
            </a:r>
            <a:endParaRPr lang="en-US" sz="115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5953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Spinal cord, cauda equina"/>
          <p:cNvSpPr/>
          <p:nvPr/>
        </p:nvSpPr>
        <p:spPr>
          <a:xfrm>
            <a:off x="4210812" y="3839515"/>
            <a:ext cx="3223260" cy="732961"/>
          </a:xfrm>
          <a:prstGeom prst="roundRect">
            <a:avLst>
              <a:gd name="adj" fmla="val 748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Spinal cord, cauda equina"/>
          <p:cNvSpPr txBox="1"/>
          <p:nvPr/>
        </p:nvSpPr>
        <p:spPr>
          <a:xfrm>
            <a:off x="4279392" y="3908095"/>
            <a:ext cx="3086100" cy="59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Compression: tumour, abscess, bleed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Cauda equina syndrome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Myelitis, infarct, B12/copper, spondylosis</a:t>
            </a:r>
            <a:endParaRPr lang="en-US" sz="115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5953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Horn, root and nerve"/>
          <p:cNvSpPr/>
          <p:nvPr/>
        </p:nvSpPr>
        <p:spPr>
          <a:xfrm>
            <a:off x="7580376" y="3839515"/>
            <a:ext cx="3223260" cy="732961"/>
          </a:xfrm>
          <a:prstGeom prst="roundRect">
            <a:avLst>
              <a:gd name="adj" fmla="val 748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Horn, root and nerve"/>
          <p:cNvSpPr txBox="1"/>
          <p:nvPr/>
        </p:nvSpPr>
        <p:spPr>
          <a:xfrm>
            <a:off x="7648956" y="3908095"/>
            <a:ext cx="3086100" cy="59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Guillain-Barré syndrome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Polyneuropathy: DM, alcohol, B12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Radiculopathy, CIDP; ALS (UMN + LMN)</a:t>
            </a:r>
            <a:endParaRPr lang="en-US" sz="115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5953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Junction and muscle"/>
          <p:cNvSpPr/>
          <p:nvPr/>
        </p:nvSpPr>
        <p:spPr>
          <a:xfrm>
            <a:off x="10949940" y="3839515"/>
            <a:ext cx="3223260" cy="732961"/>
          </a:xfrm>
          <a:prstGeom prst="roundRect">
            <a:avLst>
              <a:gd name="adj" fmla="val 748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Junction and muscle"/>
          <p:cNvSpPr txBox="1"/>
          <p:nvPr/>
        </p:nvSpPr>
        <p:spPr>
          <a:xfrm>
            <a:off x="11018520" y="3908095"/>
            <a:ext cx="3086100" cy="59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Myasthenic crisis, botulism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Hypo- or hyperkalemia; rhabdomyolysis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Myositis; statin or steroid myopathy</a:t>
            </a:r>
            <a:endParaRPr lang="en-US" sz="115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59533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682204"/>
            <a:ext cx="292608" cy="732961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237023" y="4902381"/>
            <a:ext cx="73296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Brain (UMN)"/>
          <p:cNvSpPr/>
          <p:nvPr/>
        </p:nvSpPr>
        <p:spPr>
          <a:xfrm>
            <a:off x="841248" y="4682204"/>
            <a:ext cx="3223260" cy="732961"/>
          </a:xfrm>
          <a:prstGeom prst="roundRect">
            <a:avLst>
              <a:gd name="adj" fmla="val 7485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Brain (UMN)"/>
          <p:cNvSpPr txBox="1"/>
          <p:nvPr/>
        </p:nvSpPr>
        <p:spPr>
          <a:xfrm>
            <a:off x="909828" y="4750784"/>
            <a:ext cx="3086100" cy="59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Face, arm or speech: any one, LR 5.5¹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Aphasia, neglect, field cut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Hemiparesis; brisk reflexes, Babinski</a:t>
            </a:r>
            <a:endParaRPr lang="en-US" sz="115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43802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Spinal cord, cauda equina"/>
          <p:cNvSpPr/>
          <p:nvPr/>
        </p:nvSpPr>
        <p:spPr>
          <a:xfrm>
            <a:off x="4210812" y="4682204"/>
            <a:ext cx="3223260" cy="732961"/>
          </a:xfrm>
          <a:prstGeom prst="roundRect">
            <a:avLst>
              <a:gd name="adj" fmla="val 7485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Spinal cord, cauda equina"/>
          <p:cNvSpPr txBox="1"/>
          <p:nvPr/>
        </p:nvSpPr>
        <p:spPr>
          <a:xfrm>
            <a:off x="4279392" y="4750784"/>
            <a:ext cx="3086100" cy="59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Sensory level or saddle loss; retention¹¹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Back pain worse lying down; cancer¹⁰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Fever, injection drug use: abscess</a:t>
            </a:r>
            <a:endParaRPr lang="en-US" sz="115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43802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Horn, root and nerve"/>
          <p:cNvSpPr/>
          <p:nvPr/>
        </p:nvSpPr>
        <p:spPr>
          <a:xfrm>
            <a:off x="7580376" y="4682204"/>
            <a:ext cx="3223260" cy="732961"/>
          </a:xfrm>
          <a:prstGeom prst="roundRect">
            <a:avLst>
              <a:gd name="adj" fmla="val 7485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Horn, root and nerve"/>
          <p:cNvSpPr txBox="1"/>
          <p:nvPr/>
        </p:nvSpPr>
        <p:spPr>
          <a:xfrm>
            <a:off x="7648956" y="4750784"/>
            <a:ext cx="3086100" cy="59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Ascending, areflexic after infection⁷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Atrophy, fasciculations, low tone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Radiating pain; distal sensory loss</a:t>
            </a:r>
            <a:endParaRPr lang="en-US" sz="115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43802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Junction and muscle"/>
          <p:cNvSpPr/>
          <p:nvPr/>
        </p:nvSpPr>
        <p:spPr>
          <a:xfrm>
            <a:off x="10949940" y="4682204"/>
            <a:ext cx="3223260" cy="732961"/>
          </a:xfrm>
          <a:prstGeom prst="roundRect">
            <a:avLst>
              <a:gd name="adj" fmla="val 7485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Junction and muscle"/>
          <p:cNvSpPr txBox="1"/>
          <p:nvPr/>
        </p:nvSpPr>
        <p:spPr>
          <a:xfrm>
            <a:off x="11018520" y="4750784"/>
            <a:ext cx="3086100" cy="595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Fatigable ptosis, diplopia, dysphagia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Proximal, symmetric; sensation normal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Better with effort, dry mouth: LEMS</a:t>
            </a:r>
            <a:endParaRPr lang="en-US" sz="115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438026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524894"/>
            <a:ext cx="292608" cy="895953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155527" y="5826566"/>
            <a:ext cx="89595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Brain (UMN)"/>
          <p:cNvSpPr/>
          <p:nvPr/>
        </p:nvSpPr>
        <p:spPr>
          <a:xfrm>
            <a:off x="841248" y="5524894"/>
            <a:ext cx="3223260" cy="895953"/>
          </a:xfrm>
          <a:prstGeom prst="roundRect">
            <a:avLst>
              <a:gd name="adj" fmla="val 6124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Brain (UMN)"/>
          <p:cNvSpPr txBox="1"/>
          <p:nvPr/>
        </p:nvSpPr>
        <p:spPr>
          <a:xfrm>
            <a:off x="909828" y="5593474"/>
            <a:ext cx="3086100" cy="758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Glucose; CT rules out bleed; CTA for LVO²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MRI brain if CT unrevealing</a:t>
            </a:r>
            <a:endParaRPr lang="en-US" sz="115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44370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Spinal cord, cauda equina"/>
          <p:cNvSpPr/>
          <p:nvPr/>
        </p:nvSpPr>
        <p:spPr>
          <a:xfrm>
            <a:off x="4210812" y="5524894"/>
            <a:ext cx="3223260" cy="895953"/>
          </a:xfrm>
          <a:prstGeom prst="roundRect">
            <a:avLst>
              <a:gd name="adj" fmla="val 6124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Spinal cord, cauda equina"/>
          <p:cNvSpPr txBox="1"/>
          <p:nvPr/>
        </p:nvSpPr>
        <p:spPr>
          <a:xfrm>
            <a:off x="4279392" y="5593474"/>
            <a:ext cx="3086100" cy="758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Stat MRI whole spine with contrast¹⁰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B12, copper, HIV, syphilis; LP if myelitis</a:t>
            </a:r>
            <a:endParaRPr lang="en-US" sz="115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44370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Horn, root and nerve"/>
          <p:cNvSpPr/>
          <p:nvPr/>
        </p:nvSpPr>
        <p:spPr>
          <a:xfrm>
            <a:off x="7580376" y="5524894"/>
            <a:ext cx="3223260" cy="895953"/>
          </a:xfrm>
          <a:prstGeom prst="roundRect">
            <a:avLst>
              <a:gd name="adj" fmla="val 6124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Horn, root and nerve"/>
          <p:cNvSpPr txBox="1"/>
          <p:nvPr/>
        </p:nvSpPr>
        <p:spPr>
          <a:xfrm>
            <a:off x="7648956" y="5593474"/>
            <a:ext cx="3086100" cy="758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LP: ↑protein; may be normal in wk 1⁷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NCS/EMG; MRI if radicular; A1c, B12, SPEP¹¹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mEGRIS: ventilation risk⁶˒⁷</a:t>
            </a:r>
            <a:endParaRPr lang="en-US" sz="115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44370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Junction and muscle"/>
          <p:cNvSpPr/>
          <p:nvPr/>
        </p:nvSpPr>
        <p:spPr>
          <a:xfrm>
            <a:off x="10949940" y="5524894"/>
            <a:ext cx="3223260" cy="895953"/>
          </a:xfrm>
          <a:prstGeom prst="roundRect">
            <a:avLst>
              <a:gd name="adj" fmla="val 6124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Junction and muscle"/>
          <p:cNvSpPr txBox="1"/>
          <p:nvPr/>
        </p:nvSpPr>
        <p:spPr>
          <a:xfrm>
            <a:off x="11018520" y="5593474"/>
            <a:ext cx="3086100" cy="758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AChR, then MuSK Ab; CT chest⁸˒¹¹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EMG with repetitive stimulation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CK, K, TSH; review drugs</a:t>
            </a:r>
            <a:endParaRPr lang="en-US" sz="115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44370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530575"/>
            <a:ext cx="292608" cy="1058945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74031" y="6913743"/>
            <a:ext cx="105894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Brain (UMN)"/>
          <p:cNvSpPr/>
          <p:nvPr/>
        </p:nvSpPr>
        <p:spPr>
          <a:xfrm>
            <a:off x="841248" y="6530575"/>
            <a:ext cx="3223260" cy="1058945"/>
          </a:xfrm>
          <a:prstGeom prst="roundRect">
            <a:avLst>
              <a:gd name="adj" fmla="val 518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Brain (UMN)"/>
          <p:cNvSpPr txBox="1"/>
          <p:nvPr/>
        </p:nvSpPr>
        <p:spPr>
          <a:xfrm>
            <a:off x="909828" y="6599155"/>
            <a:ext cx="3086100" cy="921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≤4.5 h: TNK 0.25 mg/kg (max 25 mg) or tPA²˒³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LVO: thrombectomy ≤24 h by imaging²˒¹²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BP ≤185/110 pre-lysis; ICH: reverse anticoag²˒¹¹</a:t>
            </a:r>
            <a:endParaRPr lang="en-US" sz="1150" dirty="0"/>
          </a:p>
        </p:txBody>
      </p:sp>
      <p:sp>
        <p:nvSpPr>
          <p:cNvPr id="78" name="management Spinal cord, cauda equina"/>
          <p:cNvSpPr/>
          <p:nvPr/>
        </p:nvSpPr>
        <p:spPr>
          <a:xfrm>
            <a:off x="4210812" y="6530575"/>
            <a:ext cx="3223260" cy="1058945"/>
          </a:xfrm>
          <a:prstGeom prst="roundRect">
            <a:avLst>
              <a:gd name="adj" fmla="val 518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Spinal cord, cauda equina"/>
          <p:cNvSpPr txBox="1"/>
          <p:nvPr/>
        </p:nvSpPr>
        <p:spPr>
          <a:xfrm>
            <a:off x="4279392" y="6599155"/>
            <a:ext cx="3086100" cy="921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Tumour: dexamethasone; RT ± surgery¹⁰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Abscess: drainage, IV antibiotics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Neurosurgery or spine surgery now</a:t>
            </a:r>
            <a:endParaRPr lang="en-US" sz="1150" dirty="0"/>
          </a:p>
        </p:txBody>
      </p:sp>
      <p:sp>
        <p:nvSpPr>
          <p:cNvPr id="80" name="management Horn, root and nerve"/>
          <p:cNvSpPr/>
          <p:nvPr/>
        </p:nvSpPr>
        <p:spPr>
          <a:xfrm>
            <a:off x="7580376" y="6530575"/>
            <a:ext cx="3223260" cy="1058945"/>
          </a:xfrm>
          <a:prstGeom prst="roundRect">
            <a:avLst>
              <a:gd name="adj" fmla="val 518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Horn, root and nerve"/>
          <p:cNvSpPr txBox="1"/>
          <p:nvPr/>
        </p:nvSpPr>
        <p:spPr>
          <a:xfrm>
            <a:off x="7648956" y="6599155"/>
            <a:ext cx="3086100" cy="921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Can't walk ≤4 wk: IVIG 0.4 g/kg ×5 d or PLEX⁷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No corticosteroids for GBS⁷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Intubate: VC &lt;20 mL/kg or &gt;30% fall⁵</a:t>
            </a:r>
            <a:endParaRPr lang="en-US" sz="1150" dirty="0"/>
          </a:p>
        </p:txBody>
      </p:sp>
      <p:sp>
        <p:nvSpPr>
          <p:cNvPr id="82" name="management Junction and muscle"/>
          <p:cNvSpPr/>
          <p:nvPr/>
        </p:nvSpPr>
        <p:spPr>
          <a:xfrm>
            <a:off x="10949940" y="6530575"/>
            <a:ext cx="3223260" cy="1058945"/>
          </a:xfrm>
          <a:prstGeom prst="roundRect">
            <a:avLst>
              <a:gd name="adj" fmla="val 5181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Junction and muscle"/>
          <p:cNvSpPr txBox="1"/>
          <p:nvPr/>
        </p:nvSpPr>
        <p:spPr>
          <a:xfrm>
            <a:off x="11018520" y="6599155"/>
            <a:ext cx="3086100" cy="9217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MG crisis: IVIG or PLEX, ICU; avoid FQs, AGs⁸˒¹¹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High K: Ca gluconate if ECG change; shift K⁹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Low K: replace on monitor; rhabdo: fluids</a:t>
            </a:r>
            <a:endParaRPr lang="en-US" sz="115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35824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717536"/>
            <a:ext cx="20853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stethopedia.ca/approach/weakness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136920" y="7717536"/>
            <a:ext cx="11036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Goldstein 2005,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Heran 2024, Can J Neurol Sci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Menon 2022, Lancet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Goyal 2016, Lancet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Lawn 2001, Arch Neurol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Luijten 2023, JNNP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van Doorn 2023, Eur J Neurol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Sanders 2016, Neurology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Lindner 2020, Eur J Emerg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Lawton 2019, J Clin Oncol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¹¹ Manual 2024–25, pp. 196–198, 200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¹² Heran 2025, Can J Neurol Sci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Weakness</dc:title>
  <dc:subject>Confirm true weakness, act first on sudden focal deficits, cord or cauda equina signs and failing breathing, then localize: brain, cord, horn/root/nerve, or junction and muscle by tempo, pattern, reflexes and sensation.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